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700" r:id="rId6"/>
    <p:sldMasterId id="2147483713" r:id="rId7"/>
  </p:sldMasterIdLst>
  <p:notesMasterIdLst>
    <p:notesMasterId r:id="rId72"/>
  </p:notesMasterIdLst>
  <p:sldIdLst>
    <p:sldId id="305" r:id="rId8"/>
    <p:sldId id="432" r:id="rId9"/>
    <p:sldId id="537" r:id="rId10"/>
    <p:sldId id="434" r:id="rId11"/>
    <p:sldId id="435" r:id="rId12"/>
    <p:sldId id="438" r:id="rId13"/>
    <p:sldId id="440" r:id="rId14"/>
    <p:sldId id="441" r:id="rId15"/>
    <p:sldId id="545" r:id="rId16"/>
    <p:sldId id="569" r:id="rId17"/>
    <p:sldId id="546" r:id="rId18"/>
    <p:sldId id="547" r:id="rId19"/>
    <p:sldId id="568" r:id="rId20"/>
    <p:sldId id="445" r:id="rId21"/>
    <p:sldId id="501" r:id="rId22"/>
    <p:sldId id="502" r:id="rId23"/>
    <p:sldId id="516" r:id="rId24"/>
    <p:sldId id="539" r:id="rId25"/>
    <p:sldId id="521" r:id="rId26"/>
    <p:sldId id="343" r:id="rId27"/>
    <p:sldId id="379" r:id="rId28"/>
    <p:sldId id="542" r:id="rId29"/>
    <p:sldId id="549" r:id="rId30"/>
    <p:sldId id="548" r:id="rId31"/>
    <p:sldId id="263" r:id="rId32"/>
    <p:sldId id="298" r:id="rId33"/>
    <p:sldId id="279" r:id="rId34"/>
    <p:sldId id="287" r:id="rId35"/>
    <p:sldId id="291" r:id="rId36"/>
    <p:sldId id="304" r:id="rId37"/>
    <p:sldId id="293" r:id="rId38"/>
    <p:sldId id="295" r:id="rId39"/>
    <p:sldId id="303" r:id="rId40"/>
    <p:sldId id="299" r:id="rId41"/>
    <p:sldId id="300" r:id="rId42"/>
    <p:sldId id="278" r:id="rId43"/>
    <p:sldId id="289" r:id="rId44"/>
    <p:sldId id="550" r:id="rId45"/>
    <p:sldId id="551" r:id="rId46"/>
    <p:sldId id="570" r:id="rId47"/>
    <p:sldId id="350" r:id="rId48"/>
    <p:sldId id="557" r:id="rId49"/>
    <p:sldId id="353" r:id="rId50"/>
    <p:sldId id="559" r:id="rId51"/>
    <p:sldId id="352" r:id="rId52"/>
    <p:sldId id="558" r:id="rId53"/>
    <p:sldId id="349" r:id="rId54"/>
    <p:sldId id="561" r:id="rId55"/>
    <p:sldId id="351" r:id="rId56"/>
    <p:sldId id="560" r:id="rId57"/>
    <p:sldId id="572" r:id="rId58"/>
    <p:sldId id="562" r:id="rId59"/>
    <p:sldId id="556" r:id="rId60"/>
    <p:sldId id="571" r:id="rId61"/>
    <p:sldId id="552" r:id="rId62"/>
    <p:sldId id="563" r:id="rId63"/>
    <p:sldId id="565" r:id="rId64"/>
    <p:sldId id="566" r:id="rId65"/>
    <p:sldId id="567" r:id="rId66"/>
    <p:sldId id="553" r:id="rId67"/>
    <p:sldId id="564" r:id="rId68"/>
    <p:sldId id="554" r:id="rId69"/>
    <p:sldId id="555" r:id="rId70"/>
    <p:sldId id="543"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CCE20D-B111-48DD-9062-47E8FBA1E557}" name="Guest User" initials="GU" userId="S::urn:spo:anon#8d8db6c772bfcfba665f14c895a146159b74881723cd80c94248f22606d22b59::" providerId="AD"/>
  <p188:author id="{EAC62789-2B94-5884-4EFF-DC9C939B69EE}" name="Robyn Temple Smolkin" initials="RTS" userId="Robyn Temple Smolki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llerC@IASLC.local" initials="M" lastIdx="2" clrIdx="0"/>
  <p:cmAuthor id="2" name="WynesM" initials="" lastIdx="0" clrIdx="1"/>
  <p:cmAuthor id="3" name="Christina Ventura (m-s)" initials="CV" lastIdx="3" clrIdx="2"/>
  <p:cmAuthor id="4" name="Robyn Temple" initials="RTS" lastIdx="6" clrIdx="3">
    <p:extLst>
      <p:ext uri="{19B8F6BF-5375-455C-9EA6-DF929625EA0E}">
        <p15:presenceInfo xmlns:p15="http://schemas.microsoft.com/office/powerpoint/2012/main" userId="Robyn Temp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0E085-E056-46A7-A91A-092F80BEDCA8}" v="2" dt="2025-05-15T17:52:18.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108" d="100"/>
          <a:sy n="108" d="100"/>
        </p:scale>
        <p:origin x="1656" y="102"/>
      </p:cViewPr>
      <p:guideLst>
        <p:guide orient="horz" pos="2160"/>
        <p:guide pos="2880"/>
      </p:guideLst>
    </p:cSldViewPr>
  </p:slideViewPr>
  <p:notesTextViewPr>
    <p:cViewPr>
      <p:scale>
        <a:sx n="1" d="1"/>
        <a:sy n="1" d="1"/>
      </p:scale>
      <p:origin x="0" y="0"/>
    </p:cViewPr>
  </p:notesTextViewPr>
  <p:sorterViewPr>
    <p:cViewPr>
      <p:scale>
        <a:sx n="100" d="100"/>
        <a:sy n="100" d="100"/>
      </p:scale>
      <p:origin x="0" y="-27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DE48D-AD33-4B49-B111-18737CB814D0}" type="doc">
      <dgm:prSet loTypeId="urn:microsoft.com/office/officeart/2005/8/layout/hProcess11" loCatId="process" qsTypeId="urn:microsoft.com/office/officeart/2005/8/quickstyle/simple1" qsCatId="simple" csTypeId="urn:microsoft.com/office/officeart/2005/8/colors/colorful5" csCatId="colorful" phldr="1"/>
      <dgm:spPr/>
    </dgm:pt>
    <dgm:pt modelId="{14EC2107-823E-49EA-88E4-C7D805FE9753}">
      <dgm:prSet phldrT="[Text]" custT="1"/>
      <dgm:spPr/>
      <dgm:t>
        <a:bodyPr/>
        <a:lstStyle/>
        <a:p>
          <a:r>
            <a:rPr lang="en-US" sz="1200" b="0"/>
            <a:t>Organizations Trigger Guideline Update</a:t>
          </a:r>
        </a:p>
      </dgm:t>
    </dgm:pt>
    <dgm:pt modelId="{E2C93E30-3CC9-4B39-9613-858149F67EDA}" type="parTrans" cxnId="{CD3D3292-F8E8-48DF-BBA2-863BC79A767C}">
      <dgm:prSet/>
      <dgm:spPr/>
      <dgm:t>
        <a:bodyPr/>
        <a:lstStyle/>
        <a:p>
          <a:endParaRPr lang="en-US"/>
        </a:p>
      </dgm:t>
    </dgm:pt>
    <dgm:pt modelId="{8CC5F177-70AE-46F6-9EDB-9E67A20F21BE}" type="sibTrans" cxnId="{CD3D3292-F8E8-48DF-BBA2-863BC79A767C}">
      <dgm:prSet/>
      <dgm:spPr/>
      <dgm:t>
        <a:bodyPr/>
        <a:lstStyle/>
        <a:p>
          <a:endParaRPr lang="en-US"/>
        </a:p>
      </dgm:t>
    </dgm:pt>
    <dgm:pt modelId="{D7133A61-4CDF-4CE5-9EDC-6188B50EA62D}">
      <dgm:prSet phldrT="[Text]"/>
      <dgm:spPr/>
      <dgm:t>
        <a:bodyPr/>
        <a:lstStyle/>
        <a:p>
          <a:r>
            <a:rPr lang="en-US"/>
            <a:t>Develop Timeline Scope and Key Questions </a:t>
          </a:r>
        </a:p>
      </dgm:t>
    </dgm:pt>
    <dgm:pt modelId="{D701F35D-B08A-48C0-B7DB-43A8FE79ED9C}" type="parTrans" cxnId="{C7BFCDE5-A002-407E-BE0C-5AC77C2290A7}">
      <dgm:prSet/>
      <dgm:spPr/>
      <dgm:t>
        <a:bodyPr/>
        <a:lstStyle/>
        <a:p>
          <a:endParaRPr lang="en-US"/>
        </a:p>
      </dgm:t>
    </dgm:pt>
    <dgm:pt modelId="{74281FAB-C11F-4E5E-B6B4-79212F7387EB}" type="sibTrans" cxnId="{C7BFCDE5-A002-407E-BE0C-5AC77C2290A7}">
      <dgm:prSet/>
      <dgm:spPr/>
      <dgm:t>
        <a:bodyPr/>
        <a:lstStyle/>
        <a:p>
          <a:endParaRPr lang="en-US"/>
        </a:p>
      </dgm:t>
    </dgm:pt>
    <dgm:pt modelId="{802ADBE2-488E-4BF8-BE2B-36BD2D171FDC}">
      <dgm:prSet phldrT="[Text]"/>
      <dgm:spPr/>
      <dgm:t>
        <a:bodyPr/>
        <a:lstStyle/>
        <a:p>
          <a:r>
            <a:rPr lang="en-US"/>
            <a:t>Define Inclusion and Exclusion Criteria </a:t>
          </a:r>
        </a:p>
      </dgm:t>
    </dgm:pt>
    <dgm:pt modelId="{2EFF6DE3-4087-47EC-BE49-464D89BCAE03}" type="parTrans" cxnId="{2290604B-930D-4331-8FEE-ED2A582267E5}">
      <dgm:prSet/>
      <dgm:spPr/>
      <dgm:t>
        <a:bodyPr/>
        <a:lstStyle/>
        <a:p>
          <a:endParaRPr lang="en-US"/>
        </a:p>
      </dgm:t>
    </dgm:pt>
    <dgm:pt modelId="{895000FF-FC01-4CA3-B32C-0D74996D32D3}" type="sibTrans" cxnId="{2290604B-930D-4331-8FEE-ED2A582267E5}">
      <dgm:prSet/>
      <dgm:spPr/>
      <dgm:t>
        <a:bodyPr/>
        <a:lstStyle/>
        <a:p>
          <a:endParaRPr lang="en-US"/>
        </a:p>
      </dgm:t>
    </dgm:pt>
    <dgm:pt modelId="{649C5D9B-A32C-4A16-9546-936C0161AF32}">
      <dgm:prSet phldrT="[Text]"/>
      <dgm:spPr/>
      <dgm:t>
        <a:bodyPr/>
        <a:lstStyle/>
        <a:p>
          <a:r>
            <a:rPr lang="en-US"/>
            <a:t>Identify Primary Outcomes</a:t>
          </a:r>
        </a:p>
      </dgm:t>
    </dgm:pt>
    <dgm:pt modelId="{DE65606B-FD0A-4330-B205-E26FCFE0937D}" type="parTrans" cxnId="{CD5F793D-950F-4C9F-9083-A415DBD93B76}">
      <dgm:prSet/>
      <dgm:spPr/>
      <dgm:t>
        <a:bodyPr/>
        <a:lstStyle/>
        <a:p>
          <a:endParaRPr lang="en-US"/>
        </a:p>
      </dgm:t>
    </dgm:pt>
    <dgm:pt modelId="{CA3301CC-BC14-45A5-AC3A-FF0825AD7D0B}" type="sibTrans" cxnId="{CD5F793D-950F-4C9F-9083-A415DBD93B76}">
      <dgm:prSet/>
      <dgm:spPr/>
      <dgm:t>
        <a:bodyPr/>
        <a:lstStyle/>
        <a:p>
          <a:endParaRPr lang="en-US"/>
        </a:p>
      </dgm:t>
    </dgm:pt>
    <dgm:pt modelId="{611A2EE2-BE7F-4F18-8F03-8128FF82CBC4}">
      <dgm:prSet phldrT="[Text]"/>
      <dgm:spPr/>
      <dgm:t>
        <a:bodyPr/>
        <a:lstStyle/>
        <a:p>
          <a:r>
            <a:rPr lang="en-US"/>
            <a:t>Refine Literature Search</a:t>
          </a:r>
        </a:p>
      </dgm:t>
    </dgm:pt>
    <dgm:pt modelId="{44F26CF3-4641-4C59-A216-9D679C6B3388}" type="parTrans" cxnId="{C1BB6063-B8AB-4C6B-A257-583C96BDAA5A}">
      <dgm:prSet/>
      <dgm:spPr/>
      <dgm:t>
        <a:bodyPr/>
        <a:lstStyle/>
        <a:p>
          <a:endParaRPr lang="en-US"/>
        </a:p>
      </dgm:t>
    </dgm:pt>
    <dgm:pt modelId="{2A36C74E-8CAF-43BF-B640-C5A25C30B563}" type="sibTrans" cxnId="{C1BB6063-B8AB-4C6B-A257-583C96BDAA5A}">
      <dgm:prSet/>
      <dgm:spPr/>
      <dgm:t>
        <a:bodyPr/>
        <a:lstStyle/>
        <a:p>
          <a:endParaRPr lang="en-US"/>
        </a:p>
      </dgm:t>
    </dgm:pt>
    <dgm:pt modelId="{301965E4-3E48-4454-A5D5-5487D3170926}">
      <dgm:prSet phldrT="[Text]"/>
      <dgm:spPr/>
      <dgm:t>
        <a:bodyPr/>
        <a:lstStyle/>
        <a:p>
          <a:r>
            <a:rPr lang="en-US"/>
            <a:t>Expert Panel Identified</a:t>
          </a:r>
        </a:p>
        <a:p>
          <a:r>
            <a:rPr lang="en-US"/>
            <a:t>&amp; Conflict of Interest Management</a:t>
          </a:r>
        </a:p>
      </dgm:t>
    </dgm:pt>
    <dgm:pt modelId="{4893A2AB-AF66-48D7-BF2B-20A96BBA13E3}" type="parTrans" cxnId="{F70F92D9-D11E-4D49-8582-7E86101750F2}">
      <dgm:prSet/>
      <dgm:spPr/>
      <dgm:t>
        <a:bodyPr/>
        <a:lstStyle/>
        <a:p>
          <a:endParaRPr lang="en-US"/>
        </a:p>
      </dgm:t>
    </dgm:pt>
    <dgm:pt modelId="{EE3B0289-B9E6-4FFA-A9B2-3F2A1015596B}" type="sibTrans" cxnId="{F70F92D9-D11E-4D49-8582-7E86101750F2}">
      <dgm:prSet/>
      <dgm:spPr/>
      <dgm:t>
        <a:bodyPr/>
        <a:lstStyle/>
        <a:p>
          <a:endParaRPr lang="en-US"/>
        </a:p>
      </dgm:t>
    </dgm:pt>
    <dgm:pt modelId="{AAA9107F-5871-4184-B9B0-6AAA2C2FF661}">
      <dgm:prSet phldrT="[Text]"/>
      <dgm:spPr/>
      <dgm:t>
        <a:bodyPr/>
        <a:lstStyle/>
        <a:p>
          <a:r>
            <a:rPr lang="en-US"/>
            <a:t>Systematic Literature Review</a:t>
          </a:r>
        </a:p>
      </dgm:t>
    </dgm:pt>
    <dgm:pt modelId="{A2FE2496-F50A-4B4C-9E6A-3DFD0E4C683A}" type="parTrans" cxnId="{EE9754FB-4B3C-4B3B-877B-CA2C9A94A4F6}">
      <dgm:prSet/>
      <dgm:spPr/>
      <dgm:t>
        <a:bodyPr/>
        <a:lstStyle/>
        <a:p>
          <a:endParaRPr lang="en-US"/>
        </a:p>
      </dgm:t>
    </dgm:pt>
    <dgm:pt modelId="{B93B6863-49C6-42C3-9558-0DC88CE74AF4}" type="sibTrans" cxnId="{EE9754FB-4B3C-4B3B-877B-CA2C9A94A4F6}">
      <dgm:prSet/>
      <dgm:spPr/>
      <dgm:t>
        <a:bodyPr/>
        <a:lstStyle/>
        <a:p>
          <a:endParaRPr lang="en-US"/>
        </a:p>
      </dgm:t>
    </dgm:pt>
    <dgm:pt modelId="{3F2B7FB3-61C7-4BCD-AF04-47D4DD3BB213}" type="pres">
      <dgm:prSet presAssocID="{139DE48D-AD33-4B49-B111-18737CB814D0}" presName="Name0" presStyleCnt="0">
        <dgm:presLayoutVars>
          <dgm:dir/>
          <dgm:resizeHandles val="exact"/>
        </dgm:presLayoutVars>
      </dgm:prSet>
      <dgm:spPr/>
    </dgm:pt>
    <dgm:pt modelId="{58288B84-4BF6-4A47-9AA8-3E49B66ED161}" type="pres">
      <dgm:prSet presAssocID="{139DE48D-AD33-4B49-B111-18737CB814D0}" presName="arrow" presStyleLbl="bgShp" presStyleIdx="0" presStyleCnt="1"/>
      <dgm:spPr/>
    </dgm:pt>
    <dgm:pt modelId="{C81C6A9F-C8F8-43BA-B5CD-1929DE467F73}" type="pres">
      <dgm:prSet presAssocID="{139DE48D-AD33-4B49-B111-18737CB814D0}" presName="points" presStyleCnt="0"/>
      <dgm:spPr/>
    </dgm:pt>
    <dgm:pt modelId="{270C26D2-4EBC-4BFC-9E53-80D318B96A75}" type="pres">
      <dgm:prSet presAssocID="{14EC2107-823E-49EA-88E4-C7D805FE9753}" presName="compositeA" presStyleCnt="0"/>
      <dgm:spPr/>
    </dgm:pt>
    <dgm:pt modelId="{A1773FB6-39FE-408A-9506-7E24C1774908}" type="pres">
      <dgm:prSet presAssocID="{14EC2107-823E-49EA-88E4-C7D805FE9753}" presName="textA" presStyleLbl="revTx" presStyleIdx="0" presStyleCnt="7" custScaleX="117873">
        <dgm:presLayoutVars>
          <dgm:bulletEnabled val="1"/>
        </dgm:presLayoutVars>
      </dgm:prSet>
      <dgm:spPr/>
    </dgm:pt>
    <dgm:pt modelId="{D1ABE649-814E-4638-888D-5B473B12DA34}" type="pres">
      <dgm:prSet presAssocID="{14EC2107-823E-49EA-88E4-C7D805FE9753}" presName="circleA" presStyleLbl="node1" presStyleIdx="0" presStyleCnt="7"/>
      <dgm:spPr/>
    </dgm:pt>
    <dgm:pt modelId="{F1BF95B4-59A3-4755-8E94-4438D9B34AAA}" type="pres">
      <dgm:prSet presAssocID="{14EC2107-823E-49EA-88E4-C7D805FE9753}" presName="spaceA" presStyleCnt="0"/>
      <dgm:spPr/>
    </dgm:pt>
    <dgm:pt modelId="{DBFF9876-5135-4F55-B308-16FEBA454BBD}" type="pres">
      <dgm:prSet presAssocID="{8CC5F177-70AE-46F6-9EDB-9E67A20F21BE}" presName="space" presStyleCnt="0"/>
      <dgm:spPr/>
    </dgm:pt>
    <dgm:pt modelId="{37F0D728-B944-4E9F-978E-D48093F2023E}" type="pres">
      <dgm:prSet presAssocID="{301965E4-3E48-4454-A5D5-5487D3170926}" presName="compositeB" presStyleCnt="0"/>
      <dgm:spPr/>
    </dgm:pt>
    <dgm:pt modelId="{E18C9C96-5EE6-4224-A2D8-23BD0130D079}" type="pres">
      <dgm:prSet presAssocID="{301965E4-3E48-4454-A5D5-5487D3170926}" presName="textB" presStyleLbl="revTx" presStyleIdx="1" presStyleCnt="7">
        <dgm:presLayoutVars>
          <dgm:bulletEnabled val="1"/>
        </dgm:presLayoutVars>
      </dgm:prSet>
      <dgm:spPr/>
    </dgm:pt>
    <dgm:pt modelId="{70C7CD86-4052-45BF-9278-07A1D8A08138}" type="pres">
      <dgm:prSet presAssocID="{301965E4-3E48-4454-A5D5-5487D3170926}" presName="circleB" presStyleLbl="node1" presStyleIdx="1" presStyleCnt="7"/>
      <dgm:spPr/>
    </dgm:pt>
    <dgm:pt modelId="{5138076B-5C7B-4AB2-8864-5E11FB6AD87E}" type="pres">
      <dgm:prSet presAssocID="{301965E4-3E48-4454-A5D5-5487D3170926}" presName="spaceB" presStyleCnt="0"/>
      <dgm:spPr/>
    </dgm:pt>
    <dgm:pt modelId="{64C61769-7D72-492C-9B43-E987F75AE8C4}" type="pres">
      <dgm:prSet presAssocID="{EE3B0289-B9E6-4FFA-A9B2-3F2A1015596B}" presName="space" presStyleCnt="0"/>
      <dgm:spPr/>
    </dgm:pt>
    <dgm:pt modelId="{83FAED62-758D-49BA-9C42-A0A95059E2E9}" type="pres">
      <dgm:prSet presAssocID="{D7133A61-4CDF-4CE5-9EDC-6188B50EA62D}" presName="compositeA" presStyleCnt="0"/>
      <dgm:spPr/>
    </dgm:pt>
    <dgm:pt modelId="{267996D6-9EDC-4C59-8171-A1BE10B35964}" type="pres">
      <dgm:prSet presAssocID="{D7133A61-4CDF-4CE5-9EDC-6188B50EA62D}" presName="textA" presStyleLbl="revTx" presStyleIdx="2" presStyleCnt="7">
        <dgm:presLayoutVars>
          <dgm:bulletEnabled val="1"/>
        </dgm:presLayoutVars>
      </dgm:prSet>
      <dgm:spPr/>
    </dgm:pt>
    <dgm:pt modelId="{2E3821E8-F790-4643-A30E-56FEEBA9B932}" type="pres">
      <dgm:prSet presAssocID="{D7133A61-4CDF-4CE5-9EDC-6188B50EA62D}" presName="circleA" presStyleLbl="node1" presStyleIdx="2" presStyleCnt="7"/>
      <dgm:spPr/>
    </dgm:pt>
    <dgm:pt modelId="{070F82AC-B332-47DE-B650-212DF408904A}" type="pres">
      <dgm:prSet presAssocID="{D7133A61-4CDF-4CE5-9EDC-6188B50EA62D}" presName="spaceA" presStyleCnt="0"/>
      <dgm:spPr/>
    </dgm:pt>
    <dgm:pt modelId="{E5AF60EB-9EDC-468D-BD99-0573ECEB96A3}" type="pres">
      <dgm:prSet presAssocID="{74281FAB-C11F-4E5E-B6B4-79212F7387EB}" presName="space" presStyleCnt="0"/>
      <dgm:spPr/>
    </dgm:pt>
    <dgm:pt modelId="{012A85C8-784E-4BCC-A4AA-8B07AF34566A}" type="pres">
      <dgm:prSet presAssocID="{802ADBE2-488E-4BF8-BE2B-36BD2D171FDC}" presName="compositeB" presStyleCnt="0"/>
      <dgm:spPr/>
    </dgm:pt>
    <dgm:pt modelId="{E6E47D4B-FCD6-4FAA-98AA-E8ADEAF00540}" type="pres">
      <dgm:prSet presAssocID="{802ADBE2-488E-4BF8-BE2B-36BD2D171FDC}" presName="textB" presStyleLbl="revTx" presStyleIdx="3" presStyleCnt="7">
        <dgm:presLayoutVars>
          <dgm:bulletEnabled val="1"/>
        </dgm:presLayoutVars>
      </dgm:prSet>
      <dgm:spPr/>
    </dgm:pt>
    <dgm:pt modelId="{53C7C7F1-B171-4D50-AEF1-4B927D0208D4}" type="pres">
      <dgm:prSet presAssocID="{802ADBE2-488E-4BF8-BE2B-36BD2D171FDC}" presName="circleB" presStyleLbl="node1" presStyleIdx="3" presStyleCnt="7"/>
      <dgm:spPr/>
    </dgm:pt>
    <dgm:pt modelId="{248D2CF7-6D1E-4AC7-A03D-A2722090E04C}" type="pres">
      <dgm:prSet presAssocID="{802ADBE2-488E-4BF8-BE2B-36BD2D171FDC}" presName="spaceB" presStyleCnt="0"/>
      <dgm:spPr/>
    </dgm:pt>
    <dgm:pt modelId="{43234D0D-8819-4528-875E-47519F125CF5}" type="pres">
      <dgm:prSet presAssocID="{895000FF-FC01-4CA3-B32C-0D74996D32D3}" presName="space" presStyleCnt="0"/>
      <dgm:spPr/>
    </dgm:pt>
    <dgm:pt modelId="{0E0A5607-9486-427C-813D-80B65DA20D5D}" type="pres">
      <dgm:prSet presAssocID="{649C5D9B-A32C-4A16-9546-936C0161AF32}" presName="compositeA" presStyleCnt="0"/>
      <dgm:spPr/>
    </dgm:pt>
    <dgm:pt modelId="{1F1DD956-6E2B-4AA8-BC47-14C728CDF96C}" type="pres">
      <dgm:prSet presAssocID="{649C5D9B-A32C-4A16-9546-936C0161AF32}" presName="textA" presStyleLbl="revTx" presStyleIdx="4" presStyleCnt="7">
        <dgm:presLayoutVars>
          <dgm:bulletEnabled val="1"/>
        </dgm:presLayoutVars>
      </dgm:prSet>
      <dgm:spPr/>
    </dgm:pt>
    <dgm:pt modelId="{1567ECDF-D314-4E35-914B-4F8F7F58A725}" type="pres">
      <dgm:prSet presAssocID="{649C5D9B-A32C-4A16-9546-936C0161AF32}" presName="circleA" presStyleLbl="node1" presStyleIdx="4" presStyleCnt="7"/>
      <dgm:spPr/>
    </dgm:pt>
    <dgm:pt modelId="{E1BCC44B-0E7D-439D-9C94-4116ECC94700}" type="pres">
      <dgm:prSet presAssocID="{649C5D9B-A32C-4A16-9546-936C0161AF32}" presName="spaceA" presStyleCnt="0"/>
      <dgm:spPr/>
    </dgm:pt>
    <dgm:pt modelId="{802D2A71-025D-42C9-805B-615FD5B69ECA}" type="pres">
      <dgm:prSet presAssocID="{CA3301CC-BC14-45A5-AC3A-FF0825AD7D0B}" presName="space" presStyleCnt="0"/>
      <dgm:spPr/>
    </dgm:pt>
    <dgm:pt modelId="{69F45297-3A80-4FBB-9E93-32E7211FF156}" type="pres">
      <dgm:prSet presAssocID="{611A2EE2-BE7F-4F18-8F03-8128FF82CBC4}" presName="compositeB" presStyleCnt="0"/>
      <dgm:spPr/>
    </dgm:pt>
    <dgm:pt modelId="{7BA02324-ABCA-4960-98C4-87F06C7F0E2F}" type="pres">
      <dgm:prSet presAssocID="{611A2EE2-BE7F-4F18-8F03-8128FF82CBC4}" presName="textB" presStyleLbl="revTx" presStyleIdx="5" presStyleCnt="7">
        <dgm:presLayoutVars>
          <dgm:bulletEnabled val="1"/>
        </dgm:presLayoutVars>
      </dgm:prSet>
      <dgm:spPr/>
    </dgm:pt>
    <dgm:pt modelId="{F620CE46-C40B-439F-B3A9-399510E3371D}" type="pres">
      <dgm:prSet presAssocID="{611A2EE2-BE7F-4F18-8F03-8128FF82CBC4}" presName="circleB" presStyleLbl="node1" presStyleIdx="5" presStyleCnt="7"/>
      <dgm:spPr/>
    </dgm:pt>
    <dgm:pt modelId="{E1FA3F80-F279-4310-B66B-9A5DAA6FB142}" type="pres">
      <dgm:prSet presAssocID="{611A2EE2-BE7F-4F18-8F03-8128FF82CBC4}" presName="spaceB" presStyleCnt="0"/>
      <dgm:spPr/>
    </dgm:pt>
    <dgm:pt modelId="{185E2D36-702F-4B7E-89FA-65A49941FBE5}" type="pres">
      <dgm:prSet presAssocID="{2A36C74E-8CAF-43BF-B640-C5A25C30B563}" presName="space" presStyleCnt="0"/>
      <dgm:spPr/>
    </dgm:pt>
    <dgm:pt modelId="{7F7C7F7E-2697-49A8-8366-A0A5E9AF3A5C}" type="pres">
      <dgm:prSet presAssocID="{AAA9107F-5871-4184-B9B0-6AAA2C2FF661}" presName="compositeA" presStyleCnt="0"/>
      <dgm:spPr/>
    </dgm:pt>
    <dgm:pt modelId="{BF15DEBA-C0B7-48D6-9E8A-30463A4C6FDA}" type="pres">
      <dgm:prSet presAssocID="{AAA9107F-5871-4184-B9B0-6AAA2C2FF661}" presName="textA" presStyleLbl="revTx" presStyleIdx="6" presStyleCnt="7">
        <dgm:presLayoutVars>
          <dgm:bulletEnabled val="1"/>
        </dgm:presLayoutVars>
      </dgm:prSet>
      <dgm:spPr/>
    </dgm:pt>
    <dgm:pt modelId="{AFDBC758-024E-4DB7-B20E-E7F163CC6CF3}" type="pres">
      <dgm:prSet presAssocID="{AAA9107F-5871-4184-B9B0-6AAA2C2FF661}" presName="circleA" presStyleLbl="node1" presStyleIdx="6" presStyleCnt="7"/>
      <dgm:spPr/>
    </dgm:pt>
    <dgm:pt modelId="{88C5F6E4-C689-4AF2-B921-7782AA0D5A0F}" type="pres">
      <dgm:prSet presAssocID="{AAA9107F-5871-4184-B9B0-6AAA2C2FF661}" presName="spaceA" presStyleCnt="0"/>
      <dgm:spPr/>
    </dgm:pt>
  </dgm:ptLst>
  <dgm:cxnLst>
    <dgm:cxn modelId="{7EB6DA1A-816C-4780-85DD-7FC4A5D40D2A}" type="presOf" srcId="{802ADBE2-488E-4BF8-BE2B-36BD2D171FDC}" destId="{E6E47D4B-FCD6-4FAA-98AA-E8ADEAF00540}" srcOrd="0" destOrd="0" presId="urn:microsoft.com/office/officeart/2005/8/layout/hProcess11"/>
    <dgm:cxn modelId="{BED3962C-05FC-4A70-B09D-42E60BA8CE1D}" type="presOf" srcId="{611A2EE2-BE7F-4F18-8F03-8128FF82CBC4}" destId="{7BA02324-ABCA-4960-98C4-87F06C7F0E2F}" srcOrd="0" destOrd="0" presId="urn:microsoft.com/office/officeart/2005/8/layout/hProcess11"/>
    <dgm:cxn modelId="{1A88E330-43A7-4227-861F-E00B417FF47B}" type="presOf" srcId="{14EC2107-823E-49EA-88E4-C7D805FE9753}" destId="{A1773FB6-39FE-408A-9506-7E24C1774908}" srcOrd="0" destOrd="0" presId="urn:microsoft.com/office/officeart/2005/8/layout/hProcess11"/>
    <dgm:cxn modelId="{1242CD35-C4CC-4245-8CCB-67B65033AF0C}" type="presOf" srcId="{139DE48D-AD33-4B49-B111-18737CB814D0}" destId="{3F2B7FB3-61C7-4BCD-AF04-47D4DD3BB213}" srcOrd="0" destOrd="0" presId="urn:microsoft.com/office/officeart/2005/8/layout/hProcess11"/>
    <dgm:cxn modelId="{CD5F793D-950F-4C9F-9083-A415DBD93B76}" srcId="{139DE48D-AD33-4B49-B111-18737CB814D0}" destId="{649C5D9B-A32C-4A16-9546-936C0161AF32}" srcOrd="4" destOrd="0" parTransId="{DE65606B-FD0A-4330-B205-E26FCFE0937D}" sibTransId="{CA3301CC-BC14-45A5-AC3A-FF0825AD7D0B}"/>
    <dgm:cxn modelId="{C1BB6063-B8AB-4C6B-A257-583C96BDAA5A}" srcId="{139DE48D-AD33-4B49-B111-18737CB814D0}" destId="{611A2EE2-BE7F-4F18-8F03-8128FF82CBC4}" srcOrd="5" destOrd="0" parTransId="{44F26CF3-4641-4C59-A216-9D679C6B3388}" sibTransId="{2A36C74E-8CAF-43BF-B640-C5A25C30B563}"/>
    <dgm:cxn modelId="{2290604B-930D-4331-8FEE-ED2A582267E5}" srcId="{139DE48D-AD33-4B49-B111-18737CB814D0}" destId="{802ADBE2-488E-4BF8-BE2B-36BD2D171FDC}" srcOrd="3" destOrd="0" parTransId="{2EFF6DE3-4087-47EC-BE49-464D89BCAE03}" sibTransId="{895000FF-FC01-4CA3-B32C-0D74996D32D3}"/>
    <dgm:cxn modelId="{8270B34D-E0E6-4412-8702-A25CF45955E6}" type="presOf" srcId="{301965E4-3E48-4454-A5D5-5487D3170926}" destId="{E18C9C96-5EE6-4224-A2D8-23BD0130D079}" srcOrd="0" destOrd="0" presId="urn:microsoft.com/office/officeart/2005/8/layout/hProcess11"/>
    <dgm:cxn modelId="{08F90B57-9B79-44DE-994E-B99752BF761B}" type="presOf" srcId="{AAA9107F-5871-4184-B9B0-6AAA2C2FF661}" destId="{BF15DEBA-C0B7-48D6-9E8A-30463A4C6FDA}" srcOrd="0" destOrd="0" presId="urn:microsoft.com/office/officeart/2005/8/layout/hProcess11"/>
    <dgm:cxn modelId="{CD3D3292-F8E8-48DF-BBA2-863BC79A767C}" srcId="{139DE48D-AD33-4B49-B111-18737CB814D0}" destId="{14EC2107-823E-49EA-88E4-C7D805FE9753}" srcOrd="0" destOrd="0" parTransId="{E2C93E30-3CC9-4B39-9613-858149F67EDA}" sibTransId="{8CC5F177-70AE-46F6-9EDB-9E67A20F21BE}"/>
    <dgm:cxn modelId="{D831E7B2-9E0A-42CA-939E-0A146728E0ED}" type="presOf" srcId="{D7133A61-4CDF-4CE5-9EDC-6188B50EA62D}" destId="{267996D6-9EDC-4C59-8171-A1BE10B35964}" srcOrd="0" destOrd="0" presId="urn:microsoft.com/office/officeart/2005/8/layout/hProcess11"/>
    <dgm:cxn modelId="{F70F92D9-D11E-4D49-8582-7E86101750F2}" srcId="{139DE48D-AD33-4B49-B111-18737CB814D0}" destId="{301965E4-3E48-4454-A5D5-5487D3170926}" srcOrd="1" destOrd="0" parTransId="{4893A2AB-AF66-48D7-BF2B-20A96BBA13E3}" sibTransId="{EE3B0289-B9E6-4FFA-A9B2-3F2A1015596B}"/>
    <dgm:cxn modelId="{C7BFCDE5-A002-407E-BE0C-5AC77C2290A7}" srcId="{139DE48D-AD33-4B49-B111-18737CB814D0}" destId="{D7133A61-4CDF-4CE5-9EDC-6188B50EA62D}" srcOrd="2" destOrd="0" parTransId="{D701F35D-B08A-48C0-B7DB-43A8FE79ED9C}" sibTransId="{74281FAB-C11F-4E5E-B6B4-79212F7387EB}"/>
    <dgm:cxn modelId="{E3AA59E7-6992-4459-98FC-466AEF6348C0}" type="presOf" srcId="{649C5D9B-A32C-4A16-9546-936C0161AF32}" destId="{1F1DD956-6E2B-4AA8-BC47-14C728CDF96C}" srcOrd="0" destOrd="0" presId="urn:microsoft.com/office/officeart/2005/8/layout/hProcess11"/>
    <dgm:cxn modelId="{EE9754FB-4B3C-4B3B-877B-CA2C9A94A4F6}" srcId="{139DE48D-AD33-4B49-B111-18737CB814D0}" destId="{AAA9107F-5871-4184-B9B0-6AAA2C2FF661}" srcOrd="6" destOrd="0" parTransId="{A2FE2496-F50A-4B4C-9E6A-3DFD0E4C683A}" sibTransId="{B93B6863-49C6-42C3-9558-0DC88CE74AF4}"/>
    <dgm:cxn modelId="{9881ADAF-47A0-41B6-902D-5BB8B1B1C4BF}" type="presParOf" srcId="{3F2B7FB3-61C7-4BCD-AF04-47D4DD3BB213}" destId="{58288B84-4BF6-4A47-9AA8-3E49B66ED161}" srcOrd="0" destOrd="0" presId="urn:microsoft.com/office/officeart/2005/8/layout/hProcess11"/>
    <dgm:cxn modelId="{5B5E0981-70CB-4399-A8FE-0AFF820452A9}" type="presParOf" srcId="{3F2B7FB3-61C7-4BCD-AF04-47D4DD3BB213}" destId="{C81C6A9F-C8F8-43BA-B5CD-1929DE467F73}" srcOrd="1" destOrd="0" presId="urn:microsoft.com/office/officeart/2005/8/layout/hProcess11"/>
    <dgm:cxn modelId="{BD92646E-3132-4970-B93C-9BBC460AE0B5}" type="presParOf" srcId="{C81C6A9F-C8F8-43BA-B5CD-1929DE467F73}" destId="{270C26D2-4EBC-4BFC-9E53-80D318B96A75}" srcOrd="0" destOrd="0" presId="urn:microsoft.com/office/officeart/2005/8/layout/hProcess11"/>
    <dgm:cxn modelId="{9EEEFF1F-3248-497D-B188-2824664AC504}" type="presParOf" srcId="{270C26D2-4EBC-4BFC-9E53-80D318B96A75}" destId="{A1773FB6-39FE-408A-9506-7E24C1774908}" srcOrd="0" destOrd="0" presId="urn:microsoft.com/office/officeart/2005/8/layout/hProcess11"/>
    <dgm:cxn modelId="{BB61BB4C-CA23-4C6A-96BA-0CDCDDC7DE03}" type="presParOf" srcId="{270C26D2-4EBC-4BFC-9E53-80D318B96A75}" destId="{D1ABE649-814E-4638-888D-5B473B12DA34}" srcOrd="1" destOrd="0" presId="urn:microsoft.com/office/officeart/2005/8/layout/hProcess11"/>
    <dgm:cxn modelId="{AB8637C5-E5FA-46E9-ADFC-521A5BFE1C05}" type="presParOf" srcId="{270C26D2-4EBC-4BFC-9E53-80D318B96A75}" destId="{F1BF95B4-59A3-4755-8E94-4438D9B34AAA}" srcOrd="2" destOrd="0" presId="urn:microsoft.com/office/officeart/2005/8/layout/hProcess11"/>
    <dgm:cxn modelId="{46383CBC-7662-44BC-A82C-01F4026591DE}" type="presParOf" srcId="{C81C6A9F-C8F8-43BA-B5CD-1929DE467F73}" destId="{DBFF9876-5135-4F55-B308-16FEBA454BBD}" srcOrd="1" destOrd="0" presId="urn:microsoft.com/office/officeart/2005/8/layout/hProcess11"/>
    <dgm:cxn modelId="{729BA840-F0EA-44A8-BF1D-029A387A93BA}" type="presParOf" srcId="{C81C6A9F-C8F8-43BA-B5CD-1929DE467F73}" destId="{37F0D728-B944-4E9F-978E-D48093F2023E}" srcOrd="2" destOrd="0" presId="urn:microsoft.com/office/officeart/2005/8/layout/hProcess11"/>
    <dgm:cxn modelId="{25D8EB92-CD88-445F-8385-AC4336633E21}" type="presParOf" srcId="{37F0D728-B944-4E9F-978E-D48093F2023E}" destId="{E18C9C96-5EE6-4224-A2D8-23BD0130D079}" srcOrd="0" destOrd="0" presId="urn:microsoft.com/office/officeart/2005/8/layout/hProcess11"/>
    <dgm:cxn modelId="{1DB471A4-7D8C-4626-95E2-52396508238B}" type="presParOf" srcId="{37F0D728-B944-4E9F-978E-D48093F2023E}" destId="{70C7CD86-4052-45BF-9278-07A1D8A08138}" srcOrd="1" destOrd="0" presId="urn:microsoft.com/office/officeart/2005/8/layout/hProcess11"/>
    <dgm:cxn modelId="{4EE4C581-1C60-4670-8AF4-1828C3F91CD1}" type="presParOf" srcId="{37F0D728-B944-4E9F-978E-D48093F2023E}" destId="{5138076B-5C7B-4AB2-8864-5E11FB6AD87E}" srcOrd="2" destOrd="0" presId="urn:microsoft.com/office/officeart/2005/8/layout/hProcess11"/>
    <dgm:cxn modelId="{51F9028E-8C46-4C17-830A-C21A00E61653}" type="presParOf" srcId="{C81C6A9F-C8F8-43BA-B5CD-1929DE467F73}" destId="{64C61769-7D72-492C-9B43-E987F75AE8C4}" srcOrd="3" destOrd="0" presId="urn:microsoft.com/office/officeart/2005/8/layout/hProcess11"/>
    <dgm:cxn modelId="{7D6433B0-E557-4B10-BFAE-CD276DA49521}" type="presParOf" srcId="{C81C6A9F-C8F8-43BA-B5CD-1929DE467F73}" destId="{83FAED62-758D-49BA-9C42-A0A95059E2E9}" srcOrd="4" destOrd="0" presId="urn:microsoft.com/office/officeart/2005/8/layout/hProcess11"/>
    <dgm:cxn modelId="{C322270A-8B82-43D1-AC66-425ECCE6BB8D}" type="presParOf" srcId="{83FAED62-758D-49BA-9C42-A0A95059E2E9}" destId="{267996D6-9EDC-4C59-8171-A1BE10B35964}" srcOrd="0" destOrd="0" presId="urn:microsoft.com/office/officeart/2005/8/layout/hProcess11"/>
    <dgm:cxn modelId="{0387055C-27CC-407D-9723-BFB4B10F133B}" type="presParOf" srcId="{83FAED62-758D-49BA-9C42-A0A95059E2E9}" destId="{2E3821E8-F790-4643-A30E-56FEEBA9B932}" srcOrd="1" destOrd="0" presId="urn:microsoft.com/office/officeart/2005/8/layout/hProcess11"/>
    <dgm:cxn modelId="{9FBD5CF5-09EA-4E8F-AF2D-C1AF66F94C93}" type="presParOf" srcId="{83FAED62-758D-49BA-9C42-A0A95059E2E9}" destId="{070F82AC-B332-47DE-B650-212DF408904A}" srcOrd="2" destOrd="0" presId="urn:microsoft.com/office/officeart/2005/8/layout/hProcess11"/>
    <dgm:cxn modelId="{9C36BF73-E03F-4D80-853A-8BA46AA656B4}" type="presParOf" srcId="{C81C6A9F-C8F8-43BA-B5CD-1929DE467F73}" destId="{E5AF60EB-9EDC-468D-BD99-0573ECEB96A3}" srcOrd="5" destOrd="0" presId="urn:microsoft.com/office/officeart/2005/8/layout/hProcess11"/>
    <dgm:cxn modelId="{DF348CDC-712D-42A4-A422-86F4968136E1}" type="presParOf" srcId="{C81C6A9F-C8F8-43BA-B5CD-1929DE467F73}" destId="{012A85C8-784E-4BCC-A4AA-8B07AF34566A}" srcOrd="6" destOrd="0" presId="urn:microsoft.com/office/officeart/2005/8/layout/hProcess11"/>
    <dgm:cxn modelId="{2C8DC95C-DB80-4845-B35E-6A06613D3706}" type="presParOf" srcId="{012A85C8-784E-4BCC-A4AA-8B07AF34566A}" destId="{E6E47D4B-FCD6-4FAA-98AA-E8ADEAF00540}" srcOrd="0" destOrd="0" presId="urn:microsoft.com/office/officeart/2005/8/layout/hProcess11"/>
    <dgm:cxn modelId="{970F019B-C428-44CB-B6B6-B67D566AD430}" type="presParOf" srcId="{012A85C8-784E-4BCC-A4AA-8B07AF34566A}" destId="{53C7C7F1-B171-4D50-AEF1-4B927D0208D4}" srcOrd="1" destOrd="0" presId="urn:microsoft.com/office/officeart/2005/8/layout/hProcess11"/>
    <dgm:cxn modelId="{ED860883-759D-4E70-B540-0BF8429B6F5F}" type="presParOf" srcId="{012A85C8-784E-4BCC-A4AA-8B07AF34566A}" destId="{248D2CF7-6D1E-4AC7-A03D-A2722090E04C}" srcOrd="2" destOrd="0" presId="urn:microsoft.com/office/officeart/2005/8/layout/hProcess11"/>
    <dgm:cxn modelId="{AA85D6B4-ACE6-4542-8A9D-DC9328CAEAC6}" type="presParOf" srcId="{C81C6A9F-C8F8-43BA-B5CD-1929DE467F73}" destId="{43234D0D-8819-4528-875E-47519F125CF5}" srcOrd="7" destOrd="0" presId="urn:microsoft.com/office/officeart/2005/8/layout/hProcess11"/>
    <dgm:cxn modelId="{8AEFD393-7E1E-4C37-9D6A-BD2F65B6DFC4}" type="presParOf" srcId="{C81C6A9F-C8F8-43BA-B5CD-1929DE467F73}" destId="{0E0A5607-9486-427C-813D-80B65DA20D5D}" srcOrd="8" destOrd="0" presId="urn:microsoft.com/office/officeart/2005/8/layout/hProcess11"/>
    <dgm:cxn modelId="{826CBFA4-464E-4559-9E70-F828023A6ED3}" type="presParOf" srcId="{0E0A5607-9486-427C-813D-80B65DA20D5D}" destId="{1F1DD956-6E2B-4AA8-BC47-14C728CDF96C}" srcOrd="0" destOrd="0" presId="urn:microsoft.com/office/officeart/2005/8/layout/hProcess11"/>
    <dgm:cxn modelId="{D3B86E97-29C8-47C5-878B-6447E1AFD0AC}" type="presParOf" srcId="{0E0A5607-9486-427C-813D-80B65DA20D5D}" destId="{1567ECDF-D314-4E35-914B-4F8F7F58A725}" srcOrd="1" destOrd="0" presId="urn:microsoft.com/office/officeart/2005/8/layout/hProcess11"/>
    <dgm:cxn modelId="{8D502AE2-C254-4C9A-9739-F5768F2CC732}" type="presParOf" srcId="{0E0A5607-9486-427C-813D-80B65DA20D5D}" destId="{E1BCC44B-0E7D-439D-9C94-4116ECC94700}" srcOrd="2" destOrd="0" presId="urn:microsoft.com/office/officeart/2005/8/layout/hProcess11"/>
    <dgm:cxn modelId="{FEE36E7C-BB84-443B-A4BA-7DF7C6A8EB0A}" type="presParOf" srcId="{C81C6A9F-C8F8-43BA-B5CD-1929DE467F73}" destId="{802D2A71-025D-42C9-805B-615FD5B69ECA}" srcOrd="9" destOrd="0" presId="urn:microsoft.com/office/officeart/2005/8/layout/hProcess11"/>
    <dgm:cxn modelId="{20F7EA39-DF15-4712-90EE-C71C3171D665}" type="presParOf" srcId="{C81C6A9F-C8F8-43BA-B5CD-1929DE467F73}" destId="{69F45297-3A80-4FBB-9E93-32E7211FF156}" srcOrd="10" destOrd="0" presId="urn:microsoft.com/office/officeart/2005/8/layout/hProcess11"/>
    <dgm:cxn modelId="{128DECFB-D6D3-48C7-92E9-A04894DCFD8D}" type="presParOf" srcId="{69F45297-3A80-4FBB-9E93-32E7211FF156}" destId="{7BA02324-ABCA-4960-98C4-87F06C7F0E2F}" srcOrd="0" destOrd="0" presId="urn:microsoft.com/office/officeart/2005/8/layout/hProcess11"/>
    <dgm:cxn modelId="{207B27AC-2626-4541-BF9F-9C361756815D}" type="presParOf" srcId="{69F45297-3A80-4FBB-9E93-32E7211FF156}" destId="{F620CE46-C40B-439F-B3A9-399510E3371D}" srcOrd="1" destOrd="0" presId="urn:microsoft.com/office/officeart/2005/8/layout/hProcess11"/>
    <dgm:cxn modelId="{1244A593-8341-4506-ADD5-B33D5924C90B}" type="presParOf" srcId="{69F45297-3A80-4FBB-9E93-32E7211FF156}" destId="{E1FA3F80-F279-4310-B66B-9A5DAA6FB142}" srcOrd="2" destOrd="0" presId="urn:microsoft.com/office/officeart/2005/8/layout/hProcess11"/>
    <dgm:cxn modelId="{ABFD2606-D84E-41F7-AB9A-22A068C3044A}" type="presParOf" srcId="{C81C6A9F-C8F8-43BA-B5CD-1929DE467F73}" destId="{185E2D36-702F-4B7E-89FA-65A49941FBE5}" srcOrd="11" destOrd="0" presId="urn:microsoft.com/office/officeart/2005/8/layout/hProcess11"/>
    <dgm:cxn modelId="{FD37756E-EE43-4F8D-8316-9119F3741C1F}" type="presParOf" srcId="{C81C6A9F-C8F8-43BA-B5CD-1929DE467F73}" destId="{7F7C7F7E-2697-49A8-8366-A0A5E9AF3A5C}" srcOrd="12" destOrd="0" presId="urn:microsoft.com/office/officeart/2005/8/layout/hProcess11"/>
    <dgm:cxn modelId="{83E8FC8E-0967-46A5-95C6-9C4EE90D73EF}" type="presParOf" srcId="{7F7C7F7E-2697-49A8-8366-A0A5E9AF3A5C}" destId="{BF15DEBA-C0B7-48D6-9E8A-30463A4C6FDA}" srcOrd="0" destOrd="0" presId="urn:microsoft.com/office/officeart/2005/8/layout/hProcess11"/>
    <dgm:cxn modelId="{DAF0CC4D-F9F6-4748-B735-496217009652}" type="presParOf" srcId="{7F7C7F7E-2697-49A8-8366-A0A5E9AF3A5C}" destId="{AFDBC758-024E-4DB7-B20E-E7F163CC6CF3}" srcOrd="1" destOrd="0" presId="urn:microsoft.com/office/officeart/2005/8/layout/hProcess11"/>
    <dgm:cxn modelId="{FDE9633B-D0FD-42EF-A34B-31010EE928BB}" type="presParOf" srcId="{7F7C7F7E-2697-49A8-8366-A0A5E9AF3A5C}" destId="{88C5F6E4-C689-4AF2-B921-7782AA0D5A0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A600F5-6044-4942-99AB-69DBF0F0C8F8}" type="doc">
      <dgm:prSet loTypeId="urn:microsoft.com/office/officeart/2005/8/layout/chevron2" loCatId="process" qsTypeId="urn:microsoft.com/office/officeart/2005/8/quickstyle/simple1" qsCatId="simple" csTypeId="urn:microsoft.com/office/officeart/2005/8/colors/accent1_5" csCatId="accent1" phldr="1"/>
      <dgm:spPr/>
      <dgm:t>
        <a:bodyPr/>
        <a:lstStyle/>
        <a:p>
          <a:endParaRPr lang="en-US"/>
        </a:p>
      </dgm:t>
    </dgm:pt>
    <dgm:pt modelId="{CA6521D7-4C61-4C4B-B918-5592CD9D21AC}">
      <dgm:prSet phldrT="[Text]" phldr="0" custT="1"/>
      <dgm:spPr/>
      <dgm:t>
        <a:bodyPr/>
        <a:lstStyle/>
        <a:p>
          <a:pPr rtl="0"/>
          <a:r>
            <a:rPr lang="en-US" sz="1050" b="1">
              <a:latin typeface="Calibri"/>
              <a:cs typeface="Calibri"/>
            </a:rPr>
            <a:t>Title Screen</a:t>
          </a:r>
        </a:p>
      </dgm:t>
    </dgm:pt>
    <dgm:pt modelId="{26DF129C-87F4-414B-A5F3-C8F5F530FB6B}" type="parTrans" cxnId="{A0E3CA9A-7C03-419C-AE27-7DAA350C7719}">
      <dgm:prSet/>
      <dgm:spPr/>
      <dgm:t>
        <a:bodyPr/>
        <a:lstStyle/>
        <a:p>
          <a:endParaRPr lang="en-US"/>
        </a:p>
      </dgm:t>
    </dgm:pt>
    <dgm:pt modelId="{04747BCC-805B-471E-9A46-92E08A7F8D1E}" type="sibTrans" cxnId="{A0E3CA9A-7C03-419C-AE27-7DAA350C7719}">
      <dgm:prSet/>
      <dgm:spPr/>
      <dgm:t>
        <a:bodyPr/>
        <a:lstStyle/>
        <a:p>
          <a:endParaRPr lang="en-US"/>
        </a:p>
      </dgm:t>
    </dgm:pt>
    <dgm:pt modelId="{E7610371-4D05-4647-800D-2FDD1DDB607B}">
      <dgm:prSet phldrT="[Text]" phldr="0"/>
      <dgm:spPr/>
      <dgm:t>
        <a:bodyPr/>
        <a:lstStyle/>
        <a:p>
          <a:pPr rtl="0"/>
          <a:r>
            <a:rPr lang="en-US" dirty="0">
              <a:latin typeface="Calibri"/>
              <a:cs typeface="Calibri"/>
            </a:rPr>
            <a:t>7832 titles (+ 3054 in literature refresh)</a:t>
          </a:r>
        </a:p>
      </dgm:t>
    </dgm:pt>
    <dgm:pt modelId="{7BB7A9CA-69D4-4B9F-B6FD-AF29CC1CD881}" type="parTrans" cxnId="{3C0D1B5C-A764-41F9-88C6-D55A1909DC6E}">
      <dgm:prSet/>
      <dgm:spPr/>
      <dgm:t>
        <a:bodyPr/>
        <a:lstStyle/>
        <a:p>
          <a:endParaRPr lang="en-US"/>
        </a:p>
      </dgm:t>
    </dgm:pt>
    <dgm:pt modelId="{53F4FB99-F773-4B9D-9109-D70A5E97719A}" type="sibTrans" cxnId="{3C0D1B5C-A764-41F9-88C6-D55A1909DC6E}">
      <dgm:prSet/>
      <dgm:spPr/>
      <dgm:t>
        <a:bodyPr/>
        <a:lstStyle/>
        <a:p>
          <a:endParaRPr lang="en-US"/>
        </a:p>
      </dgm:t>
    </dgm:pt>
    <dgm:pt modelId="{95A64488-C424-4F0E-BDC9-E70A6DB68F5E}">
      <dgm:prSet phldrT="[Text]" phldr="0" custT="1"/>
      <dgm:spPr/>
      <dgm:t>
        <a:bodyPr/>
        <a:lstStyle/>
        <a:p>
          <a:pPr rtl="0"/>
          <a:r>
            <a:rPr lang="en-US" sz="1050" b="1">
              <a:latin typeface="Calibri"/>
              <a:cs typeface="Calibri"/>
            </a:rPr>
            <a:t>Title Abstract Screening</a:t>
          </a:r>
        </a:p>
      </dgm:t>
    </dgm:pt>
    <dgm:pt modelId="{1D012CE7-F40D-4A44-B93C-92A13E3BEC90}" type="parTrans" cxnId="{E5810AD4-6A70-469C-ADD0-F5D0494D2A0D}">
      <dgm:prSet/>
      <dgm:spPr/>
      <dgm:t>
        <a:bodyPr/>
        <a:lstStyle/>
        <a:p>
          <a:endParaRPr lang="en-US"/>
        </a:p>
      </dgm:t>
    </dgm:pt>
    <dgm:pt modelId="{1C155192-D52C-4C36-830E-94F545560201}" type="sibTrans" cxnId="{E5810AD4-6A70-469C-ADD0-F5D0494D2A0D}">
      <dgm:prSet/>
      <dgm:spPr/>
      <dgm:t>
        <a:bodyPr/>
        <a:lstStyle/>
        <a:p>
          <a:endParaRPr lang="en-US"/>
        </a:p>
      </dgm:t>
    </dgm:pt>
    <dgm:pt modelId="{CA7BF178-8947-44F3-9ABB-2587F32977CF}">
      <dgm:prSet phldrT="[Text]" phldr="0"/>
      <dgm:spPr/>
      <dgm:t>
        <a:bodyPr/>
        <a:lstStyle/>
        <a:p>
          <a:pPr rtl="0"/>
          <a:r>
            <a:rPr lang="en-US" dirty="0">
              <a:latin typeface="Calibri"/>
              <a:cs typeface="Calibri"/>
            </a:rPr>
            <a:t>4108 abstracts (+ 1415 in literature refresh)</a:t>
          </a:r>
        </a:p>
      </dgm:t>
    </dgm:pt>
    <dgm:pt modelId="{CC6C1E7C-D852-4B8C-B457-9C3AACC9F92A}" type="parTrans" cxnId="{5940E6FF-52FC-4A78-B0B8-89B84702CA20}">
      <dgm:prSet/>
      <dgm:spPr/>
      <dgm:t>
        <a:bodyPr/>
        <a:lstStyle/>
        <a:p>
          <a:endParaRPr lang="en-US"/>
        </a:p>
      </dgm:t>
    </dgm:pt>
    <dgm:pt modelId="{58CA8B19-2627-43DD-A855-D7805285EE3A}" type="sibTrans" cxnId="{5940E6FF-52FC-4A78-B0B8-89B84702CA20}">
      <dgm:prSet/>
      <dgm:spPr/>
      <dgm:t>
        <a:bodyPr/>
        <a:lstStyle/>
        <a:p>
          <a:endParaRPr lang="en-US"/>
        </a:p>
      </dgm:t>
    </dgm:pt>
    <dgm:pt modelId="{E08A1060-7F4B-4880-818C-C429D90F0F6C}">
      <dgm:prSet phldrT="[Text]" phldr="0" custT="1"/>
      <dgm:spPr/>
      <dgm:t>
        <a:bodyPr/>
        <a:lstStyle/>
        <a:p>
          <a:pPr rtl="0"/>
          <a:r>
            <a:rPr lang="en-US" sz="1050" b="1">
              <a:latin typeface="Calibri"/>
              <a:cs typeface="Calibri"/>
            </a:rPr>
            <a:t>Full Text Review</a:t>
          </a:r>
        </a:p>
      </dgm:t>
    </dgm:pt>
    <dgm:pt modelId="{D16DBE48-9AFA-4ADB-A3AF-0AC948666899}" type="parTrans" cxnId="{8F9624D1-6795-483E-BC43-8E0B71DD9356}">
      <dgm:prSet/>
      <dgm:spPr/>
      <dgm:t>
        <a:bodyPr/>
        <a:lstStyle/>
        <a:p>
          <a:endParaRPr lang="en-US"/>
        </a:p>
      </dgm:t>
    </dgm:pt>
    <dgm:pt modelId="{F75A96AA-7232-4795-AD66-0EE1C7D59BA7}" type="sibTrans" cxnId="{8F9624D1-6795-483E-BC43-8E0B71DD9356}">
      <dgm:prSet/>
      <dgm:spPr/>
      <dgm:t>
        <a:bodyPr/>
        <a:lstStyle/>
        <a:p>
          <a:endParaRPr lang="en-US"/>
        </a:p>
      </dgm:t>
    </dgm:pt>
    <dgm:pt modelId="{87B30139-767B-4ECD-917D-92A788C344E2}">
      <dgm:prSet phldrT="[Text]" phldr="0"/>
      <dgm:spPr/>
      <dgm:t>
        <a:bodyPr/>
        <a:lstStyle/>
        <a:p>
          <a:pPr rtl="0"/>
          <a:r>
            <a:rPr lang="en-US" dirty="0">
              <a:latin typeface="Calibri"/>
              <a:cs typeface="Calibri"/>
            </a:rPr>
            <a:t>2228 full articles (+ 53 in literature refresh)</a:t>
          </a:r>
        </a:p>
      </dgm:t>
    </dgm:pt>
    <dgm:pt modelId="{80FE3059-FF48-46D3-B7B0-F6453F4D10D1}" type="parTrans" cxnId="{189CF358-9838-4849-A7A4-900E63B121D1}">
      <dgm:prSet/>
      <dgm:spPr/>
      <dgm:t>
        <a:bodyPr/>
        <a:lstStyle/>
        <a:p>
          <a:endParaRPr lang="en-US"/>
        </a:p>
      </dgm:t>
    </dgm:pt>
    <dgm:pt modelId="{8F6315D9-CC0E-44E7-B2C4-A5DEBA2AD72C}" type="sibTrans" cxnId="{189CF358-9838-4849-A7A4-900E63B121D1}">
      <dgm:prSet/>
      <dgm:spPr/>
      <dgm:t>
        <a:bodyPr/>
        <a:lstStyle/>
        <a:p>
          <a:endParaRPr lang="en-US"/>
        </a:p>
      </dgm:t>
    </dgm:pt>
    <dgm:pt modelId="{901D2002-0C2B-44CC-A70F-C75DCC9EA609}">
      <dgm:prSet phldrT="[Text]" phldr="0" custT="1"/>
      <dgm:spPr/>
      <dgm:t>
        <a:bodyPr/>
        <a:lstStyle/>
        <a:p>
          <a:pPr rtl="0"/>
          <a:r>
            <a:rPr lang="en-US" sz="1050" b="1">
              <a:latin typeface="Calibri"/>
              <a:cs typeface="Calibri"/>
            </a:rPr>
            <a:t>Data Extraction</a:t>
          </a:r>
        </a:p>
      </dgm:t>
    </dgm:pt>
    <dgm:pt modelId="{33F64615-2B0B-4909-84E0-28E35FB2E13E}" type="parTrans" cxnId="{1FF6AE8F-B03F-4C2D-9CEC-C5BE084AEF71}">
      <dgm:prSet/>
      <dgm:spPr/>
      <dgm:t>
        <a:bodyPr/>
        <a:lstStyle/>
        <a:p>
          <a:endParaRPr lang="en-US"/>
        </a:p>
      </dgm:t>
    </dgm:pt>
    <dgm:pt modelId="{2E6648CD-2592-4321-8DF3-23BF8AAC72C0}" type="sibTrans" cxnId="{1FF6AE8F-B03F-4C2D-9CEC-C5BE084AEF71}">
      <dgm:prSet/>
      <dgm:spPr/>
      <dgm:t>
        <a:bodyPr/>
        <a:lstStyle/>
        <a:p>
          <a:endParaRPr lang="en-US"/>
        </a:p>
      </dgm:t>
    </dgm:pt>
    <dgm:pt modelId="{2ED50150-96FE-4223-9D16-55483DC84EB1}">
      <dgm:prSet phldr="0"/>
      <dgm:spPr/>
      <dgm:t>
        <a:bodyPr/>
        <a:lstStyle/>
        <a:p>
          <a:pPr rtl="0"/>
          <a:r>
            <a:rPr lang="en-US" dirty="0">
              <a:latin typeface="Calibri"/>
              <a:cs typeface="Calibri"/>
            </a:rPr>
            <a:t>1102 met inclusion criteria; 883 underwent data extraction</a:t>
          </a:r>
        </a:p>
      </dgm:t>
    </dgm:pt>
    <dgm:pt modelId="{AC118388-C970-4325-AFF5-1292E32723AD}" type="parTrans" cxnId="{2F312BDE-B799-41A9-917E-7AD3A1507FE0}">
      <dgm:prSet/>
      <dgm:spPr/>
      <dgm:t>
        <a:bodyPr/>
        <a:lstStyle/>
        <a:p>
          <a:endParaRPr lang="en-US"/>
        </a:p>
      </dgm:t>
    </dgm:pt>
    <dgm:pt modelId="{9908F88B-9ADC-44AA-8FE7-E574A2AE2C0A}" type="sibTrans" cxnId="{2F312BDE-B799-41A9-917E-7AD3A1507FE0}">
      <dgm:prSet/>
      <dgm:spPr/>
      <dgm:t>
        <a:bodyPr/>
        <a:lstStyle/>
        <a:p>
          <a:endParaRPr lang="en-US"/>
        </a:p>
      </dgm:t>
    </dgm:pt>
    <dgm:pt modelId="{B32AFF34-B4EB-40EC-904D-393A65938F58}">
      <dgm:prSet phldr="0" custT="1"/>
      <dgm:spPr/>
      <dgm:t>
        <a:bodyPr/>
        <a:lstStyle/>
        <a:p>
          <a:pPr rtl="0"/>
          <a:r>
            <a:rPr lang="en-US" sz="1050" b="1">
              <a:latin typeface="Calibri"/>
              <a:cs typeface="Calibri"/>
            </a:rPr>
            <a:t>Data Tables</a:t>
          </a:r>
        </a:p>
      </dgm:t>
    </dgm:pt>
    <dgm:pt modelId="{B174AA86-DA47-4A18-A003-1649BAA9644A}" type="parTrans" cxnId="{076CC74E-752C-49E4-BB10-32CB4ACDCB66}">
      <dgm:prSet/>
      <dgm:spPr/>
      <dgm:t>
        <a:bodyPr/>
        <a:lstStyle/>
        <a:p>
          <a:endParaRPr lang="en-US"/>
        </a:p>
      </dgm:t>
    </dgm:pt>
    <dgm:pt modelId="{41B0DB58-934C-474C-AF93-D136B1A4A526}" type="sibTrans" cxnId="{076CC74E-752C-49E4-BB10-32CB4ACDCB66}">
      <dgm:prSet/>
      <dgm:spPr/>
      <dgm:t>
        <a:bodyPr/>
        <a:lstStyle/>
        <a:p>
          <a:endParaRPr lang="en-US"/>
        </a:p>
      </dgm:t>
    </dgm:pt>
    <dgm:pt modelId="{373FD76F-C9CB-469D-9E28-97F17B00A785}">
      <dgm:prSet phldr="0"/>
      <dgm:spPr/>
      <dgm:t>
        <a:bodyPr/>
        <a:lstStyle/>
        <a:p>
          <a:pPr rtl="0"/>
          <a:r>
            <a:rPr lang="en-US">
              <a:latin typeface="Calibri"/>
              <a:cs typeface="Calibri"/>
            </a:rPr>
            <a:t>&gt;200 studies included in "new biomarkers"</a:t>
          </a:r>
        </a:p>
      </dgm:t>
    </dgm:pt>
    <dgm:pt modelId="{832BE857-057E-4643-AA3D-06A37AB7005D}" type="parTrans" cxnId="{F8981A7C-818E-45FB-9637-10AE714123C9}">
      <dgm:prSet/>
      <dgm:spPr/>
      <dgm:t>
        <a:bodyPr/>
        <a:lstStyle/>
        <a:p>
          <a:endParaRPr lang="en-US"/>
        </a:p>
      </dgm:t>
    </dgm:pt>
    <dgm:pt modelId="{F9BDC29D-BCFF-4EB0-A5A0-4A9ADA4805F3}" type="sibTrans" cxnId="{F8981A7C-818E-45FB-9637-10AE714123C9}">
      <dgm:prSet/>
      <dgm:spPr/>
      <dgm:t>
        <a:bodyPr/>
        <a:lstStyle/>
        <a:p>
          <a:endParaRPr lang="en-US"/>
        </a:p>
      </dgm:t>
    </dgm:pt>
    <dgm:pt modelId="{89364F1C-878C-499A-9DB8-7BC1D8AAC015}">
      <dgm:prSet phldr="0"/>
      <dgm:spPr/>
      <dgm:t>
        <a:bodyPr/>
        <a:lstStyle/>
        <a:p>
          <a:pPr rtl="0"/>
          <a:r>
            <a:rPr lang="en-US">
              <a:latin typeface="Calibri"/>
              <a:cs typeface="Calibri"/>
            </a:rPr>
            <a:t>&gt;800 agree with previously drafted recs (2013 and 2018)</a:t>
          </a:r>
        </a:p>
      </dgm:t>
    </dgm:pt>
    <dgm:pt modelId="{F6A2CF28-012B-4DA1-959D-7E3BB276BE90}" type="parTrans" cxnId="{58B30962-4509-4D3E-8BF1-7DBF1A04E0D9}">
      <dgm:prSet/>
      <dgm:spPr/>
      <dgm:t>
        <a:bodyPr/>
        <a:lstStyle/>
        <a:p>
          <a:endParaRPr lang="en-US"/>
        </a:p>
      </dgm:t>
    </dgm:pt>
    <dgm:pt modelId="{1B9B75F1-4C18-4CE6-9677-F5109DDAC71B}" type="sibTrans" cxnId="{58B30962-4509-4D3E-8BF1-7DBF1A04E0D9}">
      <dgm:prSet/>
      <dgm:spPr/>
      <dgm:t>
        <a:bodyPr/>
        <a:lstStyle/>
        <a:p>
          <a:endParaRPr lang="en-US"/>
        </a:p>
      </dgm:t>
    </dgm:pt>
    <dgm:pt modelId="{D3CAA259-028A-471B-A205-AAE5DC5199EC}" type="pres">
      <dgm:prSet presAssocID="{7FA600F5-6044-4942-99AB-69DBF0F0C8F8}" presName="linearFlow" presStyleCnt="0">
        <dgm:presLayoutVars>
          <dgm:dir/>
          <dgm:animLvl val="lvl"/>
          <dgm:resizeHandles val="exact"/>
        </dgm:presLayoutVars>
      </dgm:prSet>
      <dgm:spPr/>
    </dgm:pt>
    <dgm:pt modelId="{D5D34157-A68F-42E7-9787-08C9171CE6C1}" type="pres">
      <dgm:prSet presAssocID="{CA6521D7-4C61-4C4B-B918-5592CD9D21AC}" presName="composite" presStyleCnt="0"/>
      <dgm:spPr/>
    </dgm:pt>
    <dgm:pt modelId="{0234D51A-DC1A-4FA7-8ACE-984E03CF5E7E}" type="pres">
      <dgm:prSet presAssocID="{CA6521D7-4C61-4C4B-B918-5592CD9D21AC}" presName="parentText" presStyleLbl="alignNode1" presStyleIdx="0" presStyleCnt="5">
        <dgm:presLayoutVars>
          <dgm:chMax val="1"/>
          <dgm:bulletEnabled val="1"/>
        </dgm:presLayoutVars>
      </dgm:prSet>
      <dgm:spPr/>
    </dgm:pt>
    <dgm:pt modelId="{71606965-1290-4939-BA55-A19E4F55393D}" type="pres">
      <dgm:prSet presAssocID="{CA6521D7-4C61-4C4B-B918-5592CD9D21AC}" presName="descendantText" presStyleLbl="alignAcc1" presStyleIdx="0" presStyleCnt="5">
        <dgm:presLayoutVars>
          <dgm:bulletEnabled val="1"/>
        </dgm:presLayoutVars>
      </dgm:prSet>
      <dgm:spPr/>
    </dgm:pt>
    <dgm:pt modelId="{134FFC5D-EC91-4225-A6E3-CF0EEF2C510C}" type="pres">
      <dgm:prSet presAssocID="{04747BCC-805B-471E-9A46-92E08A7F8D1E}" presName="sp" presStyleCnt="0"/>
      <dgm:spPr/>
    </dgm:pt>
    <dgm:pt modelId="{6E7425D4-DDEC-4074-BF73-339C2760826F}" type="pres">
      <dgm:prSet presAssocID="{95A64488-C424-4F0E-BDC9-E70A6DB68F5E}" presName="composite" presStyleCnt="0"/>
      <dgm:spPr/>
    </dgm:pt>
    <dgm:pt modelId="{4EA7AF94-3DED-41CD-8C8D-F1C2E2F653D3}" type="pres">
      <dgm:prSet presAssocID="{95A64488-C424-4F0E-BDC9-E70A6DB68F5E}" presName="parentText" presStyleLbl="alignNode1" presStyleIdx="1" presStyleCnt="5">
        <dgm:presLayoutVars>
          <dgm:chMax val="1"/>
          <dgm:bulletEnabled val="1"/>
        </dgm:presLayoutVars>
      </dgm:prSet>
      <dgm:spPr/>
    </dgm:pt>
    <dgm:pt modelId="{103C3E6B-943C-4E72-96AB-502672F0AC66}" type="pres">
      <dgm:prSet presAssocID="{95A64488-C424-4F0E-BDC9-E70A6DB68F5E}" presName="descendantText" presStyleLbl="alignAcc1" presStyleIdx="1" presStyleCnt="5">
        <dgm:presLayoutVars>
          <dgm:bulletEnabled val="1"/>
        </dgm:presLayoutVars>
      </dgm:prSet>
      <dgm:spPr/>
    </dgm:pt>
    <dgm:pt modelId="{01F04775-2272-492B-B3B4-CD3152E7C75F}" type="pres">
      <dgm:prSet presAssocID="{1C155192-D52C-4C36-830E-94F545560201}" presName="sp" presStyleCnt="0"/>
      <dgm:spPr/>
    </dgm:pt>
    <dgm:pt modelId="{7C4EE684-8A55-4825-BAB6-CB2A3B1E83A0}" type="pres">
      <dgm:prSet presAssocID="{E08A1060-7F4B-4880-818C-C429D90F0F6C}" presName="composite" presStyleCnt="0"/>
      <dgm:spPr/>
    </dgm:pt>
    <dgm:pt modelId="{F6ED2C11-8ECB-48F5-9DAD-3AF12C2B3D19}" type="pres">
      <dgm:prSet presAssocID="{E08A1060-7F4B-4880-818C-C429D90F0F6C}" presName="parentText" presStyleLbl="alignNode1" presStyleIdx="2" presStyleCnt="5">
        <dgm:presLayoutVars>
          <dgm:chMax val="1"/>
          <dgm:bulletEnabled val="1"/>
        </dgm:presLayoutVars>
      </dgm:prSet>
      <dgm:spPr/>
    </dgm:pt>
    <dgm:pt modelId="{A51E3B65-3167-47DC-A93A-81DBF3D87DE1}" type="pres">
      <dgm:prSet presAssocID="{E08A1060-7F4B-4880-818C-C429D90F0F6C}" presName="descendantText" presStyleLbl="alignAcc1" presStyleIdx="2" presStyleCnt="5">
        <dgm:presLayoutVars>
          <dgm:bulletEnabled val="1"/>
        </dgm:presLayoutVars>
      </dgm:prSet>
      <dgm:spPr/>
    </dgm:pt>
    <dgm:pt modelId="{0E09299A-C16F-4F31-B086-ECCB88432175}" type="pres">
      <dgm:prSet presAssocID="{F75A96AA-7232-4795-AD66-0EE1C7D59BA7}" presName="sp" presStyleCnt="0"/>
      <dgm:spPr/>
    </dgm:pt>
    <dgm:pt modelId="{5C075125-A4A0-4732-AF6C-DF88FEF29284}" type="pres">
      <dgm:prSet presAssocID="{901D2002-0C2B-44CC-A70F-C75DCC9EA609}" presName="composite" presStyleCnt="0"/>
      <dgm:spPr/>
    </dgm:pt>
    <dgm:pt modelId="{5554420E-3AD1-43F3-AD6B-0F2191D075B0}" type="pres">
      <dgm:prSet presAssocID="{901D2002-0C2B-44CC-A70F-C75DCC9EA609}" presName="parentText" presStyleLbl="alignNode1" presStyleIdx="3" presStyleCnt="5">
        <dgm:presLayoutVars>
          <dgm:chMax val="1"/>
          <dgm:bulletEnabled val="1"/>
        </dgm:presLayoutVars>
      </dgm:prSet>
      <dgm:spPr/>
    </dgm:pt>
    <dgm:pt modelId="{33AEBA4F-9376-4006-A676-E72C9C28FE56}" type="pres">
      <dgm:prSet presAssocID="{901D2002-0C2B-44CC-A70F-C75DCC9EA609}" presName="descendantText" presStyleLbl="alignAcc1" presStyleIdx="3" presStyleCnt="5">
        <dgm:presLayoutVars>
          <dgm:bulletEnabled val="1"/>
        </dgm:presLayoutVars>
      </dgm:prSet>
      <dgm:spPr/>
    </dgm:pt>
    <dgm:pt modelId="{41AEFFBE-30D5-4730-B223-4F92FEB8987C}" type="pres">
      <dgm:prSet presAssocID="{2E6648CD-2592-4321-8DF3-23BF8AAC72C0}" presName="sp" presStyleCnt="0"/>
      <dgm:spPr/>
    </dgm:pt>
    <dgm:pt modelId="{37949834-9956-4532-A881-9CF827C1697E}" type="pres">
      <dgm:prSet presAssocID="{B32AFF34-B4EB-40EC-904D-393A65938F58}" presName="composite" presStyleCnt="0"/>
      <dgm:spPr/>
    </dgm:pt>
    <dgm:pt modelId="{A05F6D6D-2CAE-430F-94A4-F6346E2A84B4}" type="pres">
      <dgm:prSet presAssocID="{B32AFF34-B4EB-40EC-904D-393A65938F58}" presName="parentText" presStyleLbl="alignNode1" presStyleIdx="4" presStyleCnt="5">
        <dgm:presLayoutVars>
          <dgm:chMax val="1"/>
          <dgm:bulletEnabled val="1"/>
        </dgm:presLayoutVars>
      </dgm:prSet>
      <dgm:spPr/>
    </dgm:pt>
    <dgm:pt modelId="{19B7BB7D-900A-4A2A-847D-D0E26F58B314}" type="pres">
      <dgm:prSet presAssocID="{B32AFF34-B4EB-40EC-904D-393A65938F58}" presName="descendantText" presStyleLbl="alignAcc1" presStyleIdx="4" presStyleCnt="5">
        <dgm:presLayoutVars>
          <dgm:bulletEnabled val="1"/>
        </dgm:presLayoutVars>
      </dgm:prSet>
      <dgm:spPr/>
    </dgm:pt>
  </dgm:ptLst>
  <dgm:cxnLst>
    <dgm:cxn modelId="{A5AC3319-3090-45F2-8F2F-41FC7612859B}" type="presOf" srcId="{E08A1060-7F4B-4880-818C-C429D90F0F6C}" destId="{F6ED2C11-8ECB-48F5-9DAD-3AF12C2B3D19}" srcOrd="0" destOrd="0" presId="urn:microsoft.com/office/officeart/2005/8/layout/chevron2"/>
    <dgm:cxn modelId="{5D46A124-A1B7-4BCA-AE8E-112EADDDADEB}" type="presOf" srcId="{7FA600F5-6044-4942-99AB-69DBF0F0C8F8}" destId="{D3CAA259-028A-471B-A205-AAE5DC5199EC}" srcOrd="0" destOrd="0" presId="urn:microsoft.com/office/officeart/2005/8/layout/chevron2"/>
    <dgm:cxn modelId="{FEEE4A2C-D22E-4E35-9796-065A859B1F6C}" type="presOf" srcId="{373FD76F-C9CB-469D-9E28-97F17B00A785}" destId="{19B7BB7D-900A-4A2A-847D-D0E26F58B314}" srcOrd="0" destOrd="0" presId="urn:microsoft.com/office/officeart/2005/8/layout/chevron2"/>
    <dgm:cxn modelId="{3C0D1B5C-A764-41F9-88C6-D55A1909DC6E}" srcId="{CA6521D7-4C61-4C4B-B918-5592CD9D21AC}" destId="{E7610371-4D05-4647-800D-2FDD1DDB607B}" srcOrd="0" destOrd="0" parTransId="{7BB7A9CA-69D4-4B9F-B6FD-AF29CC1CD881}" sibTransId="{53F4FB99-F773-4B9D-9109-D70A5E97719A}"/>
    <dgm:cxn modelId="{58B30962-4509-4D3E-8BF1-7DBF1A04E0D9}" srcId="{B32AFF34-B4EB-40EC-904D-393A65938F58}" destId="{89364F1C-878C-499A-9DB8-7BC1D8AAC015}" srcOrd="1" destOrd="0" parTransId="{F6A2CF28-012B-4DA1-959D-7E3BB276BE90}" sibTransId="{1B9B75F1-4C18-4CE6-9677-F5109DDAC71B}"/>
    <dgm:cxn modelId="{431B6D4E-0E93-4DF3-BCC6-4C8D4F2B0A9C}" type="presOf" srcId="{87B30139-767B-4ECD-917D-92A788C344E2}" destId="{A51E3B65-3167-47DC-A93A-81DBF3D87DE1}" srcOrd="0" destOrd="0" presId="urn:microsoft.com/office/officeart/2005/8/layout/chevron2"/>
    <dgm:cxn modelId="{076CC74E-752C-49E4-BB10-32CB4ACDCB66}" srcId="{7FA600F5-6044-4942-99AB-69DBF0F0C8F8}" destId="{B32AFF34-B4EB-40EC-904D-393A65938F58}" srcOrd="4" destOrd="0" parTransId="{B174AA86-DA47-4A18-A003-1649BAA9644A}" sibTransId="{41B0DB58-934C-474C-AF93-D136B1A4A526}"/>
    <dgm:cxn modelId="{6E19A672-98FC-4A9D-83DB-0E54AB29B080}" type="presOf" srcId="{E7610371-4D05-4647-800D-2FDD1DDB607B}" destId="{71606965-1290-4939-BA55-A19E4F55393D}" srcOrd="0" destOrd="0" presId="urn:microsoft.com/office/officeart/2005/8/layout/chevron2"/>
    <dgm:cxn modelId="{E841C676-084E-489A-A437-C9852E93687E}" type="presOf" srcId="{CA6521D7-4C61-4C4B-B918-5592CD9D21AC}" destId="{0234D51A-DC1A-4FA7-8ACE-984E03CF5E7E}" srcOrd="0" destOrd="0" presId="urn:microsoft.com/office/officeart/2005/8/layout/chevron2"/>
    <dgm:cxn modelId="{189CF358-9838-4849-A7A4-900E63B121D1}" srcId="{E08A1060-7F4B-4880-818C-C429D90F0F6C}" destId="{87B30139-767B-4ECD-917D-92A788C344E2}" srcOrd="0" destOrd="0" parTransId="{80FE3059-FF48-46D3-B7B0-F6453F4D10D1}" sibTransId="{8F6315D9-CC0E-44E7-B2C4-A5DEBA2AD72C}"/>
    <dgm:cxn modelId="{F8981A7C-818E-45FB-9637-10AE714123C9}" srcId="{B32AFF34-B4EB-40EC-904D-393A65938F58}" destId="{373FD76F-C9CB-469D-9E28-97F17B00A785}" srcOrd="0" destOrd="0" parTransId="{832BE857-057E-4643-AA3D-06A37AB7005D}" sibTransId="{F9BDC29D-BCFF-4EB0-A5A0-4A9ADA4805F3}"/>
    <dgm:cxn modelId="{1FF6AE8F-B03F-4C2D-9CEC-C5BE084AEF71}" srcId="{7FA600F5-6044-4942-99AB-69DBF0F0C8F8}" destId="{901D2002-0C2B-44CC-A70F-C75DCC9EA609}" srcOrd="3" destOrd="0" parTransId="{33F64615-2B0B-4909-84E0-28E35FB2E13E}" sibTransId="{2E6648CD-2592-4321-8DF3-23BF8AAC72C0}"/>
    <dgm:cxn modelId="{2308EB96-241F-4F42-A905-A4FD5D8DC979}" type="presOf" srcId="{95A64488-C424-4F0E-BDC9-E70A6DB68F5E}" destId="{4EA7AF94-3DED-41CD-8C8D-F1C2E2F653D3}" srcOrd="0" destOrd="0" presId="urn:microsoft.com/office/officeart/2005/8/layout/chevron2"/>
    <dgm:cxn modelId="{A0E3CA9A-7C03-419C-AE27-7DAA350C7719}" srcId="{7FA600F5-6044-4942-99AB-69DBF0F0C8F8}" destId="{CA6521D7-4C61-4C4B-B918-5592CD9D21AC}" srcOrd="0" destOrd="0" parTransId="{26DF129C-87F4-414B-A5F3-C8F5F530FB6B}" sibTransId="{04747BCC-805B-471E-9A46-92E08A7F8D1E}"/>
    <dgm:cxn modelId="{2D6498C9-FECB-4930-A9C5-A9F4B9203506}" type="presOf" srcId="{B32AFF34-B4EB-40EC-904D-393A65938F58}" destId="{A05F6D6D-2CAE-430F-94A4-F6346E2A84B4}" srcOrd="0" destOrd="0" presId="urn:microsoft.com/office/officeart/2005/8/layout/chevron2"/>
    <dgm:cxn modelId="{FEF338CA-C7ED-4AE0-AD33-3DF8426A1136}" type="presOf" srcId="{2ED50150-96FE-4223-9D16-55483DC84EB1}" destId="{33AEBA4F-9376-4006-A676-E72C9C28FE56}" srcOrd="0" destOrd="0" presId="urn:microsoft.com/office/officeart/2005/8/layout/chevron2"/>
    <dgm:cxn modelId="{969223D0-BA63-4402-83D4-B23D4C622E36}" type="presOf" srcId="{CA7BF178-8947-44F3-9ABB-2587F32977CF}" destId="{103C3E6B-943C-4E72-96AB-502672F0AC66}" srcOrd="0" destOrd="0" presId="urn:microsoft.com/office/officeart/2005/8/layout/chevron2"/>
    <dgm:cxn modelId="{8F9624D1-6795-483E-BC43-8E0B71DD9356}" srcId="{7FA600F5-6044-4942-99AB-69DBF0F0C8F8}" destId="{E08A1060-7F4B-4880-818C-C429D90F0F6C}" srcOrd="2" destOrd="0" parTransId="{D16DBE48-9AFA-4ADB-A3AF-0AC948666899}" sibTransId="{F75A96AA-7232-4795-AD66-0EE1C7D59BA7}"/>
    <dgm:cxn modelId="{E5810AD4-6A70-469C-ADD0-F5D0494D2A0D}" srcId="{7FA600F5-6044-4942-99AB-69DBF0F0C8F8}" destId="{95A64488-C424-4F0E-BDC9-E70A6DB68F5E}" srcOrd="1" destOrd="0" parTransId="{1D012CE7-F40D-4A44-B93C-92A13E3BEC90}" sibTransId="{1C155192-D52C-4C36-830E-94F545560201}"/>
    <dgm:cxn modelId="{2F312BDE-B799-41A9-917E-7AD3A1507FE0}" srcId="{901D2002-0C2B-44CC-A70F-C75DCC9EA609}" destId="{2ED50150-96FE-4223-9D16-55483DC84EB1}" srcOrd="0" destOrd="0" parTransId="{AC118388-C970-4325-AFF5-1292E32723AD}" sibTransId="{9908F88B-9ADC-44AA-8FE7-E574A2AE2C0A}"/>
    <dgm:cxn modelId="{74330FE4-7783-4608-83E9-5E0A47EAB7FA}" type="presOf" srcId="{901D2002-0C2B-44CC-A70F-C75DCC9EA609}" destId="{5554420E-3AD1-43F3-AD6B-0F2191D075B0}" srcOrd="0" destOrd="0" presId="urn:microsoft.com/office/officeart/2005/8/layout/chevron2"/>
    <dgm:cxn modelId="{30FA0BF8-98CB-44FF-9CC7-7D26AA0F79AE}" type="presOf" srcId="{89364F1C-878C-499A-9DB8-7BC1D8AAC015}" destId="{19B7BB7D-900A-4A2A-847D-D0E26F58B314}" srcOrd="0" destOrd="1" presId="urn:microsoft.com/office/officeart/2005/8/layout/chevron2"/>
    <dgm:cxn modelId="{5940E6FF-52FC-4A78-B0B8-89B84702CA20}" srcId="{95A64488-C424-4F0E-BDC9-E70A6DB68F5E}" destId="{CA7BF178-8947-44F3-9ABB-2587F32977CF}" srcOrd="0" destOrd="0" parTransId="{CC6C1E7C-D852-4B8C-B457-9C3AACC9F92A}" sibTransId="{58CA8B19-2627-43DD-A855-D7805285EE3A}"/>
    <dgm:cxn modelId="{4BFE5C11-30AE-41E4-885B-11EB838899B7}" type="presParOf" srcId="{D3CAA259-028A-471B-A205-AAE5DC5199EC}" destId="{D5D34157-A68F-42E7-9787-08C9171CE6C1}" srcOrd="0" destOrd="0" presId="urn:microsoft.com/office/officeart/2005/8/layout/chevron2"/>
    <dgm:cxn modelId="{093F08D8-8237-4927-9634-FD7B7CE9B4B6}" type="presParOf" srcId="{D5D34157-A68F-42E7-9787-08C9171CE6C1}" destId="{0234D51A-DC1A-4FA7-8ACE-984E03CF5E7E}" srcOrd="0" destOrd="0" presId="urn:microsoft.com/office/officeart/2005/8/layout/chevron2"/>
    <dgm:cxn modelId="{55CD8526-B72B-43E4-B1BA-FA16C01C5B99}" type="presParOf" srcId="{D5D34157-A68F-42E7-9787-08C9171CE6C1}" destId="{71606965-1290-4939-BA55-A19E4F55393D}" srcOrd="1" destOrd="0" presId="urn:microsoft.com/office/officeart/2005/8/layout/chevron2"/>
    <dgm:cxn modelId="{0886BB6C-9DEC-4515-B765-6236E8C2E03C}" type="presParOf" srcId="{D3CAA259-028A-471B-A205-AAE5DC5199EC}" destId="{134FFC5D-EC91-4225-A6E3-CF0EEF2C510C}" srcOrd="1" destOrd="0" presId="urn:microsoft.com/office/officeart/2005/8/layout/chevron2"/>
    <dgm:cxn modelId="{CD0A371B-B669-41ED-A7DB-2261DFC91F26}" type="presParOf" srcId="{D3CAA259-028A-471B-A205-AAE5DC5199EC}" destId="{6E7425D4-DDEC-4074-BF73-339C2760826F}" srcOrd="2" destOrd="0" presId="urn:microsoft.com/office/officeart/2005/8/layout/chevron2"/>
    <dgm:cxn modelId="{5CBE409B-073B-473A-88F0-B15506F8BBA5}" type="presParOf" srcId="{6E7425D4-DDEC-4074-BF73-339C2760826F}" destId="{4EA7AF94-3DED-41CD-8C8D-F1C2E2F653D3}" srcOrd="0" destOrd="0" presId="urn:microsoft.com/office/officeart/2005/8/layout/chevron2"/>
    <dgm:cxn modelId="{8C3C2308-05EB-4EC8-8011-2EF502E7AEA5}" type="presParOf" srcId="{6E7425D4-DDEC-4074-BF73-339C2760826F}" destId="{103C3E6B-943C-4E72-96AB-502672F0AC66}" srcOrd="1" destOrd="0" presId="urn:microsoft.com/office/officeart/2005/8/layout/chevron2"/>
    <dgm:cxn modelId="{85945F4A-1EAE-45E2-A0AA-AE2173DB8238}" type="presParOf" srcId="{D3CAA259-028A-471B-A205-AAE5DC5199EC}" destId="{01F04775-2272-492B-B3B4-CD3152E7C75F}" srcOrd="3" destOrd="0" presId="urn:microsoft.com/office/officeart/2005/8/layout/chevron2"/>
    <dgm:cxn modelId="{1927F45A-6E94-405A-8919-5EAD0C95BF3B}" type="presParOf" srcId="{D3CAA259-028A-471B-A205-AAE5DC5199EC}" destId="{7C4EE684-8A55-4825-BAB6-CB2A3B1E83A0}" srcOrd="4" destOrd="0" presId="urn:microsoft.com/office/officeart/2005/8/layout/chevron2"/>
    <dgm:cxn modelId="{C8931E74-FE61-4048-B73F-C4BC6B174901}" type="presParOf" srcId="{7C4EE684-8A55-4825-BAB6-CB2A3B1E83A0}" destId="{F6ED2C11-8ECB-48F5-9DAD-3AF12C2B3D19}" srcOrd="0" destOrd="0" presId="urn:microsoft.com/office/officeart/2005/8/layout/chevron2"/>
    <dgm:cxn modelId="{47986572-0E10-49AB-8DCC-D723B091DC27}" type="presParOf" srcId="{7C4EE684-8A55-4825-BAB6-CB2A3B1E83A0}" destId="{A51E3B65-3167-47DC-A93A-81DBF3D87DE1}" srcOrd="1" destOrd="0" presId="urn:microsoft.com/office/officeart/2005/8/layout/chevron2"/>
    <dgm:cxn modelId="{BC0E9A85-453C-49BD-AB18-BC53EA977840}" type="presParOf" srcId="{D3CAA259-028A-471B-A205-AAE5DC5199EC}" destId="{0E09299A-C16F-4F31-B086-ECCB88432175}" srcOrd="5" destOrd="0" presId="urn:microsoft.com/office/officeart/2005/8/layout/chevron2"/>
    <dgm:cxn modelId="{426122C8-90FF-4EAA-BEC5-93FF53667723}" type="presParOf" srcId="{D3CAA259-028A-471B-A205-AAE5DC5199EC}" destId="{5C075125-A4A0-4732-AF6C-DF88FEF29284}" srcOrd="6" destOrd="0" presId="urn:microsoft.com/office/officeart/2005/8/layout/chevron2"/>
    <dgm:cxn modelId="{8451389C-462F-4137-BF43-2175C8E67414}" type="presParOf" srcId="{5C075125-A4A0-4732-AF6C-DF88FEF29284}" destId="{5554420E-3AD1-43F3-AD6B-0F2191D075B0}" srcOrd="0" destOrd="0" presId="urn:microsoft.com/office/officeart/2005/8/layout/chevron2"/>
    <dgm:cxn modelId="{89AC47F5-912C-4C26-B79E-8A27CD4B8B51}" type="presParOf" srcId="{5C075125-A4A0-4732-AF6C-DF88FEF29284}" destId="{33AEBA4F-9376-4006-A676-E72C9C28FE56}" srcOrd="1" destOrd="0" presId="urn:microsoft.com/office/officeart/2005/8/layout/chevron2"/>
    <dgm:cxn modelId="{EBFB0E01-F2A2-4150-AAD1-568D99525B70}" type="presParOf" srcId="{D3CAA259-028A-471B-A205-AAE5DC5199EC}" destId="{41AEFFBE-30D5-4730-B223-4F92FEB8987C}" srcOrd="7" destOrd="0" presId="urn:microsoft.com/office/officeart/2005/8/layout/chevron2"/>
    <dgm:cxn modelId="{F422B207-A905-410A-86B5-AFD1A256A010}" type="presParOf" srcId="{D3CAA259-028A-471B-A205-AAE5DC5199EC}" destId="{37949834-9956-4532-A881-9CF827C1697E}" srcOrd="8" destOrd="0" presId="urn:microsoft.com/office/officeart/2005/8/layout/chevron2"/>
    <dgm:cxn modelId="{8298F27D-393F-4BA9-9375-98963D313846}" type="presParOf" srcId="{37949834-9956-4532-A881-9CF827C1697E}" destId="{A05F6D6D-2CAE-430F-94A4-F6346E2A84B4}" srcOrd="0" destOrd="0" presId="urn:microsoft.com/office/officeart/2005/8/layout/chevron2"/>
    <dgm:cxn modelId="{5912F716-165A-4D0F-8AC1-0B47F0EA3B3C}" type="presParOf" srcId="{37949834-9956-4532-A881-9CF827C1697E}" destId="{19B7BB7D-900A-4A2A-847D-D0E26F58B31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9DE48D-AD33-4B49-B111-18737CB814D0}" type="doc">
      <dgm:prSet loTypeId="urn:microsoft.com/office/officeart/2005/8/layout/hProcess11" loCatId="process" qsTypeId="urn:microsoft.com/office/officeart/2005/8/quickstyle/simple1" qsCatId="simple" csTypeId="urn:microsoft.com/office/officeart/2005/8/colors/colorful5" csCatId="colorful" phldr="1"/>
      <dgm:spPr/>
    </dgm:pt>
    <dgm:pt modelId="{14EC2107-823E-49EA-88E4-C7D805FE9753}">
      <dgm:prSet phldrT="[Text]" custT="1"/>
      <dgm:spPr/>
      <dgm:t>
        <a:bodyPr/>
        <a:lstStyle/>
        <a:p>
          <a:r>
            <a:rPr lang="en-US" sz="1200"/>
            <a:t>Literature Review Data Analysis </a:t>
          </a:r>
        </a:p>
      </dgm:t>
    </dgm:pt>
    <dgm:pt modelId="{E2C93E30-3CC9-4B39-9613-858149F67EDA}" type="parTrans" cxnId="{CD3D3292-F8E8-48DF-BBA2-863BC79A767C}">
      <dgm:prSet/>
      <dgm:spPr/>
      <dgm:t>
        <a:bodyPr/>
        <a:lstStyle/>
        <a:p>
          <a:endParaRPr lang="en-US"/>
        </a:p>
      </dgm:t>
    </dgm:pt>
    <dgm:pt modelId="{8CC5F177-70AE-46F6-9EDB-9E67A20F21BE}" type="sibTrans" cxnId="{CD3D3292-F8E8-48DF-BBA2-863BC79A767C}">
      <dgm:prSet/>
      <dgm:spPr/>
      <dgm:t>
        <a:bodyPr/>
        <a:lstStyle/>
        <a:p>
          <a:endParaRPr lang="en-US"/>
        </a:p>
      </dgm:t>
    </dgm:pt>
    <dgm:pt modelId="{D7133A61-4CDF-4CE5-9EDC-6188B50EA62D}">
      <dgm:prSet phldrT="[Text]" custT="1"/>
      <dgm:spPr/>
      <dgm:t>
        <a:bodyPr/>
        <a:lstStyle/>
        <a:p>
          <a:r>
            <a:rPr lang="en-US" sz="1200"/>
            <a:t>Develop Draft  Recommendations</a:t>
          </a:r>
        </a:p>
      </dgm:t>
    </dgm:pt>
    <dgm:pt modelId="{D701F35D-B08A-48C0-B7DB-43A8FE79ED9C}" type="parTrans" cxnId="{C7BFCDE5-A002-407E-BE0C-5AC77C2290A7}">
      <dgm:prSet/>
      <dgm:spPr/>
      <dgm:t>
        <a:bodyPr/>
        <a:lstStyle/>
        <a:p>
          <a:endParaRPr lang="en-US"/>
        </a:p>
      </dgm:t>
    </dgm:pt>
    <dgm:pt modelId="{74281FAB-C11F-4E5E-B6B4-79212F7387EB}" type="sibTrans" cxnId="{C7BFCDE5-A002-407E-BE0C-5AC77C2290A7}">
      <dgm:prSet/>
      <dgm:spPr/>
      <dgm:t>
        <a:bodyPr/>
        <a:lstStyle/>
        <a:p>
          <a:endParaRPr lang="en-US"/>
        </a:p>
      </dgm:t>
    </dgm:pt>
    <dgm:pt modelId="{802ADBE2-488E-4BF8-BE2B-36BD2D171FDC}">
      <dgm:prSet phldrT="[Text]" custT="1"/>
      <dgm:spPr/>
      <dgm:t>
        <a:bodyPr/>
        <a:lstStyle/>
        <a:p>
          <a:r>
            <a:rPr lang="en-US" sz="1200"/>
            <a:t>Public Open Comment Period</a:t>
          </a:r>
        </a:p>
      </dgm:t>
    </dgm:pt>
    <dgm:pt modelId="{2EFF6DE3-4087-47EC-BE49-464D89BCAE03}" type="parTrans" cxnId="{2290604B-930D-4331-8FEE-ED2A582267E5}">
      <dgm:prSet/>
      <dgm:spPr/>
      <dgm:t>
        <a:bodyPr/>
        <a:lstStyle/>
        <a:p>
          <a:endParaRPr lang="en-US"/>
        </a:p>
      </dgm:t>
    </dgm:pt>
    <dgm:pt modelId="{895000FF-FC01-4CA3-B32C-0D74996D32D3}" type="sibTrans" cxnId="{2290604B-930D-4331-8FEE-ED2A582267E5}">
      <dgm:prSet/>
      <dgm:spPr/>
      <dgm:t>
        <a:bodyPr/>
        <a:lstStyle/>
        <a:p>
          <a:endParaRPr lang="en-US"/>
        </a:p>
      </dgm:t>
    </dgm:pt>
    <dgm:pt modelId="{611A2EE2-BE7F-4F18-8F03-8128FF82CBC4}">
      <dgm:prSet phldrT="[Text]" custT="1"/>
      <dgm:spPr/>
      <dgm:t>
        <a:bodyPr/>
        <a:lstStyle/>
        <a:p>
          <a:r>
            <a:rPr lang="en-US" sz="1200"/>
            <a:t>Finalize Manuscript Draft</a:t>
          </a:r>
        </a:p>
      </dgm:t>
    </dgm:pt>
    <dgm:pt modelId="{44F26CF3-4641-4C59-A216-9D679C6B3388}" type="parTrans" cxnId="{C1BB6063-B8AB-4C6B-A257-583C96BDAA5A}">
      <dgm:prSet/>
      <dgm:spPr/>
      <dgm:t>
        <a:bodyPr/>
        <a:lstStyle/>
        <a:p>
          <a:endParaRPr lang="en-US"/>
        </a:p>
      </dgm:t>
    </dgm:pt>
    <dgm:pt modelId="{2A36C74E-8CAF-43BF-B640-C5A25C30B563}" type="sibTrans" cxnId="{C1BB6063-B8AB-4C6B-A257-583C96BDAA5A}">
      <dgm:prSet/>
      <dgm:spPr/>
      <dgm:t>
        <a:bodyPr/>
        <a:lstStyle/>
        <a:p>
          <a:endParaRPr lang="en-US"/>
        </a:p>
      </dgm:t>
    </dgm:pt>
    <dgm:pt modelId="{EC47BB84-3336-4404-8937-9A130BDD5482}">
      <dgm:prSet phldrT="[Text]" custT="1"/>
      <dgm:spPr/>
      <dgm:t>
        <a:bodyPr/>
        <a:lstStyle/>
        <a:p>
          <a:r>
            <a:rPr lang="en-US" sz="1200"/>
            <a:t>Advisory Panel Reviews Draft Manuscript </a:t>
          </a:r>
        </a:p>
      </dgm:t>
    </dgm:pt>
    <dgm:pt modelId="{367DE5E3-49EF-4503-BF40-D90D2AD4952A}" type="parTrans" cxnId="{9F756A26-3ABA-4FCD-B592-3627D3D18D42}">
      <dgm:prSet/>
      <dgm:spPr/>
      <dgm:t>
        <a:bodyPr/>
        <a:lstStyle/>
        <a:p>
          <a:endParaRPr lang="en-US"/>
        </a:p>
      </dgm:t>
    </dgm:pt>
    <dgm:pt modelId="{019FAAC1-F16F-48AD-8937-B15828BEA152}" type="sibTrans" cxnId="{9F756A26-3ABA-4FCD-B592-3627D3D18D42}">
      <dgm:prSet/>
      <dgm:spPr/>
      <dgm:t>
        <a:bodyPr/>
        <a:lstStyle/>
        <a:p>
          <a:endParaRPr lang="en-US"/>
        </a:p>
      </dgm:t>
    </dgm:pt>
    <dgm:pt modelId="{5A684841-5EB1-42DB-BE4C-D258B6A88ABD}">
      <dgm:prSet phldrT="[Text]" custT="1"/>
      <dgm:spPr/>
      <dgm:t>
        <a:bodyPr/>
        <a:lstStyle/>
        <a:p>
          <a:r>
            <a:rPr lang="en-US" sz="1200"/>
            <a:t>CAP, IASLC, &amp; AMP Manuscript Approval </a:t>
          </a:r>
        </a:p>
      </dgm:t>
    </dgm:pt>
    <dgm:pt modelId="{469868E2-AC5B-4C36-82CA-C68E96228F81}" type="parTrans" cxnId="{976CC0A1-2D18-4E05-8802-A02F5D234D13}">
      <dgm:prSet/>
      <dgm:spPr/>
      <dgm:t>
        <a:bodyPr/>
        <a:lstStyle/>
        <a:p>
          <a:endParaRPr lang="en-US"/>
        </a:p>
      </dgm:t>
    </dgm:pt>
    <dgm:pt modelId="{989BD82E-A239-4672-9E06-94B085F2D827}" type="sibTrans" cxnId="{976CC0A1-2D18-4E05-8802-A02F5D234D13}">
      <dgm:prSet/>
      <dgm:spPr/>
      <dgm:t>
        <a:bodyPr/>
        <a:lstStyle/>
        <a:p>
          <a:endParaRPr lang="en-US"/>
        </a:p>
      </dgm:t>
    </dgm:pt>
    <dgm:pt modelId="{7C819E37-8D5B-4A72-89D4-B5901494E8D8}">
      <dgm:prSet phldrT="[Text]" custT="1"/>
      <dgm:spPr/>
      <dgm:t>
        <a:bodyPr/>
        <a:lstStyle/>
        <a:p>
          <a:r>
            <a:rPr lang="en-US" sz="1200"/>
            <a:t>Joint Journal Peer Review</a:t>
          </a:r>
        </a:p>
      </dgm:t>
    </dgm:pt>
    <dgm:pt modelId="{7EB200A2-F56D-4A47-B083-5CD55030056A}" type="parTrans" cxnId="{3A284601-FE37-4144-8147-BF579F0B7C81}">
      <dgm:prSet/>
      <dgm:spPr/>
      <dgm:t>
        <a:bodyPr/>
        <a:lstStyle/>
        <a:p>
          <a:endParaRPr lang="en-US"/>
        </a:p>
      </dgm:t>
    </dgm:pt>
    <dgm:pt modelId="{F6F5CA2C-319E-4B23-8918-F5A78A133CBC}" type="sibTrans" cxnId="{3A284601-FE37-4144-8147-BF579F0B7C81}">
      <dgm:prSet/>
      <dgm:spPr/>
      <dgm:t>
        <a:bodyPr/>
        <a:lstStyle/>
        <a:p>
          <a:endParaRPr lang="en-US"/>
        </a:p>
      </dgm:t>
    </dgm:pt>
    <dgm:pt modelId="{92EA79AF-AF25-49C4-A5B5-D493FCDD70EA}">
      <dgm:prSet phldrT="[Text]" custT="1"/>
      <dgm:spPr/>
      <dgm:t>
        <a:bodyPr/>
        <a:lstStyle/>
        <a:p>
          <a:r>
            <a:rPr lang="en-US" sz="1200"/>
            <a:t>Publication in all 3 Society Journals</a:t>
          </a:r>
        </a:p>
      </dgm:t>
    </dgm:pt>
    <dgm:pt modelId="{C467710A-43FA-4BC5-8573-3C38CE6409D5}" type="parTrans" cxnId="{8A39F1E5-36B2-4CD8-8A7D-00223EA14E9A}">
      <dgm:prSet/>
      <dgm:spPr/>
      <dgm:t>
        <a:bodyPr/>
        <a:lstStyle/>
        <a:p>
          <a:endParaRPr lang="en-US"/>
        </a:p>
      </dgm:t>
    </dgm:pt>
    <dgm:pt modelId="{2F469784-1CC2-4A80-962E-5EBF002DCDAE}" type="sibTrans" cxnId="{8A39F1E5-36B2-4CD8-8A7D-00223EA14E9A}">
      <dgm:prSet/>
      <dgm:spPr/>
      <dgm:t>
        <a:bodyPr/>
        <a:lstStyle/>
        <a:p>
          <a:endParaRPr lang="en-US"/>
        </a:p>
      </dgm:t>
    </dgm:pt>
    <dgm:pt modelId="{3F2B7FB3-61C7-4BCD-AF04-47D4DD3BB213}" type="pres">
      <dgm:prSet presAssocID="{139DE48D-AD33-4B49-B111-18737CB814D0}" presName="Name0" presStyleCnt="0">
        <dgm:presLayoutVars>
          <dgm:dir/>
          <dgm:resizeHandles val="exact"/>
        </dgm:presLayoutVars>
      </dgm:prSet>
      <dgm:spPr/>
    </dgm:pt>
    <dgm:pt modelId="{58288B84-4BF6-4A47-9AA8-3E49B66ED161}" type="pres">
      <dgm:prSet presAssocID="{139DE48D-AD33-4B49-B111-18737CB814D0}" presName="arrow" presStyleLbl="bgShp" presStyleIdx="0" presStyleCnt="1"/>
      <dgm:spPr/>
    </dgm:pt>
    <dgm:pt modelId="{C81C6A9F-C8F8-43BA-B5CD-1929DE467F73}" type="pres">
      <dgm:prSet presAssocID="{139DE48D-AD33-4B49-B111-18737CB814D0}" presName="points" presStyleCnt="0"/>
      <dgm:spPr/>
    </dgm:pt>
    <dgm:pt modelId="{270C26D2-4EBC-4BFC-9E53-80D318B96A75}" type="pres">
      <dgm:prSet presAssocID="{14EC2107-823E-49EA-88E4-C7D805FE9753}" presName="compositeA" presStyleCnt="0"/>
      <dgm:spPr/>
    </dgm:pt>
    <dgm:pt modelId="{A1773FB6-39FE-408A-9506-7E24C1774908}" type="pres">
      <dgm:prSet presAssocID="{14EC2107-823E-49EA-88E4-C7D805FE9753}" presName="textA" presStyleLbl="revTx" presStyleIdx="0" presStyleCnt="8" custScaleX="179845">
        <dgm:presLayoutVars>
          <dgm:bulletEnabled val="1"/>
        </dgm:presLayoutVars>
      </dgm:prSet>
      <dgm:spPr/>
    </dgm:pt>
    <dgm:pt modelId="{D1ABE649-814E-4638-888D-5B473B12DA34}" type="pres">
      <dgm:prSet presAssocID="{14EC2107-823E-49EA-88E4-C7D805FE9753}" presName="circleA" presStyleLbl="node1" presStyleIdx="0" presStyleCnt="8"/>
      <dgm:spPr/>
    </dgm:pt>
    <dgm:pt modelId="{F1BF95B4-59A3-4755-8E94-4438D9B34AAA}" type="pres">
      <dgm:prSet presAssocID="{14EC2107-823E-49EA-88E4-C7D805FE9753}" presName="spaceA" presStyleCnt="0"/>
      <dgm:spPr/>
    </dgm:pt>
    <dgm:pt modelId="{DBFF9876-5135-4F55-B308-16FEBA454BBD}" type="pres">
      <dgm:prSet presAssocID="{8CC5F177-70AE-46F6-9EDB-9E67A20F21BE}" presName="space" presStyleCnt="0"/>
      <dgm:spPr/>
    </dgm:pt>
    <dgm:pt modelId="{3A3C5383-9B46-46C6-9C9E-4A14B7D35DA4}" type="pres">
      <dgm:prSet presAssocID="{D7133A61-4CDF-4CE5-9EDC-6188B50EA62D}" presName="compositeB" presStyleCnt="0"/>
      <dgm:spPr/>
    </dgm:pt>
    <dgm:pt modelId="{1CBC2839-D18F-4051-AA76-C2950C05241C}" type="pres">
      <dgm:prSet presAssocID="{D7133A61-4CDF-4CE5-9EDC-6188B50EA62D}" presName="textB" presStyleLbl="revTx" presStyleIdx="1" presStyleCnt="8" custScaleX="285093">
        <dgm:presLayoutVars>
          <dgm:bulletEnabled val="1"/>
        </dgm:presLayoutVars>
      </dgm:prSet>
      <dgm:spPr/>
    </dgm:pt>
    <dgm:pt modelId="{E96784E5-3656-4BC1-B46A-04199607EAA3}" type="pres">
      <dgm:prSet presAssocID="{D7133A61-4CDF-4CE5-9EDC-6188B50EA62D}" presName="circleB" presStyleLbl="node1" presStyleIdx="1" presStyleCnt="8"/>
      <dgm:spPr/>
    </dgm:pt>
    <dgm:pt modelId="{88E871B8-2D80-4B4B-997D-A30F3DDD30F4}" type="pres">
      <dgm:prSet presAssocID="{D7133A61-4CDF-4CE5-9EDC-6188B50EA62D}" presName="spaceB" presStyleCnt="0"/>
      <dgm:spPr/>
    </dgm:pt>
    <dgm:pt modelId="{E5AF60EB-9EDC-468D-BD99-0573ECEB96A3}" type="pres">
      <dgm:prSet presAssocID="{74281FAB-C11F-4E5E-B6B4-79212F7387EB}" presName="space" presStyleCnt="0"/>
      <dgm:spPr/>
    </dgm:pt>
    <dgm:pt modelId="{21F3B8AA-5697-48D9-A7A3-09D2D589E346}" type="pres">
      <dgm:prSet presAssocID="{802ADBE2-488E-4BF8-BE2B-36BD2D171FDC}" presName="compositeA" presStyleCnt="0"/>
      <dgm:spPr/>
    </dgm:pt>
    <dgm:pt modelId="{51C2046B-EE70-40A3-B0C7-EBEEB5A70EA4}" type="pres">
      <dgm:prSet presAssocID="{802ADBE2-488E-4BF8-BE2B-36BD2D171FDC}" presName="textA" presStyleLbl="revTx" presStyleIdx="2" presStyleCnt="8" custScaleX="162828">
        <dgm:presLayoutVars>
          <dgm:bulletEnabled val="1"/>
        </dgm:presLayoutVars>
      </dgm:prSet>
      <dgm:spPr/>
    </dgm:pt>
    <dgm:pt modelId="{1002F448-1DC6-4A73-A93E-44A92392A7E5}" type="pres">
      <dgm:prSet presAssocID="{802ADBE2-488E-4BF8-BE2B-36BD2D171FDC}" presName="circleA" presStyleLbl="node1" presStyleIdx="2" presStyleCnt="8"/>
      <dgm:spPr/>
    </dgm:pt>
    <dgm:pt modelId="{47F16134-8992-4E7F-957A-F665B18D0EB0}" type="pres">
      <dgm:prSet presAssocID="{802ADBE2-488E-4BF8-BE2B-36BD2D171FDC}" presName="spaceA" presStyleCnt="0"/>
      <dgm:spPr/>
    </dgm:pt>
    <dgm:pt modelId="{43234D0D-8819-4528-875E-47519F125CF5}" type="pres">
      <dgm:prSet presAssocID="{895000FF-FC01-4CA3-B32C-0D74996D32D3}" presName="space" presStyleCnt="0"/>
      <dgm:spPr/>
    </dgm:pt>
    <dgm:pt modelId="{5C58BE8E-28CE-425A-A5DF-A4741C75EE82}" type="pres">
      <dgm:prSet presAssocID="{611A2EE2-BE7F-4F18-8F03-8128FF82CBC4}" presName="compositeB" presStyleCnt="0"/>
      <dgm:spPr/>
    </dgm:pt>
    <dgm:pt modelId="{CE5D39D5-67B0-4DD2-BF61-FB3469D7CCD6}" type="pres">
      <dgm:prSet presAssocID="{611A2EE2-BE7F-4F18-8F03-8128FF82CBC4}" presName="textB" presStyleLbl="revTx" presStyleIdx="3" presStyleCnt="8" custScaleX="195797">
        <dgm:presLayoutVars>
          <dgm:bulletEnabled val="1"/>
        </dgm:presLayoutVars>
      </dgm:prSet>
      <dgm:spPr/>
    </dgm:pt>
    <dgm:pt modelId="{FF50DEF0-86C9-4CA2-848C-B3257986E018}" type="pres">
      <dgm:prSet presAssocID="{611A2EE2-BE7F-4F18-8F03-8128FF82CBC4}" presName="circleB" presStyleLbl="node1" presStyleIdx="3" presStyleCnt="8"/>
      <dgm:spPr/>
    </dgm:pt>
    <dgm:pt modelId="{C90A9158-E575-429B-B88A-9C4BA753B5E1}" type="pres">
      <dgm:prSet presAssocID="{611A2EE2-BE7F-4F18-8F03-8128FF82CBC4}" presName="spaceB" presStyleCnt="0"/>
      <dgm:spPr/>
    </dgm:pt>
    <dgm:pt modelId="{185E2D36-702F-4B7E-89FA-65A49941FBE5}" type="pres">
      <dgm:prSet presAssocID="{2A36C74E-8CAF-43BF-B640-C5A25C30B563}" presName="space" presStyleCnt="0"/>
      <dgm:spPr/>
    </dgm:pt>
    <dgm:pt modelId="{3C06F3F8-EF82-4D26-AB10-FB47CBA15CE4}" type="pres">
      <dgm:prSet presAssocID="{EC47BB84-3336-4404-8937-9A130BDD5482}" presName="compositeA" presStyleCnt="0"/>
      <dgm:spPr/>
    </dgm:pt>
    <dgm:pt modelId="{9890ACC2-6B14-4789-9F9E-2FC88DBAC1B9}" type="pres">
      <dgm:prSet presAssocID="{EC47BB84-3336-4404-8937-9A130BDD5482}" presName="textA" presStyleLbl="revTx" presStyleIdx="4" presStyleCnt="8" custScaleX="181088">
        <dgm:presLayoutVars>
          <dgm:bulletEnabled val="1"/>
        </dgm:presLayoutVars>
      </dgm:prSet>
      <dgm:spPr/>
    </dgm:pt>
    <dgm:pt modelId="{CB6272FE-0E34-41F7-BBF5-D6160539AF43}" type="pres">
      <dgm:prSet presAssocID="{EC47BB84-3336-4404-8937-9A130BDD5482}" presName="circleA" presStyleLbl="node1" presStyleIdx="4" presStyleCnt="8"/>
      <dgm:spPr/>
    </dgm:pt>
    <dgm:pt modelId="{F52F7049-0470-4E80-952D-62C02D1DB983}" type="pres">
      <dgm:prSet presAssocID="{EC47BB84-3336-4404-8937-9A130BDD5482}" presName="spaceA" presStyleCnt="0"/>
      <dgm:spPr/>
    </dgm:pt>
    <dgm:pt modelId="{2EE8D3D4-8AB8-4EEE-B1D7-143EC878E733}" type="pres">
      <dgm:prSet presAssocID="{019FAAC1-F16F-48AD-8937-B15828BEA152}" presName="space" presStyleCnt="0"/>
      <dgm:spPr/>
    </dgm:pt>
    <dgm:pt modelId="{A1E208A5-531E-4699-9B2C-0C0FF605043C}" type="pres">
      <dgm:prSet presAssocID="{5A684841-5EB1-42DB-BE4C-D258B6A88ABD}" presName="compositeB" presStyleCnt="0"/>
      <dgm:spPr/>
    </dgm:pt>
    <dgm:pt modelId="{D61C35BB-192F-4923-800A-32893D9C153F}" type="pres">
      <dgm:prSet presAssocID="{5A684841-5EB1-42DB-BE4C-D258B6A88ABD}" presName="textB" presStyleLbl="revTx" presStyleIdx="5" presStyleCnt="8" custScaleX="200590">
        <dgm:presLayoutVars>
          <dgm:bulletEnabled val="1"/>
        </dgm:presLayoutVars>
      </dgm:prSet>
      <dgm:spPr/>
    </dgm:pt>
    <dgm:pt modelId="{3E291C08-12F4-4FB9-891A-A52D906ED85D}" type="pres">
      <dgm:prSet presAssocID="{5A684841-5EB1-42DB-BE4C-D258B6A88ABD}" presName="circleB" presStyleLbl="node1" presStyleIdx="5" presStyleCnt="8"/>
      <dgm:spPr/>
    </dgm:pt>
    <dgm:pt modelId="{6034E4FC-4322-4F04-A0A6-B9E4AF8CB647}" type="pres">
      <dgm:prSet presAssocID="{5A684841-5EB1-42DB-BE4C-D258B6A88ABD}" presName="spaceB" presStyleCnt="0"/>
      <dgm:spPr/>
    </dgm:pt>
    <dgm:pt modelId="{A698AD7E-D5AF-4731-AC51-9EFDF7533E4C}" type="pres">
      <dgm:prSet presAssocID="{989BD82E-A239-4672-9E06-94B085F2D827}" presName="space" presStyleCnt="0"/>
      <dgm:spPr/>
    </dgm:pt>
    <dgm:pt modelId="{22FDDDF4-E4A0-42D0-8EF3-26BA355CCE1E}" type="pres">
      <dgm:prSet presAssocID="{7C819E37-8D5B-4A72-89D4-B5901494E8D8}" presName="compositeA" presStyleCnt="0"/>
      <dgm:spPr/>
    </dgm:pt>
    <dgm:pt modelId="{41BA06ED-8A8C-4D83-9B7A-D6CAC2804770}" type="pres">
      <dgm:prSet presAssocID="{7C819E37-8D5B-4A72-89D4-B5901494E8D8}" presName="textA" presStyleLbl="revTx" presStyleIdx="6" presStyleCnt="8" custScaleX="139464">
        <dgm:presLayoutVars>
          <dgm:bulletEnabled val="1"/>
        </dgm:presLayoutVars>
      </dgm:prSet>
      <dgm:spPr/>
    </dgm:pt>
    <dgm:pt modelId="{E6207E8F-DD19-4720-B5D7-22A64925B643}" type="pres">
      <dgm:prSet presAssocID="{7C819E37-8D5B-4A72-89D4-B5901494E8D8}" presName="circleA" presStyleLbl="node1" presStyleIdx="6" presStyleCnt="8"/>
      <dgm:spPr/>
    </dgm:pt>
    <dgm:pt modelId="{061FA769-B7DB-4424-95CB-DCD883E7CA37}" type="pres">
      <dgm:prSet presAssocID="{7C819E37-8D5B-4A72-89D4-B5901494E8D8}" presName="spaceA" presStyleCnt="0"/>
      <dgm:spPr/>
    </dgm:pt>
    <dgm:pt modelId="{D45F9550-288E-4C77-8CE5-28B3D1D73919}" type="pres">
      <dgm:prSet presAssocID="{F6F5CA2C-319E-4B23-8918-F5A78A133CBC}" presName="space" presStyleCnt="0"/>
      <dgm:spPr/>
    </dgm:pt>
    <dgm:pt modelId="{FCE39567-8BA2-43FA-9D1C-05234D887ACA}" type="pres">
      <dgm:prSet presAssocID="{92EA79AF-AF25-49C4-A5B5-D493FCDD70EA}" presName="compositeB" presStyleCnt="0"/>
      <dgm:spPr/>
    </dgm:pt>
    <dgm:pt modelId="{E5BF8B79-7903-4D23-B582-DEF5B5A19873}" type="pres">
      <dgm:prSet presAssocID="{92EA79AF-AF25-49C4-A5B5-D493FCDD70EA}" presName="textB" presStyleLbl="revTx" presStyleIdx="7" presStyleCnt="8" custScaleX="187619">
        <dgm:presLayoutVars>
          <dgm:bulletEnabled val="1"/>
        </dgm:presLayoutVars>
      </dgm:prSet>
      <dgm:spPr/>
    </dgm:pt>
    <dgm:pt modelId="{76EA2AB1-DBC0-4FFB-A4AA-3DC95CA12E88}" type="pres">
      <dgm:prSet presAssocID="{92EA79AF-AF25-49C4-A5B5-D493FCDD70EA}" presName="circleB" presStyleLbl="node1" presStyleIdx="7" presStyleCnt="8"/>
      <dgm:spPr/>
    </dgm:pt>
    <dgm:pt modelId="{20662B12-AD8D-45D5-97F5-6A704B706861}" type="pres">
      <dgm:prSet presAssocID="{92EA79AF-AF25-49C4-A5B5-D493FCDD70EA}" presName="spaceB" presStyleCnt="0"/>
      <dgm:spPr/>
    </dgm:pt>
  </dgm:ptLst>
  <dgm:cxnLst>
    <dgm:cxn modelId="{3A284601-FE37-4144-8147-BF579F0B7C81}" srcId="{139DE48D-AD33-4B49-B111-18737CB814D0}" destId="{7C819E37-8D5B-4A72-89D4-B5901494E8D8}" srcOrd="6" destOrd="0" parTransId="{7EB200A2-F56D-4A47-B083-5CD55030056A}" sibTransId="{F6F5CA2C-319E-4B23-8918-F5A78A133CBC}"/>
    <dgm:cxn modelId="{9F756A26-3ABA-4FCD-B592-3627D3D18D42}" srcId="{139DE48D-AD33-4B49-B111-18737CB814D0}" destId="{EC47BB84-3336-4404-8937-9A130BDD5482}" srcOrd="4" destOrd="0" parTransId="{367DE5E3-49EF-4503-BF40-D90D2AD4952A}" sibTransId="{019FAAC1-F16F-48AD-8937-B15828BEA152}"/>
    <dgm:cxn modelId="{1A88E330-43A7-4227-861F-E00B417FF47B}" type="presOf" srcId="{14EC2107-823E-49EA-88E4-C7D805FE9753}" destId="{A1773FB6-39FE-408A-9506-7E24C1774908}" srcOrd="0" destOrd="0" presId="urn:microsoft.com/office/officeart/2005/8/layout/hProcess11"/>
    <dgm:cxn modelId="{1242CD35-C4CC-4245-8CCB-67B65033AF0C}" type="presOf" srcId="{139DE48D-AD33-4B49-B111-18737CB814D0}" destId="{3F2B7FB3-61C7-4BCD-AF04-47D4DD3BB213}" srcOrd="0" destOrd="0" presId="urn:microsoft.com/office/officeart/2005/8/layout/hProcess11"/>
    <dgm:cxn modelId="{C1BB6063-B8AB-4C6B-A257-583C96BDAA5A}" srcId="{139DE48D-AD33-4B49-B111-18737CB814D0}" destId="{611A2EE2-BE7F-4F18-8F03-8128FF82CBC4}" srcOrd="3" destOrd="0" parTransId="{44F26CF3-4641-4C59-A216-9D679C6B3388}" sibTransId="{2A36C74E-8CAF-43BF-B640-C5A25C30B563}"/>
    <dgm:cxn modelId="{D1351845-3439-4256-809E-523A814AFD62}" type="presOf" srcId="{611A2EE2-BE7F-4F18-8F03-8128FF82CBC4}" destId="{CE5D39D5-67B0-4DD2-BF61-FB3469D7CCD6}" srcOrd="0" destOrd="0" presId="urn:microsoft.com/office/officeart/2005/8/layout/hProcess11"/>
    <dgm:cxn modelId="{2290604B-930D-4331-8FEE-ED2A582267E5}" srcId="{139DE48D-AD33-4B49-B111-18737CB814D0}" destId="{802ADBE2-488E-4BF8-BE2B-36BD2D171FDC}" srcOrd="2" destOrd="0" parTransId="{2EFF6DE3-4087-47EC-BE49-464D89BCAE03}" sibTransId="{895000FF-FC01-4CA3-B32C-0D74996D32D3}"/>
    <dgm:cxn modelId="{F778045A-9F61-4BF0-A99C-171E88D2BF87}" type="presOf" srcId="{92EA79AF-AF25-49C4-A5B5-D493FCDD70EA}" destId="{E5BF8B79-7903-4D23-B582-DEF5B5A19873}" srcOrd="0" destOrd="0" presId="urn:microsoft.com/office/officeart/2005/8/layout/hProcess11"/>
    <dgm:cxn modelId="{478C7187-C108-4A0B-840B-8336CA9C884C}" type="presOf" srcId="{EC47BB84-3336-4404-8937-9A130BDD5482}" destId="{9890ACC2-6B14-4789-9F9E-2FC88DBAC1B9}" srcOrd="0" destOrd="0" presId="urn:microsoft.com/office/officeart/2005/8/layout/hProcess11"/>
    <dgm:cxn modelId="{CD3D3292-F8E8-48DF-BBA2-863BC79A767C}" srcId="{139DE48D-AD33-4B49-B111-18737CB814D0}" destId="{14EC2107-823E-49EA-88E4-C7D805FE9753}" srcOrd="0" destOrd="0" parTransId="{E2C93E30-3CC9-4B39-9613-858149F67EDA}" sibTransId="{8CC5F177-70AE-46F6-9EDB-9E67A20F21BE}"/>
    <dgm:cxn modelId="{498EF597-5E58-4D8D-BA9F-978F74AD4D95}" type="presOf" srcId="{D7133A61-4CDF-4CE5-9EDC-6188B50EA62D}" destId="{1CBC2839-D18F-4051-AA76-C2950C05241C}" srcOrd="0" destOrd="0" presId="urn:microsoft.com/office/officeart/2005/8/layout/hProcess11"/>
    <dgm:cxn modelId="{976CC0A1-2D18-4E05-8802-A02F5D234D13}" srcId="{139DE48D-AD33-4B49-B111-18737CB814D0}" destId="{5A684841-5EB1-42DB-BE4C-D258B6A88ABD}" srcOrd="5" destOrd="0" parTransId="{469868E2-AC5B-4C36-82CA-C68E96228F81}" sibTransId="{989BD82E-A239-4672-9E06-94B085F2D827}"/>
    <dgm:cxn modelId="{964DBEA7-A287-44D4-9A19-C84E2BDA7AB6}" type="presOf" srcId="{5A684841-5EB1-42DB-BE4C-D258B6A88ABD}" destId="{D61C35BB-192F-4923-800A-32893D9C153F}" srcOrd="0" destOrd="0" presId="urn:microsoft.com/office/officeart/2005/8/layout/hProcess11"/>
    <dgm:cxn modelId="{B651B6C2-9D83-4180-AAEA-9EA3EE66B820}" type="presOf" srcId="{802ADBE2-488E-4BF8-BE2B-36BD2D171FDC}" destId="{51C2046B-EE70-40A3-B0C7-EBEEB5A70EA4}" srcOrd="0" destOrd="0" presId="urn:microsoft.com/office/officeart/2005/8/layout/hProcess11"/>
    <dgm:cxn modelId="{D59121C9-8656-4433-A028-75D2DC39B1D9}" type="presOf" srcId="{7C819E37-8D5B-4A72-89D4-B5901494E8D8}" destId="{41BA06ED-8A8C-4D83-9B7A-D6CAC2804770}" srcOrd="0" destOrd="0" presId="urn:microsoft.com/office/officeart/2005/8/layout/hProcess11"/>
    <dgm:cxn modelId="{C7BFCDE5-A002-407E-BE0C-5AC77C2290A7}" srcId="{139DE48D-AD33-4B49-B111-18737CB814D0}" destId="{D7133A61-4CDF-4CE5-9EDC-6188B50EA62D}" srcOrd="1" destOrd="0" parTransId="{D701F35D-B08A-48C0-B7DB-43A8FE79ED9C}" sibTransId="{74281FAB-C11F-4E5E-B6B4-79212F7387EB}"/>
    <dgm:cxn modelId="{8A39F1E5-36B2-4CD8-8A7D-00223EA14E9A}" srcId="{139DE48D-AD33-4B49-B111-18737CB814D0}" destId="{92EA79AF-AF25-49C4-A5B5-D493FCDD70EA}" srcOrd="7" destOrd="0" parTransId="{C467710A-43FA-4BC5-8573-3C38CE6409D5}" sibTransId="{2F469784-1CC2-4A80-962E-5EBF002DCDAE}"/>
    <dgm:cxn modelId="{9881ADAF-47A0-41B6-902D-5BB8B1B1C4BF}" type="presParOf" srcId="{3F2B7FB3-61C7-4BCD-AF04-47D4DD3BB213}" destId="{58288B84-4BF6-4A47-9AA8-3E49B66ED161}" srcOrd="0" destOrd="0" presId="urn:microsoft.com/office/officeart/2005/8/layout/hProcess11"/>
    <dgm:cxn modelId="{5B5E0981-70CB-4399-A8FE-0AFF820452A9}" type="presParOf" srcId="{3F2B7FB3-61C7-4BCD-AF04-47D4DD3BB213}" destId="{C81C6A9F-C8F8-43BA-B5CD-1929DE467F73}" srcOrd="1" destOrd="0" presId="urn:microsoft.com/office/officeart/2005/8/layout/hProcess11"/>
    <dgm:cxn modelId="{BD92646E-3132-4970-B93C-9BBC460AE0B5}" type="presParOf" srcId="{C81C6A9F-C8F8-43BA-B5CD-1929DE467F73}" destId="{270C26D2-4EBC-4BFC-9E53-80D318B96A75}" srcOrd="0" destOrd="0" presId="urn:microsoft.com/office/officeart/2005/8/layout/hProcess11"/>
    <dgm:cxn modelId="{9EEEFF1F-3248-497D-B188-2824664AC504}" type="presParOf" srcId="{270C26D2-4EBC-4BFC-9E53-80D318B96A75}" destId="{A1773FB6-39FE-408A-9506-7E24C1774908}" srcOrd="0" destOrd="0" presId="urn:microsoft.com/office/officeart/2005/8/layout/hProcess11"/>
    <dgm:cxn modelId="{BB61BB4C-CA23-4C6A-96BA-0CDCDDC7DE03}" type="presParOf" srcId="{270C26D2-4EBC-4BFC-9E53-80D318B96A75}" destId="{D1ABE649-814E-4638-888D-5B473B12DA34}" srcOrd="1" destOrd="0" presId="urn:microsoft.com/office/officeart/2005/8/layout/hProcess11"/>
    <dgm:cxn modelId="{AB8637C5-E5FA-46E9-ADFC-521A5BFE1C05}" type="presParOf" srcId="{270C26D2-4EBC-4BFC-9E53-80D318B96A75}" destId="{F1BF95B4-59A3-4755-8E94-4438D9B34AAA}" srcOrd="2" destOrd="0" presId="urn:microsoft.com/office/officeart/2005/8/layout/hProcess11"/>
    <dgm:cxn modelId="{46383CBC-7662-44BC-A82C-01F4026591DE}" type="presParOf" srcId="{C81C6A9F-C8F8-43BA-B5CD-1929DE467F73}" destId="{DBFF9876-5135-4F55-B308-16FEBA454BBD}" srcOrd="1" destOrd="0" presId="urn:microsoft.com/office/officeart/2005/8/layout/hProcess11"/>
    <dgm:cxn modelId="{1A5CE41B-332C-4D38-9460-AD8D3B798751}" type="presParOf" srcId="{C81C6A9F-C8F8-43BA-B5CD-1929DE467F73}" destId="{3A3C5383-9B46-46C6-9C9E-4A14B7D35DA4}" srcOrd="2" destOrd="0" presId="urn:microsoft.com/office/officeart/2005/8/layout/hProcess11"/>
    <dgm:cxn modelId="{AF5580EE-284E-422D-8EAB-0450A7E2C16C}" type="presParOf" srcId="{3A3C5383-9B46-46C6-9C9E-4A14B7D35DA4}" destId="{1CBC2839-D18F-4051-AA76-C2950C05241C}" srcOrd="0" destOrd="0" presId="urn:microsoft.com/office/officeart/2005/8/layout/hProcess11"/>
    <dgm:cxn modelId="{A2E65E41-846E-47D5-82F3-007E30792AC6}" type="presParOf" srcId="{3A3C5383-9B46-46C6-9C9E-4A14B7D35DA4}" destId="{E96784E5-3656-4BC1-B46A-04199607EAA3}" srcOrd="1" destOrd="0" presId="urn:microsoft.com/office/officeart/2005/8/layout/hProcess11"/>
    <dgm:cxn modelId="{AFD92251-6F85-430A-B6E6-A5FEE0653DB0}" type="presParOf" srcId="{3A3C5383-9B46-46C6-9C9E-4A14B7D35DA4}" destId="{88E871B8-2D80-4B4B-997D-A30F3DDD30F4}" srcOrd="2" destOrd="0" presId="urn:microsoft.com/office/officeart/2005/8/layout/hProcess11"/>
    <dgm:cxn modelId="{9C36BF73-E03F-4D80-853A-8BA46AA656B4}" type="presParOf" srcId="{C81C6A9F-C8F8-43BA-B5CD-1929DE467F73}" destId="{E5AF60EB-9EDC-468D-BD99-0573ECEB96A3}" srcOrd="3" destOrd="0" presId="urn:microsoft.com/office/officeart/2005/8/layout/hProcess11"/>
    <dgm:cxn modelId="{6DB29EDE-C932-4AB4-974E-810A268E8933}" type="presParOf" srcId="{C81C6A9F-C8F8-43BA-B5CD-1929DE467F73}" destId="{21F3B8AA-5697-48D9-A7A3-09D2D589E346}" srcOrd="4" destOrd="0" presId="urn:microsoft.com/office/officeart/2005/8/layout/hProcess11"/>
    <dgm:cxn modelId="{CF38C5FB-62DE-43CC-B1D6-8C6FD5F262D6}" type="presParOf" srcId="{21F3B8AA-5697-48D9-A7A3-09D2D589E346}" destId="{51C2046B-EE70-40A3-B0C7-EBEEB5A70EA4}" srcOrd="0" destOrd="0" presId="urn:microsoft.com/office/officeart/2005/8/layout/hProcess11"/>
    <dgm:cxn modelId="{663D1A53-D163-42C0-8C03-9AFC6B7E6533}" type="presParOf" srcId="{21F3B8AA-5697-48D9-A7A3-09D2D589E346}" destId="{1002F448-1DC6-4A73-A93E-44A92392A7E5}" srcOrd="1" destOrd="0" presId="urn:microsoft.com/office/officeart/2005/8/layout/hProcess11"/>
    <dgm:cxn modelId="{893E1E5C-AD0B-456F-BDCF-3537939FE48D}" type="presParOf" srcId="{21F3B8AA-5697-48D9-A7A3-09D2D589E346}" destId="{47F16134-8992-4E7F-957A-F665B18D0EB0}" srcOrd="2" destOrd="0" presId="urn:microsoft.com/office/officeart/2005/8/layout/hProcess11"/>
    <dgm:cxn modelId="{AA85D6B4-ACE6-4542-8A9D-DC9328CAEAC6}" type="presParOf" srcId="{C81C6A9F-C8F8-43BA-B5CD-1929DE467F73}" destId="{43234D0D-8819-4528-875E-47519F125CF5}" srcOrd="5" destOrd="0" presId="urn:microsoft.com/office/officeart/2005/8/layout/hProcess11"/>
    <dgm:cxn modelId="{3BB24CB4-0C5A-4AB2-BFD4-0AC1CCE2BF1D}" type="presParOf" srcId="{C81C6A9F-C8F8-43BA-B5CD-1929DE467F73}" destId="{5C58BE8E-28CE-425A-A5DF-A4741C75EE82}" srcOrd="6" destOrd="0" presId="urn:microsoft.com/office/officeart/2005/8/layout/hProcess11"/>
    <dgm:cxn modelId="{B64D19C5-F562-4A0F-B54D-E5E96EBF772C}" type="presParOf" srcId="{5C58BE8E-28CE-425A-A5DF-A4741C75EE82}" destId="{CE5D39D5-67B0-4DD2-BF61-FB3469D7CCD6}" srcOrd="0" destOrd="0" presId="urn:microsoft.com/office/officeart/2005/8/layout/hProcess11"/>
    <dgm:cxn modelId="{A88D90FA-3298-405A-ACA6-D74564017FF6}" type="presParOf" srcId="{5C58BE8E-28CE-425A-A5DF-A4741C75EE82}" destId="{FF50DEF0-86C9-4CA2-848C-B3257986E018}" srcOrd="1" destOrd="0" presId="urn:microsoft.com/office/officeart/2005/8/layout/hProcess11"/>
    <dgm:cxn modelId="{F4F9664A-13B1-4087-8FEC-2118AA646493}" type="presParOf" srcId="{5C58BE8E-28CE-425A-A5DF-A4741C75EE82}" destId="{C90A9158-E575-429B-B88A-9C4BA753B5E1}" srcOrd="2" destOrd="0" presId="urn:microsoft.com/office/officeart/2005/8/layout/hProcess11"/>
    <dgm:cxn modelId="{ABFD2606-D84E-41F7-AB9A-22A068C3044A}" type="presParOf" srcId="{C81C6A9F-C8F8-43BA-B5CD-1929DE467F73}" destId="{185E2D36-702F-4B7E-89FA-65A49941FBE5}" srcOrd="7" destOrd="0" presId="urn:microsoft.com/office/officeart/2005/8/layout/hProcess11"/>
    <dgm:cxn modelId="{9D453E9F-5C34-4519-AF20-CEF7E31D6EE3}" type="presParOf" srcId="{C81C6A9F-C8F8-43BA-B5CD-1929DE467F73}" destId="{3C06F3F8-EF82-4D26-AB10-FB47CBA15CE4}" srcOrd="8" destOrd="0" presId="urn:microsoft.com/office/officeart/2005/8/layout/hProcess11"/>
    <dgm:cxn modelId="{6EFADE4C-1C6C-46E3-820D-31FD7AC08199}" type="presParOf" srcId="{3C06F3F8-EF82-4D26-AB10-FB47CBA15CE4}" destId="{9890ACC2-6B14-4789-9F9E-2FC88DBAC1B9}" srcOrd="0" destOrd="0" presId="urn:microsoft.com/office/officeart/2005/8/layout/hProcess11"/>
    <dgm:cxn modelId="{D1B7B4AF-1C38-4508-89CC-8CB237F55D9F}" type="presParOf" srcId="{3C06F3F8-EF82-4D26-AB10-FB47CBA15CE4}" destId="{CB6272FE-0E34-41F7-BBF5-D6160539AF43}" srcOrd="1" destOrd="0" presId="urn:microsoft.com/office/officeart/2005/8/layout/hProcess11"/>
    <dgm:cxn modelId="{942C3CCC-795C-4E6A-8B98-DB8357559798}" type="presParOf" srcId="{3C06F3F8-EF82-4D26-AB10-FB47CBA15CE4}" destId="{F52F7049-0470-4E80-952D-62C02D1DB983}" srcOrd="2" destOrd="0" presId="urn:microsoft.com/office/officeart/2005/8/layout/hProcess11"/>
    <dgm:cxn modelId="{F2E7FF70-3C10-4ED9-B5D0-AC383128D28A}" type="presParOf" srcId="{C81C6A9F-C8F8-43BA-B5CD-1929DE467F73}" destId="{2EE8D3D4-8AB8-4EEE-B1D7-143EC878E733}" srcOrd="9" destOrd="0" presId="urn:microsoft.com/office/officeart/2005/8/layout/hProcess11"/>
    <dgm:cxn modelId="{D3C40867-2E52-4BCA-8580-49478CA97CC4}" type="presParOf" srcId="{C81C6A9F-C8F8-43BA-B5CD-1929DE467F73}" destId="{A1E208A5-531E-4699-9B2C-0C0FF605043C}" srcOrd="10" destOrd="0" presId="urn:microsoft.com/office/officeart/2005/8/layout/hProcess11"/>
    <dgm:cxn modelId="{76ACEE32-06DE-4D37-B40A-9E34140BA3C7}" type="presParOf" srcId="{A1E208A5-531E-4699-9B2C-0C0FF605043C}" destId="{D61C35BB-192F-4923-800A-32893D9C153F}" srcOrd="0" destOrd="0" presId="urn:microsoft.com/office/officeart/2005/8/layout/hProcess11"/>
    <dgm:cxn modelId="{0A1E7708-12CA-4343-B7E9-0F6F93856E1F}" type="presParOf" srcId="{A1E208A5-531E-4699-9B2C-0C0FF605043C}" destId="{3E291C08-12F4-4FB9-891A-A52D906ED85D}" srcOrd="1" destOrd="0" presId="urn:microsoft.com/office/officeart/2005/8/layout/hProcess11"/>
    <dgm:cxn modelId="{9DD05399-79F3-4F92-94A6-6E2D024ECCDE}" type="presParOf" srcId="{A1E208A5-531E-4699-9B2C-0C0FF605043C}" destId="{6034E4FC-4322-4F04-A0A6-B9E4AF8CB647}" srcOrd="2" destOrd="0" presId="urn:microsoft.com/office/officeart/2005/8/layout/hProcess11"/>
    <dgm:cxn modelId="{15A4AA02-F85D-47D3-8D27-2AC995DBA777}" type="presParOf" srcId="{C81C6A9F-C8F8-43BA-B5CD-1929DE467F73}" destId="{A698AD7E-D5AF-4731-AC51-9EFDF7533E4C}" srcOrd="11" destOrd="0" presId="urn:microsoft.com/office/officeart/2005/8/layout/hProcess11"/>
    <dgm:cxn modelId="{E7EEF168-FAB0-4A45-8B3A-5ABA0B8C03DA}" type="presParOf" srcId="{C81C6A9F-C8F8-43BA-B5CD-1929DE467F73}" destId="{22FDDDF4-E4A0-42D0-8EF3-26BA355CCE1E}" srcOrd="12" destOrd="0" presId="urn:microsoft.com/office/officeart/2005/8/layout/hProcess11"/>
    <dgm:cxn modelId="{43EF8722-4C39-4F76-83A2-1C4853E62A26}" type="presParOf" srcId="{22FDDDF4-E4A0-42D0-8EF3-26BA355CCE1E}" destId="{41BA06ED-8A8C-4D83-9B7A-D6CAC2804770}" srcOrd="0" destOrd="0" presId="urn:microsoft.com/office/officeart/2005/8/layout/hProcess11"/>
    <dgm:cxn modelId="{3413D5FC-0F11-449D-BD7B-2D06CB5D2FFA}" type="presParOf" srcId="{22FDDDF4-E4A0-42D0-8EF3-26BA355CCE1E}" destId="{E6207E8F-DD19-4720-B5D7-22A64925B643}" srcOrd="1" destOrd="0" presId="urn:microsoft.com/office/officeart/2005/8/layout/hProcess11"/>
    <dgm:cxn modelId="{51AD34C4-0D8E-4A2B-94BF-7B3FB3F5804E}" type="presParOf" srcId="{22FDDDF4-E4A0-42D0-8EF3-26BA355CCE1E}" destId="{061FA769-B7DB-4424-95CB-DCD883E7CA37}" srcOrd="2" destOrd="0" presId="urn:microsoft.com/office/officeart/2005/8/layout/hProcess11"/>
    <dgm:cxn modelId="{7F282953-5325-4191-9F93-E820AD02CA92}" type="presParOf" srcId="{C81C6A9F-C8F8-43BA-B5CD-1929DE467F73}" destId="{D45F9550-288E-4C77-8CE5-28B3D1D73919}" srcOrd="13" destOrd="0" presId="urn:microsoft.com/office/officeart/2005/8/layout/hProcess11"/>
    <dgm:cxn modelId="{5D7E8EEF-32BE-4025-8767-208A75FB6423}" type="presParOf" srcId="{C81C6A9F-C8F8-43BA-B5CD-1929DE467F73}" destId="{FCE39567-8BA2-43FA-9D1C-05234D887ACA}" srcOrd="14" destOrd="0" presId="urn:microsoft.com/office/officeart/2005/8/layout/hProcess11"/>
    <dgm:cxn modelId="{AFAA7FF1-1DF1-42E2-B899-302D3BA2145C}" type="presParOf" srcId="{FCE39567-8BA2-43FA-9D1C-05234D887ACA}" destId="{E5BF8B79-7903-4D23-B582-DEF5B5A19873}" srcOrd="0" destOrd="0" presId="urn:microsoft.com/office/officeart/2005/8/layout/hProcess11"/>
    <dgm:cxn modelId="{32742E1B-ADB0-4781-97A9-B54942017532}" type="presParOf" srcId="{FCE39567-8BA2-43FA-9D1C-05234D887ACA}" destId="{76EA2AB1-DBC0-4FFB-A4AA-3DC95CA12E88}" srcOrd="1" destOrd="0" presId="urn:microsoft.com/office/officeart/2005/8/layout/hProcess11"/>
    <dgm:cxn modelId="{3DD0E656-BC0B-4EA8-BD4E-DE0FAD3EE420}" type="presParOf" srcId="{FCE39567-8BA2-43FA-9D1C-05234D887ACA}" destId="{20662B12-AD8D-45D5-97F5-6A704B70686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88B84-4BF6-4A47-9AA8-3E49B66ED161}">
      <dsp:nvSpPr>
        <dsp:cNvPr id="0" name=""/>
        <dsp:cNvSpPr/>
      </dsp:nvSpPr>
      <dsp:spPr>
        <a:xfrm>
          <a:off x="0" y="1314369"/>
          <a:ext cx="8166113" cy="1752492"/>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773FB6-39FE-408A-9506-7E24C1774908}">
      <dsp:nvSpPr>
        <dsp:cNvPr id="0" name=""/>
        <dsp:cNvSpPr/>
      </dsp:nvSpPr>
      <dsp:spPr>
        <a:xfrm>
          <a:off x="4606" y="0"/>
          <a:ext cx="1156910" cy="175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0" kern="1200"/>
            <a:t>Organizations Trigger Guideline Update</a:t>
          </a:r>
        </a:p>
      </dsp:txBody>
      <dsp:txXfrm>
        <a:off x="4606" y="0"/>
        <a:ext cx="1156910" cy="1752492"/>
      </dsp:txXfrm>
    </dsp:sp>
    <dsp:sp modelId="{D1ABE649-814E-4638-888D-5B473B12DA34}">
      <dsp:nvSpPr>
        <dsp:cNvPr id="0" name=""/>
        <dsp:cNvSpPr/>
      </dsp:nvSpPr>
      <dsp:spPr>
        <a:xfrm>
          <a:off x="364000" y="1971553"/>
          <a:ext cx="438123" cy="43812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8C9C96-5EE6-4224-A2D8-23BD0130D079}">
      <dsp:nvSpPr>
        <dsp:cNvPr id="0" name=""/>
        <dsp:cNvSpPr/>
      </dsp:nvSpPr>
      <dsp:spPr>
        <a:xfrm>
          <a:off x="1210591" y="2628738"/>
          <a:ext cx="981488" cy="175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a:t>Expert Panel Identified</a:t>
          </a:r>
        </a:p>
        <a:p>
          <a:pPr marL="0" lvl="0" indent="0" algn="ctr" defTabSz="488950">
            <a:lnSpc>
              <a:spcPct val="90000"/>
            </a:lnSpc>
            <a:spcBef>
              <a:spcPct val="0"/>
            </a:spcBef>
            <a:spcAft>
              <a:spcPct val="35000"/>
            </a:spcAft>
            <a:buNone/>
          </a:pPr>
          <a:r>
            <a:rPr lang="en-US" sz="1100" kern="1200"/>
            <a:t>&amp; Conflict of Interest Management</a:t>
          </a:r>
        </a:p>
      </dsp:txBody>
      <dsp:txXfrm>
        <a:off x="1210591" y="2628738"/>
        <a:ext cx="981488" cy="1752492"/>
      </dsp:txXfrm>
    </dsp:sp>
    <dsp:sp modelId="{70C7CD86-4052-45BF-9278-07A1D8A08138}">
      <dsp:nvSpPr>
        <dsp:cNvPr id="0" name=""/>
        <dsp:cNvSpPr/>
      </dsp:nvSpPr>
      <dsp:spPr>
        <a:xfrm>
          <a:off x="1482273" y="1971553"/>
          <a:ext cx="438123" cy="438123"/>
        </a:xfrm>
        <a:prstGeom prst="ellipse">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7996D6-9EDC-4C59-8171-A1BE10B35964}">
      <dsp:nvSpPr>
        <dsp:cNvPr id="0" name=""/>
        <dsp:cNvSpPr/>
      </dsp:nvSpPr>
      <dsp:spPr>
        <a:xfrm>
          <a:off x="2241154" y="0"/>
          <a:ext cx="981488" cy="175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a:t>Develop Timeline Scope and Key Questions </a:t>
          </a:r>
        </a:p>
      </dsp:txBody>
      <dsp:txXfrm>
        <a:off x="2241154" y="0"/>
        <a:ext cx="981488" cy="1752492"/>
      </dsp:txXfrm>
    </dsp:sp>
    <dsp:sp modelId="{2E3821E8-F790-4643-A30E-56FEEBA9B932}">
      <dsp:nvSpPr>
        <dsp:cNvPr id="0" name=""/>
        <dsp:cNvSpPr/>
      </dsp:nvSpPr>
      <dsp:spPr>
        <a:xfrm>
          <a:off x="2512836" y="1971553"/>
          <a:ext cx="438123" cy="438123"/>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47D4B-FCD6-4FAA-98AA-E8ADEAF00540}">
      <dsp:nvSpPr>
        <dsp:cNvPr id="0" name=""/>
        <dsp:cNvSpPr/>
      </dsp:nvSpPr>
      <dsp:spPr>
        <a:xfrm>
          <a:off x="3271717" y="2628738"/>
          <a:ext cx="981488" cy="175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a:t>Define Inclusion and Exclusion Criteria </a:t>
          </a:r>
        </a:p>
      </dsp:txBody>
      <dsp:txXfrm>
        <a:off x="3271717" y="2628738"/>
        <a:ext cx="981488" cy="1752492"/>
      </dsp:txXfrm>
    </dsp:sp>
    <dsp:sp modelId="{53C7C7F1-B171-4D50-AEF1-4B927D0208D4}">
      <dsp:nvSpPr>
        <dsp:cNvPr id="0" name=""/>
        <dsp:cNvSpPr/>
      </dsp:nvSpPr>
      <dsp:spPr>
        <a:xfrm>
          <a:off x="3543400" y="1971553"/>
          <a:ext cx="438123" cy="438123"/>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DD956-6E2B-4AA8-BC47-14C728CDF96C}">
      <dsp:nvSpPr>
        <dsp:cNvPr id="0" name=""/>
        <dsp:cNvSpPr/>
      </dsp:nvSpPr>
      <dsp:spPr>
        <a:xfrm>
          <a:off x="4302280" y="0"/>
          <a:ext cx="981488" cy="175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a:t>Identify Primary Outcomes</a:t>
          </a:r>
        </a:p>
      </dsp:txBody>
      <dsp:txXfrm>
        <a:off x="4302280" y="0"/>
        <a:ext cx="981488" cy="1752492"/>
      </dsp:txXfrm>
    </dsp:sp>
    <dsp:sp modelId="{1567ECDF-D314-4E35-914B-4F8F7F58A725}">
      <dsp:nvSpPr>
        <dsp:cNvPr id="0" name=""/>
        <dsp:cNvSpPr/>
      </dsp:nvSpPr>
      <dsp:spPr>
        <a:xfrm>
          <a:off x="4573963" y="1971553"/>
          <a:ext cx="438123" cy="438123"/>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A02324-ABCA-4960-98C4-87F06C7F0E2F}">
      <dsp:nvSpPr>
        <dsp:cNvPr id="0" name=""/>
        <dsp:cNvSpPr/>
      </dsp:nvSpPr>
      <dsp:spPr>
        <a:xfrm>
          <a:off x="5332843" y="2628738"/>
          <a:ext cx="981488" cy="175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a:t>Refine Literature Search</a:t>
          </a:r>
        </a:p>
      </dsp:txBody>
      <dsp:txXfrm>
        <a:off x="5332843" y="2628738"/>
        <a:ext cx="981488" cy="1752492"/>
      </dsp:txXfrm>
    </dsp:sp>
    <dsp:sp modelId="{F620CE46-C40B-439F-B3A9-399510E3371D}">
      <dsp:nvSpPr>
        <dsp:cNvPr id="0" name=""/>
        <dsp:cNvSpPr/>
      </dsp:nvSpPr>
      <dsp:spPr>
        <a:xfrm>
          <a:off x="5604526" y="1971553"/>
          <a:ext cx="438123" cy="438123"/>
        </a:xfrm>
        <a:prstGeom prst="ellipse">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15DEBA-C0B7-48D6-9E8A-30463A4C6FDA}">
      <dsp:nvSpPr>
        <dsp:cNvPr id="0" name=""/>
        <dsp:cNvSpPr/>
      </dsp:nvSpPr>
      <dsp:spPr>
        <a:xfrm>
          <a:off x="6363406" y="0"/>
          <a:ext cx="981488" cy="175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a:t>Systematic Literature Review</a:t>
          </a:r>
        </a:p>
      </dsp:txBody>
      <dsp:txXfrm>
        <a:off x="6363406" y="0"/>
        <a:ext cx="981488" cy="1752492"/>
      </dsp:txXfrm>
    </dsp:sp>
    <dsp:sp modelId="{AFDBC758-024E-4DB7-B20E-E7F163CC6CF3}">
      <dsp:nvSpPr>
        <dsp:cNvPr id="0" name=""/>
        <dsp:cNvSpPr/>
      </dsp:nvSpPr>
      <dsp:spPr>
        <a:xfrm>
          <a:off x="6635089" y="1971553"/>
          <a:ext cx="438123" cy="438123"/>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4D51A-DC1A-4FA7-8ACE-984E03CF5E7E}">
      <dsp:nvSpPr>
        <dsp:cNvPr id="0" name=""/>
        <dsp:cNvSpPr/>
      </dsp:nvSpPr>
      <dsp:spPr>
        <a:xfrm rot="5400000">
          <a:off x="-168122" y="170129"/>
          <a:ext cx="1120819" cy="784573"/>
        </a:xfrm>
        <a:prstGeom prst="chevron">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rtl="0">
            <a:lnSpc>
              <a:spcPct val="90000"/>
            </a:lnSpc>
            <a:spcBef>
              <a:spcPct val="0"/>
            </a:spcBef>
            <a:spcAft>
              <a:spcPct val="35000"/>
            </a:spcAft>
            <a:buNone/>
          </a:pPr>
          <a:r>
            <a:rPr lang="en-US" sz="1050" b="1" kern="1200">
              <a:latin typeface="Calibri"/>
              <a:cs typeface="Calibri"/>
            </a:rPr>
            <a:t>Title Screen</a:t>
          </a:r>
        </a:p>
      </dsp:txBody>
      <dsp:txXfrm rot="-5400000">
        <a:off x="2" y="394293"/>
        <a:ext cx="784573" cy="336246"/>
      </dsp:txXfrm>
    </dsp:sp>
    <dsp:sp modelId="{71606965-1290-4939-BA55-A19E4F55393D}">
      <dsp:nvSpPr>
        <dsp:cNvPr id="0" name=""/>
        <dsp:cNvSpPr/>
      </dsp:nvSpPr>
      <dsp:spPr>
        <a:xfrm rot="5400000">
          <a:off x="3929914" y="-3143334"/>
          <a:ext cx="728532" cy="7019214"/>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latin typeface="Calibri"/>
              <a:cs typeface="Calibri"/>
            </a:rPr>
            <a:t>7832 titles (+ 3054 in literature refresh)</a:t>
          </a:r>
        </a:p>
      </dsp:txBody>
      <dsp:txXfrm rot="-5400000">
        <a:off x="784573" y="37571"/>
        <a:ext cx="6983650" cy="657404"/>
      </dsp:txXfrm>
    </dsp:sp>
    <dsp:sp modelId="{4EA7AF94-3DED-41CD-8C8D-F1C2E2F653D3}">
      <dsp:nvSpPr>
        <dsp:cNvPr id="0" name=""/>
        <dsp:cNvSpPr/>
      </dsp:nvSpPr>
      <dsp:spPr>
        <a:xfrm rot="5400000">
          <a:off x="-168122" y="1174161"/>
          <a:ext cx="1120819" cy="784573"/>
        </a:xfrm>
        <a:prstGeom prst="chevron">
          <a:avLst/>
        </a:prstGeom>
        <a:solidFill>
          <a:schemeClr val="accent1">
            <a:alpha val="90000"/>
            <a:hueOff val="0"/>
            <a:satOff val="0"/>
            <a:lumOff val="0"/>
            <a:alphaOff val="-10000"/>
          </a:schemeClr>
        </a:solidFill>
        <a:ln w="12700" cap="flat" cmpd="sng" algn="ctr">
          <a:solidFill>
            <a:schemeClr val="accent1">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rtl="0">
            <a:lnSpc>
              <a:spcPct val="90000"/>
            </a:lnSpc>
            <a:spcBef>
              <a:spcPct val="0"/>
            </a:spcBef>
            <a:spcAft>
              <a:spcPct val="35000"/>
            </a:spcAft>
            <a:buNone/>
          </a:pPr>
          <a:r>
            <a:rPr lang="en-US" sz="1050" b="1" kern="1200">
              <a:latin typeface="Calibri"/>
              <a:cs typeface="Calibri"/>
            </a:rPr>
            <a:t>Title Abstract Screening</a:t>
          </a:r>
        </a:p>
      </dsp:txBody>
      <dsp:txXfrm rot="-5400000">
        <a:off x="2" y="1398325"/>
        <a:ext cx="784573" cy="336246"/>
      </dsp:txXfrm>
    </dsp:sp>
    <dsp:sp modelId="{103C3E6B-943C-4E72-96AB-502672F0AC66}">
      <dsp:nvSpPr>
        <dsp:cNvPr id="0" name=""/>
        <dsp:cNvSpPr/>
      </dsp:nvSpPr>
      <dsp:spPr>
        <a:xfrm rot="5400000">
          <a:off x="3929914" y="-2139302"/>
          <a:ext cx="728532" cy="7019214"/>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latin typeface="Calibri"/>
              <a:cs typeface="Calibri"/>
            </a:rPr>
            <a:t>4108 abstracts (+ 1415 in literature refresh)</a:t>
          </a:r>
        </a:p>
      </dsp:txBody>
      <dsp:txXfrm rot="-5400000">
        <a:off x="784573" y="1041603"/>
        <a:ext cx="6983650" cy="657404"/>
      </dsp:txXfrm>
    </dsp:sp>
    <dsp:sp modelId="{F6ED2C11-8ECB-48F5-9DAD-3AF12C2B3D19}">
      <dsp:nvSpPr>
        <dsp:cNvPr id="0" name=""/>
        <dsp:cNvSpPr/>
      </dsp:nvSpPr>
      <dsp:spPr>
        <a:xfrm rot="5400000">
          <a:off x="-168122" y="2178193"/>
          <a:ext cx="1120819" cy="784573"/>
        </a:xfrm>
        <a:prstGeom prst="chevron">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rtl="0">
            <a:lnSpc>
              <a:spcPct val="90000"/>
            </a:lnSpc>
            <a:spcBef>
              <a:spcPct val="0"/>
            </a:spcBef>
            <a:spcAft>
              <a:spcPct val="35000"/>
            </a:spcAft>
            <a:buNone/>
          </a:pPr>
          <a:r>
            <a:rPr lang="en-US" sz="1050" b="1" kern="1200">
              <a:latin typeface="Calibri"/>
              <a:cs typeface="Calibri"/>
            </a:rPr>
            <a:t>Full Text Review</a:t>
          </a:r>
        </a:p>
      </dsp:txBody>
      <dsp:txXfrm rot="-5400000">
        <a:off x="2" y="2402357"/>
        <a:ext cx="784573" cy="336246"/>
      </dsp:txXfrm>
    </dsp:sp>
    <dsp:sp modelId="{A51E3B65-3167-47DC-A93A-81DBF3D87DE1}">
      <dsp:nvSpPr>
        <dsp:cNvPr id="0" name=""/>
        <dsp:cNvSpPr/>
      </dsp:nvSpPr>
      <dsp:spPr>
        <a:xfrm rot="5400000">
          <a:off x="3929914" y="-1135270"/>
          <a:ext cx="728532" cy="7019214"/>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latin typeface="Calibri"/>
              <a:cs typeface="Calibri"/>
            </a:rPr>
            <a:t>2228 full articles (+ 53 in literature refresh)</a:t>
          </a:r>
        </a:p>
      </dsp:txBody>
      <dsp:txXfrm rot="-5400000">
        <a:off x="784573" y="2045635"/>
        <a:ext cx="6983650" cy="657404"/>
      </dsp:txXfrm>
    </dsp:sp>
    <dsp:sp modelId="{5554420E-3AD1-43F3-AD6B-0F2191D075B0}">
      <dsp:nvSpPr>
        <dsp:cNvPr id="0" name=""/>
        <dsp:cNvSpPr/>
      </dsp:nvSpPr>
      <dsp:spPr>
        <a:xfrm rot="5400000">
          <a:off x="-168122" y="3182225"/>
          <a:ext cx="1120819" cy="784573"/>
        </a:xfrm>
        <a:prstGeom prst="chevron">
          <a:avLst/>
        </a:prstGeom>
        <a:solidFill>
          <a:schemeClr val="accent1">
            <a:alpha val="90000"/>
            <a:hueOff val="0"/>
            <a:satOff val="0"/>
            <a:lumOff val="0"/>
            <a:alphaOff val="-30000"/>
          </a:schemeClr>
        </a:solidFill>
        <a:ln w="12700" cap="flat" cmpd="sng" algn="ctr">
          <a:solidFill>
            <a:schemeClr val="accent1">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rtl="0">
            <a:lnSpc>
              <a:spcPct val="90000"/>
            </a:lnSpc>
            <a:spcBef>
              <a:spcPct val="0"/>
            </a:spcBef>
            <a:spcAft>
              <a:spcPct val="35000"/>
            </a:spcAft>
            <a:buNone/>
          </a:pPr>
          <a:r>
            <a:rPr lang="en-US" sz="1050" b="1" kern="1200">
              <a:latin typeface="Calibri"/>
              <a:cs typeface="Calibri"/>
            </a:rPr>
            <a:t>Data Extraction</a:t>
          </a:r>
        </a:p>
      </dsp:txBody>
      <dsp:txXfrm rot="-5400000">
        <a:off x="2" y="3406389"/>
        <a:ext cx="784573" cy="336246"/>
      </dsp:txXfrm>
    </dsp:sp>
    <dsp:sp modelId="{33AEBA4F-9376-4006-A676-E72C9C28FE56}">
      <dsp:nvSpPr>
        <dsp:cNvPr id="0" name=""/>
        <dsp:cNvSpPr/>
      </dsp:nvSpPr>
      <dsp:spPr>
        <a:xfrm rot="5400000">
          <a:off x="3929914" y="-131238"/>
          <a:ext cx="728532" cy="7019214"/>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latin typeface="Calibri"/>
              <a:cs typeface="Calibri"/>
            </a:rPr>
            <a:t>1102 met inclusion criteria; 883 underwent data extraction</a:t>
          </a:r>
        </a:p>
      </dsp:txBody>
      <dsp:txXfrm rot="-5400000">
        <a:off x="784573" y="3049667"/>
        <a:ext cx="6983650" cy="657404"/>
      </dsp:txXfrm>
    </dsp:sp>
    <dsp:sp modelId="{A05F6D6D-2CAE-430F-94A4-F6346E2A84B4}">
      <dsp:nvSpPr>
        <dsp:cNvPr id="0" name=""/>
        <dsp:cNvSpPr/>
      </dsp:nvSpPr>
      <dsp:spPr>
        <a:xfrm rot="5400000">
          <a:off x="-168122" y="4186257"/>
          <a:ext cx="1120819" cy="784573"/>
        </a:xfrm>
        <a:prstGeom prst="chevron">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rtl="0">
            <a:lnSpc>
              <a:spcPct val="90000"/>
            </a:lnSpc>
            <a:spcBef>
              <a:spcPct val="0"/>
            </a:spcBef>
            <a:spcAft>
              <a:spcPct val="35000"/>
            </a:spcAft>
            <a:buNone/>
          </a:pPr>
          <a:r>
            <a:rPr lang="en-US" sz="1050" b="1" kern="1200">
              <a:latin typeface="Calibri"/>
              <a:cs typeface="Calibri"/>
            </a:rPr>
            <a:t>Data Tables</a:t>
          </a:r>
        </a:p>
      </dsp:txBody>
      <dsp:txXfrm rot="-5400000">
        <a:off x="2" y="4410421"/>
        <a:ext cx="784573" cy="336246"/>
      </dsp:txXfrm>
    </dsp:sp>
    <dsp:sp modelId="{19B7BB7D-900A-4A2A-847D-D0E26F58B314}">
      <dsp:nvSpPr>
        <dsp:cNvPr id="0" name=""/>
        <dsp:cNvSpPr/>
      </dsp:nvSpPr>
      <dsp:spPr>
        <a:xfrm rot="5400000">
          <a:off x="3929914" y="872793"/>
          <a:ext cx="728532" cy="7019214"/>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latin typeface="Calibri"/>
              <a:cs typeface="Calibri"/>
            </a:rPr>
            <a:t>&gt;200 studies included in "new biomarkers"</a:t>
          </a:r>
        </a:p>
        <a:p>
          <a:pPr marL="228600" lvl="1" indent="-228600" algn="l" defTabSz="889000" rtl="0">
            <a:lnSpc>
              <a:spcPct val="90000"/>
            </a:lnSpc>
            <a:spcBef>
              <a:spcPct val="0"/>
            </a:spcBef>
            <a:spcAft>
              <a:spcPct val="15000"/>
            </a:spcAft>
            <a:buChar char="•"/>
          </a:pPr>
          <a:r>
            <a:rPr lang="en-US" sz="2000" kern="1200">
              <a:latin typeface="Calibri"/>
              <a:cs typeface="Calibri"/>
            </a:rPr>
            <a:t>&gt;800 agree with previously drafted recs (2013 and 2018)</a:t>
          </a:r>
        </a:p>
      </dsp:txBody>
      <dsp:txXfrm rot="-5400000">
        <a:off x="784573" y="4053698"/>
        <a:ext cx="6983650" cy="6574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88B84-4BF6-4A47-9AA8-3E49B66ED161}">
      <dsp:nvSpPr>
        <dsp:cNvPr id="0" name=""/>
        <dsp:cNvSpPr/>
      </dsp:nvSpPr>
      <dsp:spPr>
        <a:xfrm>
          <a:off x="0" y="1267676"/>
          <a:ext cx="8507582" cy="1690234"/>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773FB6-39FE-408A-9506-7E24C1774908}">
      <dsp:nvSpPr>
        <dsp:cNvPr id="0" name=""/>
        <dsp:cNvSpPr/>
      </dsp:nvSpPr>
      <dsp:spPr>
        <a:xfrm>
          <a:off x="4939" y="0"/>
          <a:ext cx="877460" cy="169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a:t>Literature Review Data Analysis </a:t>
          </a:r>
        </a:p>
      </dsp:txBody>
      <dsp:txXfrm>
        <a:off x="4939" y="0"/>
        <a:ext cx="877460" cy="1690234"/>
      </dsp:txXfrm>
    </dsp:sp>
    <dsp:sp modelId="{D1ABE649-814E-4638-888D-5B473B12DA34}">
      <dsp:nvSpPr>
        <dsp:cNvPr id="0" name=""/>
        <dsp:cNvSpPr/>
      </dsp:nvSpPr>
      <dsp:spPr>
        <a:xfrm>
          <a:off x="232390" y="1901514"/>
          <a:ext cx="422558" cy="42255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C2839-D18F-4051-AA76-C2950C05241C}">
      <dsp:nvSpPr>
        <dsp:cNvPr id="0" name=""/>
        <dsp:cNvSpPr/>
      </dsp:nvSpPr>
      <dsp:spPr>
        <a:xfrm>
          <a:off x="906794" y="2535352"/>
          <a:ext cx="1390963" cy="169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a:t>Develop Draft  Recommendations</a:t>
          </a:r>
        </a:p>
      </dsp:txBody>
      <dsp:txXfrm>
        <a:off x="906794" y="2535352"/>
        <a:ext cx="1390963" cy="1690234"/>
      </dsp:txXfrm>
    </dsp:sp>
    <dsp:sp modelId="{E96784E5-3656-4BC1-B46A-04199607EAA3}">
      <dsp:nvSpPr>
        <dsp:cNvPr id="0" name=""/>
        <dsp:cNvSpPr/>
      </dsp:nvSpPr>
      <dsp:spPr>
        <a:xfrm>
          <a:off x="1390997" y="1901514"/>
          <a:ext cx="422558" cy="422558"/>
        </a:xfrm>
        <a:prstGeom prst="ellipse">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C2046B-EE70-40A3-B0C7-EBEEB5A70EA4}">
      <dsp:nvSpPr>
        <dsp:cNvPr id="0" name=""/>
        <dsp:cNvSpPr/>
      </dsp:nvSpPr>
      <dsp:spPr>
        <a:xfrm>
          <a:off x="2322153" y="0"/>
          <a:ext cx="794434" cy="169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a:t>Public Open Comment Period</a:t>
          </a:r>
        </a:p>
      </dsp:txBody>
      <dsp:txXfrm>
        <a:off x="2322153" y="0"/>
        <a:ext cx="794434" cy="1690234"/>
      </dsp:txXfrm>
    </dsp:sp>
    <dsp:sp modelId="{1002F448-1DC6-4A73-A93E-44A92392A7E5}">
      <dsp:nvSpPr>
        <dsp:cNvPr id="0" name=""/>
        <dsp:cNvSpPr/>
      </dsp:nvSpPr>
      <dsp:spPr>
        <a:xfrm>
          <a:off x="2508091" y="1901514"/>
          <a:ext cx="422558" cy="422558"/>
        </a:xfrm>
        <a:prstGeom prst="ellipse">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D39D5-67B0-4DD2-BF61-FB3469D7CCD6}">
      <dsp:nvSpPr>
        <dsp:cNvPr id="0" name=""/>
        <dsp:cNvSpPr/>
      </dsp:nvSpPr>
      <dsp:spPr>
        <a:xfrm>
          <a:off x="3140982" y="2535352"/>
          <a:ext cx="955290" cy="169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a:t>Finalize Manuscript Draft</a:t>
          </a:r>
        </a:p>
      </dsp:txBody>
      <dsp:txXfrm>
        <a:off x="3140982" y="2535352"/>
        <a:ext cx="955290" cy="1690234"/>
      </dsp:txXfrm>
    </dsp:sp>
    <dsp:sp modelId="{FF50DEF0-86C9-4CA2-848C-B3257986E018}">
      <dsp:nvSpPr>
        <dsp:cNvPr id="0" name=""/>
        <dsp:cNvSpPr/>
      </dsp:nvSpPr>
      <dsp:spPr>
        <a:xfrm>
          <a:off x="3407348" y="1901514"/>
          <a:ext cx="422558" cy="422558"/>
        </a:xfrm>
        <a:prstGeom prst="ellipse">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90ACC2-6B14-4789-9F9E-2FC88DBAC1B9}">
      <dsp:nvSpPr>
        <dsp:cNvPr id="0" name=""/>
        <dsp:cNvSpPr/>
      </dsp:nvSpPr>
      <dsp:spPr>
        <a:xfrm>
          <a:off x="4120667" y="0"/>
          <a:ext cx="883525" cy="169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a:t>Advisory Panel Reviews Draft Manuscript </a:t>
          </a:r>
        </a:p>
      </dsp:txBody>
      <dsp:txXfrm>
        <a:off x="4120667" y="0"/>
        <a:ext cx="883525" cy="1690234"/>
      </dsp:txXfrm>
    </dsp:sp>
    <dsp:sp modelId="{CB6272FE-0E34-41F7-BBF5-D6160539AF43}">
      <dsp:nvSpPr>
        <dsp:cNvPr id="0" name=""/>
        <dsp:cNvSpPr/>
      </dsp:nvSpPr>
      <dsp:spPr>
        <a:xfrm>
          <a:off x="4351150" y="1901514"/>
          <a:ext cx="422558" cy="422558"/>
        </a:xfrm>
        <a:prstGeom prst="ellipse">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C35BB-192F-4923-800A-32893D9C153F}">
      <dsp:nvSpPr>
        <dsp:cNvPr id="0" name=""/>
        <dsp:cNvSpPr/>
      </dsp:nvSpPr>
      <dsp:spPr>
        <a:xfrm>
          <a:off x="5028587" y="2535352"/>
          <a:ext cx="978674" cy="169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a:t>CAP, IASLC, &amp; AMP Manuscript Approval </a:t>
          </a:r>
        </a:p>
      </dsp:txBody>
      <dsp:txXfrm>
        <a:off x="5028587" y="2535352"/>
        <a:ext cx="978674" cy="1690234"/>
      </dsp:txXfrm>
    </dsp:sp>
    <dsp:sp modelId="{3E291C08-12F4-4FB9-891A-A52D906ED85D}">
      <dsp:nvSpPr>
        <dsp:cNvPr id="0" name=""/>
        <dsp:cNvSpPr/>
      </dsp:nvSpPr>
      <dsp:spPr>
        <a:xfrm>
          <a:off x="5306645" y="1901514"/>
          <a:ext cx="422558" cy="422558"/>
        </a:xfrm>
        <a:prstGeom prst="ellipse">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A06ED-8A8C-4D83-9B7A-D6CAC2804770}">
      <dsp:nvSpPr>
        <dsp:cNvPr id="0" name=""/>
        <dsp:cNvSpPr/>
      </dsp:nvSpPr>
      <dsp:spPr>
        <a:xfrm>
          <a:off x="6031657" y="0"/>
          <a:ext cx="680442" cy="169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a:t>Joint Journal Peer Review</a:t>
          </a:r>
        </a:p>
      </dsp:txBody>
      <dsp:txXfrm>
        <a:off x="6031657" y="0"/>
        <a:ext cx="680442" cy="1690234"/>
      </dsp:txXfrm>
    </dsp:sp>
    <dsp:sp modelId="{E6207E8F-DD19-4720-B5D7-22A64925B643}">
      <dsp:nvSpPr>
        <dsp:cNvPr id="0" name=""/>
        <dsp:cNvSpPr/>
      </dsp:nvSpPr>
      <dsp:spPr>
        <a:xfrm>
          <a:off x="6160599" y="1901514"/>
          <a:ext cx="422558" cy="422558"/>
        </a:xfrm>
        <a:prstGeom prst="ellipse">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BF8B79-7903-4D23-B582-DEF5B5A19873}">
      <dsp:nvSpPr>
        <dsp:cNvPr id="0" name=""/>
        <dsp:cNvSpPr/>
      </dsp:nvSpPr>
      <dsp:spPr>
        <a:xfrm>
          <a:off x="6736494" y="2535352"/>
          <a:ext cx="915389" cy="169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a:t>Publication in all 3 Society Journals</a:t>
          </a:r>
        </a:p>
      </dsp:txBody>
      <dsp:txXfrm>
        <a:off x="6736494" y="2535352"/>
        <a:ext cx="915389" cy="1690234"/>
      </dsp:txXfrm>
    </dsp:sp>
    <dsp:sp modelId="{76EA2AB1-DBC0-4FFB-A4AA-3DC95CA12E88}">
      <dsp:nvSpPr>
        <dsp:cNvPr id="0" name=""/>
        <dsp:cNvSpPr/>
      </dsp:nvSpPr>
      <dsp:spPr>
        <a:xfrm>
          <a:off x="6982910" y="1901514"/>
          <a:ext cx="422558" cy="422558"/>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CF9E78-39A4-4998-8C22-40B6C3A878C6}" type="datetimeFigureOut">
              <a:rPr lang="en-US" smtClean="0"/>
              <a:t>5/15/2025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02D042-4967-41DE-B442-BA3EEF7B35FB}" type="slidenum">
              <a:rPr lang="en-US" smtClean="0"/>
              <a:t>‹#›</a:t>
            </a:fld>
            <a:endParaRPr lang="en-US"/>
          </a:p>
        </p:txBody>
      </p:sp>
    </p:spTree>
    <p:extLst>
      <p:ext uri="{BB962C8B-B14F-4D97-AF65-F5344CB8AC3E}">
        <p14:creationId xmlns:p14="http://schemas.microsoft.com/office/powerpoint/2010/main" val="332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D390F98-197B-6C12-E6CB-C1401133F4AA}"/>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0D7AC2FE-A992-F6EA-01DB-5F96E18F6E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3012" name="Slide Number Placeholder 3">
            <a:extLst>
              <a:ext uri="{FF2B5EF4-FFF2-40B4-BE49-F238E27FC236}">
                <a16:creationId xmlns:a16="http://schemas.microsoft.com/office/drawing/2014/main" id="{7BE9BD22-CAD4-6AAB-C79D-057EB421D0C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CCF2E57-6985-497F-8E33-5A4BC813BD21}" type="slidenum">
              <a:rPr lang="en-US" altLang="en-US" sz="1200" smtClean="0"/>
              <a:pPr/>
              <a:t>22</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9544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6507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480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2D042-4967-41DE-B442-BA3EEF7B35FB}" type="slidenum">
              <a:rPr lang="en-US" smtClean="0"/>
              <a:t>36</a:t>
            </a:fld>
            <a:endParaRPr lang="en-US"/>
          </a:p>
        </p:txBody>
      </p:sp>
    </p:spTree>
    <p:extLst>
      <p:ext uri="{BB962C8B-B14F-4D97-AF65-F5344CB8AC3E}">
        <p14:creationId xmlns:p14="http://schemas.microsoft.com/office/powerpoint/2010/main" val="3213710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845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A1CAA14-263E-D73E-AABC-7C869769688F}"/>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232F02D3-5874-48C2-3B18-D52A891CCA22}"/>
              </a:ext>
            </a:extLst>
          </p:cNvPr>
          <p:cNvSpPr>
            <a:spLocks noGrp="1" noChangeArrowheads="1"/>
          </p:cNvSpPr>
          <p:nvPr>
            <p:ph type="body" idx="1"/>
          </p:nvPr>
        </p:nvSpPr>
        <p:spPr>
          <a:noFill/>
        </p:spPr>
        <p:txBody>
          <a:bodyPr/>
          <a:lstStyle/>
          <a:p>
            <a:endParaRPr lang="en-US" altLang="en-US"/>
          </a:p>
        </p:txBody>
      </p:sp>
      <p:sp>
        <p:nvSpPr>
          <p:cNvPr id="36868" name="Date Placeholder 3">
            <a:extLst>
              <a:ext uri="{FF2B5EF4-FFF2-40B4-BE49-F238E27FC236}">
                <a16:creationId xmlns:a16="http://schemas.microsoft.com/office/drawing/2014/main" id="{87F9919F-C6A5-C4F3-1D30-6ED45A8CE999}"/>
              </a:ext>
            </a:extLst>
          </p:cNvPr>
          <p:cNvSpPr>
            <a:spLocks noGrp="1"/>
          </p:cNvSpPr>
          <p:nvPr>
            <p:ph type="dt" sz="quarter" idx="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Slide Number Placeholder 4">
            <a:extLst>
              <a:ext uri="{FF2B5EF4-FFF2-40B4-BE49-F238E27FC236}">
                <a16:creationId xmlns:a16="http://schemas.microsoft.com/office/drawing/2014/main" id="{843D0779-7036-A524-5509-730CF0A9EE65}"/>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D36508-5274-4241-83FE-9BD44E4A6CA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BB0A78F-41D4-3917-0909-9ED13CA6ED76}"/>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0058E043-374D-4F8A-CE69-2C4A1474273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6084" name="Slide Number Placeholder 3">
            <a:extLst>
              <a:ext uri="{FF2B5EF4-FFF2-40B4-BE49-F238E27FC236}">
                <a16:creationId xmlns:a16="http://schemas.microsoft.com/office/drawing/2014/main" id="{C10F1CB4-10D0-2AE2-BB0D-35192AE4E05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E058EF-4D20-4A1A-8070-08B52DE93006}" type="slidenum">
              <a:rPr lang="en-US" altLang="en-US" sz="1200" smtClean="0"/>
              <a:pPr/>
              <a:t>24</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2D042-4967-41DE-B442-BA3EEF7B35FB}" type="slidenum">
              <a:rPr lang="en-US" smtClean="0"/>
              <a:t>25</a:t>
            </a:fld>
            <a:endParaRPr lang="en-US"/>
          </a:p>
        </p:txBody>
      </p:sp>
    </p:spTree>
    <p:extLst>
      <p:ext uri="{BB962C8B-B14F-4D97-AF65-F5344CB8AC3E}">
        <p14:creationId xmlns:p14="http://schemas.microsoft.com/office/powerpoint/2010/main" val="428340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5163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9104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76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41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341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2D042-4967-41DE-B442-BA3EEF7B3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9544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4027" y="320675"/>
            <a:ext cx="8431213" cy="1143000"/>
          </a:xfrm>
        </p:spPr>
        <p:txBody>
          <a:bodyPr/>
          <a:lstStyle>
            <a:lvl1pPr>
              <a:defRPr sz="2250">
                <a:solidFill>
                  <a:schemeClr val="tx1"/>
                </a:solidFill>
                <a:latin typeface="+mn-lt"/>
              </a:defRPr>
            </a:lvl1pPr>
          </a:lstStyle>
          <a:p>
            <a:r>
              <a:rPr lang="en-US"/>
              <a:t>Click to edit Master title style</a:t>
            </a:r>
          </a:p>
        </p:txBody>
      </p:sp>
      <p:sp>
        <p:nvSpPr>
          <p:cNvPr id="3" name="Content Placeholder 2"/>
          <p:cNvSpPr>
            <a:spLocks noGrp="1"/>
          </p:cNvSpPr>
          <p:nvPr>
            <p:ph sz="half" idx="1"/>
          </p:nvPr>
        </p:nvSpPr>
        <p:spPr>
          <a:xfrm>
            <a:off x="454027" y="1862138"/>
            <a:ext cx="8385175" cy="4225925"/>
          </a:xfrm>
          <a:prstGeom prst="rect">
            <a:avLst/>
          </a:prstGeom>
        </p:spPr>
        <p:txBody>
          <a:bodyPr/>
          <a:lstStyle>
            <a:lvl1pPr>
              <a:defRPr sz="1463">
                <a:solidFill>
                  <a:schemeClr val="tx1"/>
                </a:solidFill>
              </a:defRPr>
            </a:lvl1pPr>
            <a:lvl2pPr marL="388442" indent="-131267">
              <a:defRPr sz="1238">
                <a:solidFill>
                  <a:schemeClr val="tx1"/>
                </a:solidFill>
              </a:defRPr>
            </a:lvl2pPr>
            <a:lvl3pPr marL="642938" indent="-128588">
              <a:defRPr sz="1125">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0"/>
          </p:nvPr>
        </p:nvSpPr>
        <p:spPr>
          <a:xfrm>
            <a:off x="6751638" y="6245225"/>
            <a:ext cx="2133600" cy="476250"/>
          </a:xfrm>
          <a:prstGeom prst="rect">
            <a:avLst/>
          </a:prstGeom>
        </p:spPr>
        <p:txBody>
          <a:bodyPr/>
          <a:lstStyle>
            <a:lvl1pPr>
              <a:defRPr sz="675">
                <a:latin typeface="+mn-lt"/>
              </a:defRPr>
            </a:lvl1pPr>
          </a:lstStyle>
          <a:p>
            <a:pPr defTabSz="514350" fontAlgn="base">
              <a:spcBef>
                <a:spcPct val="0"/>
              </a:spcBef>
              <a:spcAft>
                <a:spcPct val="0"/>
              </a:spcAft>
              <a:defRPr/>
            </a:pPr>
            <a:fld id="{B4229E1B-BD59-4EAF-BC17-99FF10A6DA92}" type="slidenum">
              <a:rPr lang="en-US" smtClean="0">
                <a:solidFill>
                  <a:prstClr val="black"/>
                </a:solidFill>
              </a:rPr>
              <a:pPr defTabSz="514350" fontAlgn="base">
                <a:spcBef>
                  <a:spcPct val="0"/>
                </a:spcBef>
                <a:spcAft>
                  <a:spcPct val="0"/>
                </a:spcAft>
                <a:defRPr/>
              </a:pPr>
              <a:t>‹#›</a:t>
            </a:fld>
            <a:endParaRPr lang="en-US">
              <a:solidFill>
                <a:prstClr val="black"/>
              </a:solidFill>
            </a:endParaRPr>
          </a:p>
        </p:txBody>
      </p:sp>
      <p:sp>
        <p:nvSpPr>
          <p:cNvPr id="5" name="Line 4"/>
          <p:cNvSpPr>
            <a:spLocks noChangeShapeType="1"/>
          </p:cNvSpPr>
          <p:nvPr userDrawn="1"/>
        </p:nvSpPr>
        <p:spPr bwMode="auto">
          <a:xfrm>
            <a:off x="457200" y="1371600"/>
            <a:ext cx="8458200" cy="0"/>
          </a:xfrm>
          <a:prstGeom prst="line">
            <a:avLst/>
          </a:prstGeom>
          <a:ln>
            <a:headEnd/>
            <a:tailEnd/>
          </a:ln>
        </p:spPr>
        <p:style>
          <a:lnRef idx="2">
            <a:schemeClr val="accent5"/>
          </a:lnRef>
          <a:fillRef idx="0">
            <a:schemeClr val="accent5"/>
          </a:fillRef>
          <a:effectRef idx="1">
            <a:schemeClr val="accent5"/>
          </a:effectRef>
          <a:fontRef idx="minor">
            <a:schemeClr val="tx1"/>
          </a:fontRef>
        </p:style>
        <p:txBody>
          <a:bodyPr wrap="none" anchor="ctr"/>
          <a:lstStyle/>
          <a:p>
            <a:pPr defTabSz="514350" fontAlgn="base">
              <a:spcBef>
                <a:spcPct val="0"/>
              </a:spcBef>
              <a:spcAft>
                <a:spcPct val="0"/>
              </a:spcAft>
            </a:pPr>
            <a:endParaRPr lang="en-US" sz="1013">
              <a:solidFill>
                <a:prstClr val="black"/>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4848" y="6189858"/>
            <a:ext cx="1578869" cy="524038"/>
          </a:xfrm>
          <a:prstGeom prst="rect">
            <a:avLst/>
          </a:prstGeom>
        </p:spPr>
      </p:pic>
    </p:spTree>
    <p:extLst>
      <p:ext uri="{BB962C8B-B14F-4D97-AF65-F5344CB8AC3E}">
        <p14:creationId xmlns:p14="http://schemas.microsoft.com/office/powerpoint/2010/main" val="544825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316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75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16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742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589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04FA-3882-F65A-644B-6811A8097505}"/>
              </a:ext>
            </a:extLst>
          </p:cNvPr>
          <p:cNvSpPr>
            <a:spLocks noGrp="1"/>
          </p:cNvSpPr>
          <p:nvPr>
            <p:ph type="ctrTitle"/>
          </p:nvPr>
        </p:nvSpPr>
        <p:spPr>
          <a:xfrm>
            <a:off x="1143000" y="1122363"/>
            <a:ext cx="6858000" cy="2387600"/>
          </a:xfrm>
        </p:spPr>
        <p:txBody>
          <a:bodyPr anchor="b">
            <a:normAutofit/>
          </a:bodyPr>
          <a:lstStyle>
            <a:lvl1pPr algn="ctr">
              <a:defRPr sz="3600">
                <a:latin typeface="+mn-lt"/>
              </a:defRPr>
            </a:lvl1pPr>
          </a:lstStyle>
          <a:p>
            <a:r>
              <a:rPr lang="en-US"/>
              <a:t>Click to edit Master title style</a:t>
            </a:r>
          </a:p>
        </p:txBody>
      </p:sp>
      <p:sp>
        <p:nvSpPr>
          <p:cNvPr id="3" name="Subtitle 2">
            <a:extLst>
              <a:ext uri="{FF2B5EF4-FFF2-40B4-BE49-F238E27FC236}">
                <a16:creationId xmlns:a16="http://schemas.microsoft.com/office/drawing/2014/main" id="{0288BF9E-E21C-0BA8-87A2-755080B70A3B}"/>
              </a:ext>
            </a:extLst>
          </p:cNvPr>
          <p:cNvSpPr>
            <a:spLocks noGrp="1"/>
          </p:cNvSpPr>
          <p:nvPr>
            <p:ph type="subTitle" idx="1"/>
          </p:nvPr>
        </p:nvSpPr>
        <p:spPr>
          <a:xfrm>
            <a:off x="1143000" y="3602038"/>
            <a:ext cx="6858000" cy="1655762"/>
          </a:xfrm>
        </p:spPr>
        <p:txBody>
          <a:bodyPr/>
          <a:lstStyle>
            <a:lvl1pPr marL="0" indent="0" algn="ctr">
              <a:buNone/>
              <a:defRPr sz="1800">
                <a:solidFill>
                  <a:srgbClr val="0070C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286AC4A6-4409-075D-3D73-4E9082EAD3D4}"/>
              </a:ext>
            </a:extLst>
          </p:cNvPr>
          <p:cNvPicPr>
            <a:picLocks noChangeAspect="1"/>
          </p:cNvPicPr>
          <p:nvPr/>
        </p:nvPicPr>
        <p:blipFill>
          <a:blip r:embed="rId2"/>
          <a:stretch>
            <a:fillRect/>
          </a:stretch>
        </p:blipFill>
        <p:spPr>
          <a:xfrm>
            <a:off x="1143000" y="643473"/>
            <a:ext cx="6858000" cy="865707"/>
          </a:xfrm>
          <a:prstGeom prst="rect">
            <a:avLst/>
          </a:prstGeom>
        </p:spPr>
      </p:pic>
    </p:spTree>
    <p:extLst>
      <p:ext uri="{BB962C8B-B14F-4D97-AF65-F5344CB8AC3E}">
        <p14:creationId xmlns:p14="http://schemas.microsoft.com/office/powerpoint/2010/main" val="4236540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04FA-3882-F65A-644B-6811A8097505}"/>
              </a:ext>
            </a:extLst>
          </p:cNvPr>
          <p:cNvSpPr>
            <a:spLocks noGrp="1"/>
          </p:cNvSpPr>
          <p:nvPr>
            <p:ph type="ctrTitle"/>
          </p:nvPr>
        </p:nvSpPr>
        <p:spPr>
          <a:xfrm>
            <a:off x="1143000" y="1122363"/>
            <a:ext cx="6858000" cy="2387600"/>
          </a:xfrm>
        </p:spPr>
        <p:txBody>
          <a:bodyPr anchor="b">
            <a:normAutofit/>
          </a:bodyPr>
          <a:lstStyle>
            <a:lvl1pPr algn="ctr">
              <a:defRPr sz="3600">
                <a:latin typeface="+mn-lt"/>
              </a:defRPr>
            </a:lvl1pPr>
          </a:lstStyle>
          <a:p>
            <a:r>
              <a:rPr lang="en-US"/>
              <a:t>Click to edit Master title style</a:t>
            </a:r>
          </a:p>
        </p:txBody>
      </p:sp>
      <p:sp>
        <p:nvSpPr>
          <p:cNvPr id="3" name="Subtitle 2">
            <a:extLst>
              <a:ext uri="{FF2B5EF4-FFF2-40B4-BE49-F238E27FC236}">
                <a16:creationId xmlns:a16="http://schemas.microsoft.com/office/drawing/2014/main" id="{0288BF9E-E21C-0BA8-87A2-755080B70A3B}"/>
              </a:ext>
            </a:extLst>
          </p:cNvPr>
          <p:cNvSpPr>
            <a:spLocks noGrp="1"/>
          </p:cNvSpPr>
          <p:nvPr>
            <p:ph type="subTitle" idx="1"/>
          </p:nvPr>
        </p:nvSpPr>
        <p:spPr>
          <a:xfrm>
            <a:off x="1143000" y="3602038"/>
            <a:ext cx="6858000" cy="1655762"/>
          </a:xfrm>
        </p:spPr>
        <p:txBody>
          <a:bodyPr/>
          <a:lstStyle>
            <a:lvl1pPr marL="0" indent="0" algn="ctr">
              <a:buNone/>
              <a:defRPr sz="1800">
                <a:solidFill>
                  <a:srgbClr val="0070C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286AC4A6-4409-075D-3D73-4E9082EAD3D4}"/>
              </a:ext>
            </a:extLst>
          </p:cNvPr>
          <p:cNvPicPr>
            <a:picLocks noChangeAspect="1"/>
          </p:cNvPicPr>
          <p:nvPr/>
        </p:nvPicPr>
        <p:blipFill>
          <a:blip r:embed="rId2"/>
          <a:stretch>
            <a:fillRect/>
          </a:stretch>
        </p:blipFill>
        <p:spPr>
          <a:xfrm>
            <a:off x="1143000" y="5429482"/>
            <a:ext cx="6858000" cy="865707"/>
          </a:xfrm>
          <a:prstGeom prst="rect">
            <a:avLst/>
          </a:prstGeom>
        </p:spPr>
      </p:pic>
    </p:spTree>
    <p:extLst>
      <p:ext uri="{BB962C8B-B14F-4D97-AF65-F5344CB8AC3E}">
        <p14:creationId xmlns:p14="http://schemas.microsoft.com/office/powerpoint/2010/main" val="437305797"/>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332A-9D93-CE64-0F12-C4BE6C194A46}"/>
              </a:ext>
            </a:extLst>
          </p:cNvPr>
          <p:cNvSpPr>
            <a:spLocks noGrp="1"/>
          </p:cNvSpPr>
          <p:nvPr>
            <p:ph type="title"/>
          </p:nvPr>
        </p:nvSpPr>
        <p:spPr/>
        <p:txBody>
          <a:bodyPr/>
          <a:lstStyle>
            <a:lvl1pPr algn="ctr">
              <a:defRPr>
                <a:solidFill>
                  <a:srgbClr val="0070C0"/>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90C18080-949E-9CB3-EB7F-3E399934C382}"/>
              </a:ext>
            </a:extLst>
          </p:cNvPr>
          <p:cNvSpPr>
            <a:spLocks noGrp="1"/>
          </p:cNvSpPr>
          <p:nvPr>
            <p:ph idx="1"/>
          </p:nvPr>
        </p:nvSpPr>
        <p:spPr/>
        <p:txBody>
          <a:bodyPr/>
          <a:lstStyle>
            <a:lvl1pPr>
              <a:defRPr>
                <a:solidFill>
                  <a:srgbClr val="0070C0"/>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5DD0780-58A9-7274-208D-41A771E4DC2E}"/>
              </a:ext>
            </a:extLst>
          </p:cNvPr>
          <p:cNvPicPr>
            <a:picLocks noChangeAspect="1"/>
          </p:cNvPicPr>
          <p:nvPr/>
        </p:nvPicPr>
        <p:blipFill>
          <a:blip r:embed="rId2"/>
          <a:stretch>
            <a:fillRect/>
          </a:stretch>
        </p:blipFill>
        <p:spPr>
          <a:xfrm>
            <a:off x="5760721" y="6217920"/>
            <a:ext cx="3072650" cy="432854"/>
          </a:xfrm>
          <a:prstGeom prst="rect">
            <a:avLst/>
          </a:prstGeom>
        </p:spPr>
      </p:pic>
      <p:cxnSp>
        <p:nvCxnSpPr>
          <p:cNvPr id="13" name="Straight Connector 12">
            <a:extLst>
              <a:ext uri="{FF2B5EF4-FFF2-40B4-BE49-F238E27FC236}">
                <a16:creationId xmlns:a16="http://schemas.microsoft.com/office/drawing/2014/main" id="{D8B5DF26-8CB3-B950-0731-E777543DD649}"/>
              </a:ext>
            </a:extLst>
          </p:cNvPr>
          <p:cNvCxnSpPr>
            <a:cxnSpLocks/>
          </p:cNvCxnSpPr>
          <p:nvPr/>
        </p:nvCxnSpPr>
        <p:spPr>
          <a:xfrm>
            <a:off x="628650" y="1600200"/>
            <a:ext cx="78867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87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A786-1ABE-8A21-F71B-99061AC6796B}"/>
              </a:ext>
            </a:extLst>
          </p:cNvPr>
          <p:cNvSpPr>
            <a:spLocks noGrp="1"/>
          </p:cNvSpPr>
          <p:nvPr>
            <p:ph type="title"/>
          </p:nvPr>
        </p:nvSpPr>
        <p:spPr/>
        <p:txBody>
          <a:bodyPr/>
          <a:lstStyle>
            <a:lvl1pPr algn="ctr">
              <a:defRPr>
                <a:solidFill>
                  <a:srgbClr val="0070C0"/>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B26A61AB-B487-31E7-4EE0-9B050507CDDC}"/>
              </a:ext>
            </a:extLst>
          </p:cNvPr>
          <p:cNvSpPr>
            <a:spLocks noGrp="1"/>
          </p:cNvSpPr>
          <p:nvPr>
            <p:ph sz="half" idx="1"/>
          </p:nvPr>
        </p:nvSpPr>
        <p:spPr>
          <a:xfrm>
            <a:off x="628650" y="1825625"/>
            <a:ext cx="3886200" cy="4351338"/>
          </a:xfrm>
        </p:spPr>
        <p:txBody>
          <a:bodyPr/>
          <a:lstStyle>
            <a:lvl1pPr>
              <a:defRPr>
                <a:solidFill>
                  <a:srgbClr val="0070C0"/>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299903-A711-ED17-C454-E01AF6F116D9}"/>
              </a:ext>
            </a:extLst>
          </p:cNvPr>
          <p:cNvSpPr>
            <a:spLocks noGrp="1"/>
          </p:cNvSpPr>
          <p:nvPr>
            <p:ph sz="half" idx="2"/>
          </p:nvPr>
        </p:nvSpPr>
        <p:spPr>
          <a:xfrm>
            <a:off x="4629150" y="1825625"/>
            <a:ext cx="3886200" cy="4351338"/>
          </a:xfrm>
        </p:spPr>
        <p:txBody>
          <a:bodyPr/>
          <a:lstStyle>
            <a:lvl1pPr>
              <a:defRPr>
                <a:solidFill>
                  <a:srgbClr val="0070C0"/>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903E6D0-47CA-83D7-648A-CD2B84179035}"/>
              </a:ext>
            </a:extLst>
          </p:cNvPr>
          <p:cNvPicPr>
            <a:picLocks noChangeAspect="1"/>
          </p:cNvPicPr>
          <p:nvPr/>
        </p:nvPicPr>
        <p:blipFill>
          <a:blip r:embed="rId2"/>
          <a:stretch>
            <a:fillRect/>
          </a:stretch>
        </p:blipFill>
        <p:spPr>
          <a:xfrm>
            <a:off x="5760721" y="6217920"/>
            <a:ext cx="3072650" cy="432854"/>
          </a:xfrm>
          <a:prstGeom prst="rect">
            <a:avLst/>
          </a:prstGeom>
        </p:spPr>
      </p:pic>
      <p:cxnSp>
        <p:nvCxnSpPr>
          <p:cNvPr id="9" name="Straight Connector 8">
            <a:extLst>
              <a:ext uri="{FF2B5EF4-FFF2-40B4-BE49-F238E27FC236}">
                <a16:creationId xmlns:a16="http://schemas.microsoft.com/office/drawing/2014/main" id="{78342D0B-C2D1-2578-873A-AE3DD970F689}"/>
              </a:ext>
            </a:extLst>
          </p:cNvPr>
          <p:cNvCxnSpPr>
            <a:cxnSpLocks/>
          </p:cNvCxnSpPr>
          <p:nvPr/>
        </p:nvCxnSpPr>
        <p:spPr>
          <a:xfrm>
            <a:off x="628650" y="1600200"/>
            <a:ext cx="78867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250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4F3C-1AC1-D2B0-6F12-4DCA02E353AF}"/>
              </a:ext>
            </a:extLst>
          </p:cNvPr>
          <p:cNvSpPr>
            <a:spLocks noGrp="1"/>
          </p:cNvSpPr>
          <p:nvPr>
            <p:ph type="title"/>
          </p:nvPr>
        </p:nvSpPr>
        <p:spPr>
          <a:xfrm>
            <a:off x="629841" y="365126"/>
            <a:ext cx="7886700" cy="1325563"/>
          </a:xfrm>
        </p:spPr>
        <p:txBody>
          <a:bodyPr/>
          <a:lstStyle>
            <a:lvl1pPr algn="ctr">
              <a:defRPr>
                <a:solidFill>
                  <a:srgbClr val="0070C0"/>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FCBD6901-0F73-8D82-33F7-464F537167F6}"/>
              </a:ext>
            </a:extLst>
          </p:cNvPr>
          <p:cNvSpPr>
            <a:spLocks noGrp="1"/>
          </p:cNvSpPr>
          <p:nvPr>
            <p:ph type="body" idx="1"/>
          </p:nvPr>
        </p:nvSpPr>
        <p:spPr>
          <a:xfrm>
            <a:off x="629842" y="1681163"/>
            <a:ext cx="3868340" cy="823912"/>
          </a:xfrm>
        </p:spPr>
        <p:txBody>
          <a:bodyPr anchor="b"/>
          <a:lstStyle>
            <a:lvl1pPr marL="0" indent="0">
              <a:buNone/>
              <a:defRPr sz="1800" b="1">
                <a:solidFill>
                  <a:srgbClr val="0070C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D3DE8-1C6F-3078-7DBD-B434CF6652C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D9BEA9-9104-39C3-63CD-9719566D584C}"/>
              </a:ext>
            </a:extLst>
          </p:cNvPr>
          <p:cNvSpPr>
            <a:spLocks noGrp="1"/>
          </p:cNvSpPr>
          <p:nvPr>
            <p:ph type="body" sz="quarter" idx="3"/>
          </p:nvPr>
        </p:nvSpPr>
        <p:spPr>
          <a:xfrm>
            <a:off x="4629150" y="1681163"/>
            <a:ext cx="3887391" cy="823912"/>
          </a:xfrm>
        </p:spPr>
        <p:txBody>
          <a:bodyPr anchor="b"/>
          <a:lstStyle>
            <a:lvl1pPr marL="0" indent="0">
              <a:buNone/>
              <a:defRPr sz="1800" b="1">
                <a:solidFill>
                  <a:srgbClr val="0070C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66504B3-B25F-CBFC-9D5A-92748428FF8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5098DF68-BF7C-4A25-E4C5-272637728F6A}"/>
              </a:ext>
            </a:extLst>
          </p:cNvPr>
          <p:cNvPicPr>
            <a:picLocks noChangeAspect="1"/>
          </p:cNvPicPr>
          <p:nvPr/>
        </p:nvPicPr>
        <p:blipFill>
          <a:blip r:embed="rId2"/>
          <a:stretch>
            <a:fillRect/>
          </a:stretch>
        </p:blipFill>
        <p:spPr>
          <a:xfrm>
            <a:off x="5760721" y="6217920"/>
            <a:ext cx="3072650" cy="432854"/>
          </a:xfrm>
          <a:prstGeom prst="rect">
            <a:avLst/>
          </a:prstGeom>
        </p:spPr>
      </p:pic>
      <p:cxnSp>
        <p:nvCxnSpPr>
          <p:cNvPr id="11" name="Straight Connector 10">
            <a:extLst>
              <a:ext uri="{FF2B5EF4-FFF2-40B4-BE49-F238E27FC236}">
                <a16:creationId xmlns:a16="http://schemas.microsoft.com/office/drawing/2014/main" id="{909718A9-E66E-0540-F040-1AE0DC11DFC7}"/>
              </a:ext>
            </a:extLst>
          </p:cNvPr>
          <p:cNvCxnSpPr>
            <a:cxnSpLocks/>
          </p:cNvCxnSpPr>
          <p:nvPr/>
        </p:nvCxnSpPr>
        <p:spPr>
          <a:xfrm>
            <a:off x="628650" y="1600200"/>
            <a:ext cx="78867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59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defTabSz="342900"/>
            <a:fld id="{AA9BDB49-CFFC-EF41-B67A-66DCCC2BE21A}"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017011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8D14-5889-1E2F-E42C-1E99C084490A}"/>
              </a:ext>
            </a:extLst>
          </p:cNvPr>
          <p:cNvSpPr>
            <a:spLocks noGrp="1"/>
          </p:cNvSpPr>
          <p:nvPr>
            <p:ph type="title"/>
          </p:nvPr>
        </p:nvSpPr>
        <p:spPr/>
        <p:txBody>
          <a:bodyPr/>
          <a:lstStyle>
            <a:lvl1pPr algn="ctr">
              <a:defRPr>
                <a:solidFill>
                  <a:srgbClr val="0070C0"/>
                </a:solidFill>
                <a:latin typeface="+mn-lt"/>
              </a:defRPr>
            </a:lvl1pPr>
          </a:lstStyle>
          <a:p>
            <a:r>
              <a:rPr lang="en-US"/>
              <a:t>Click to edit Master title style</a:t>
            </a:r>
          </a:p>
        </p:txBody>
      </p:sp>
      <p:pic>
        <p:nvPicPr>
          <p:cNvPr id="6" name="Picture 5">
            <a:extLst>
              <a:ext uri="{FF2B5EF4-FFF2-40B4-BE49-F238E27FC236}">
                <a16:creationId xmlns:a16="http://schemas.microsoft.com/office/drawing/2014/main" id="{B45AC37B-F43C-7AC6-4B46-524545D316B3}"/>
              </a:ext>
            </a:extLst>
          </p:cNvPr>
          <p:cNvPicPr>
            <a:picLocks noChangeAspect="1"/>
          </p:cNvPicPr>
          <p:nvPr/>
        </p:nvPicPr>
        <p:blipFill>
          <a:blip r:embed="rId2"/>
          <a:stretch>
            <a:fillRect/>
          </a:stretch>
        </p:blipFill>
        <p:spPr>
          <a:xfrm>
            <a:off x="5760721" y="6217920"/>
            <a:ext cx="3072650" cy="432854"/>
          </a:xfrm>
          <a:prstGeom prst="rect">
            <a:avLst/>
          </a:prstGeom>
        </p:spPr>
      </p:pic>
      <p:cxnSp>
        <p:nvCxnSpPr>
          <p:cNvPr id="7" name="Straight Connector 6">
            <a:extLst>
              <a:ext uri="{FF2B5EF4-FFF2-40B4-BE49-F238E27FC236}">
                <a16:creationId xmlns:a16="http://schemas.microsoft.com/office/drawing/2014/main" id="{EB663EEA-5367-9441-8D8B-EB8E1E1BD1AF}"/>
              </a:ext>
            </a:extLst>
          </p:cNvPr>
          <p:cNvCxnSpPr>
            <a:cxnSpLocks/>
          </p:cNvCxnSpPr>
          <p:nvPr/>
        </p:nvCxnSpPr>
        <p:spPr>
          <a:xfrm>
            <a:off x="628650" y="1600200"/>
            <a:ext cx="78867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068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374DBA-4AA4-9EA1-BD3A-21BFBC145781}"/>
              </a:ext>
            </a:extLst>
          </p:cNvPr>
          <p:cNvPicPr>
            <a:picLocks noChangeAspect="1"/>
          </p:cNvPicPr>
          <p:nvPr/>
        </p:nvPicPr>
        <p:blipFill>
          <a:blip r:embed="rId2"/>
          <a:stretch>
            <a:fillRect/>
          </a:stretch>
        </p:blipFill>
        <p:spPr>
          <a:xfrm>
            <a:off x="5760721" y="6217920"/>
            <a:ext cx="3072650" cy="432854"/>
          </a:xfrm>
          <a:prstGeom prst="rect">
            <a:avLst/>
          </a:prstGeom>
        </p:spPr>
      </p:pic>
    </p:spTree>
    <p:extLst>
      <p:ext uri="{BB962C8B-B14F-4D97-AF65-F5344CB8AC3E}">
        <p14:creationId xmlns:p14="http://schemas.microsoft.com/office/powerpoint/2010/main" val="2476404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991B-696F-7738-A679-B0A568D97227}"/>
              </a:ext>
            </a:extLst>
          </p:cNvPr>
          <p:cNvSpPr>
            <a:spLocks noGrp="1"/>
          </p:cNvSpPr>
          <p:nvPr>
            <p:ph type="title"/>
          </p:nvPr>
        </p:nvSpPr>
        <p:spPr>
          <a:xfrm>
            <a:off x="629841" y="457200"/>
            <a:ext cx="2949178" cy="1600200"/>
          </a:xfrm>
        </p:spPr>
        <p:txBody>
          <a:bodyPr anchor="b"/>
          <a:lstStyle>
            <a:lvl1pPr algn="ctr">
              <a:defRPr sz="2400">
                <a:solidFill>
                  <a:srgbClr val="0070C0"/>
                </a:solidFill>
                <a:latin typeface="+mn-lt"/>
              </a:defRPr>
            </a:lvl1pPr>
          </a:lstStyle>
          <a:p>
            <a:r>
              <a:rPr lang="en-US"/>
              <a:t>Click to edit Master title style</a:t>
            </a:r>
          </a:p>
        </p:txBody>
      </p:sp>
      <p:sp>
        <p:nvSpPr>
          <p:cNvPr id="3" name="Picture Placeholder 2">
            <a:extLst>
              <a:ext uri="{FF2B5EF4-FFF2-40B4-BE49-F238E27FC236}">
                <a16:creationId xmlns:a16="http://schemas.microsoft.com/office/drawing/2014/main" id="{CBA3A970-1057-2956-93DC-B4A03025564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3211225-7740-6DDB-7AAD-0A1ED3D521A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9F5323A6-FADF-DDE7-8419-E61A915BFAE5}"/>
              </a:ext>
            </a:extLst>
          </p:cNvPr>
          <p:cNvPicPr>
            <a:picLocks noChangeAspect="1"/>
          </p:cNvPicPr>
          <p:nvPr/>
        </p:nvPicPr>
        <p:blipFill>
          <a:blip r:embed="rId2"/>
          <a:stretch>
            <a:fillRect/>
          </a:stretch>
        </p:blipFill>
        <p:spPr>
          <a:xfrm>
            <a:off x="5760721" y="6217920"/>
            <a:ext cx="3072650" cy="432854"/>
          </a:xfrm>
          <a:prstGeom prst="rect">
            <a:avLst/>
          </a:prstGeom>
        </p:spPr>
      </p:pic>
      <p:cxnSp>
        <p:nvCxnSpPr>
          <p:cNvPr id="9" name="Straight Connector 8">
            <a:extLst>
              <a:ext uri="{FF2B5EF4-FFF2-40B4-BE49-F238E27FC236}">
                <a16:creationId xmlns:a16="http://schemas.microsoft.com/office/drawing/2014/main" id="{02C9D80F-224C-B8EB-9D87-FC7290A01782}"/>
              </a:ext>
            </a:extLst>
          </p:cNvPr>
          <p:cNvCxnSpPr>
            <a:cxnSpLocks/>
          </p:cNvCxnSpPr>
          <p:nvPr/>
        </p:nvCxnSpPr>
        <p:spPr>
          <a:xfrm>
            <a:off x="629841" y="2057400"/>
            <a:ext cx="295036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65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52538"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252538"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5214938" y="1981200"/>
            <a:ext cx="3810000" cy="4114800"/>
          </a:xfrm>
        </p:spPr>
        <p:txBody>
          <a:bodyPr/>
          <a:lstStyle/>
          <a:p>
            <a:pPr lvl="0"/>
            <a:endParaRPr lang="en-US" noProof="0"/>
          </a:p>
        </p:txBody>
      </p:sp>
      <p:sp>
        <p:nvSpPr>
          <p:cNvPr id="5" name="Rectangle 55">
            <a:extLst>
              <a:ext uri="{FF2B5EF4-FFF2-40B4-BE49-F238E27FC236}">
                <a16:creationId xmlns:a16="http://schemas.microsoft.com/office/drawing/2014/main" id="{3DC3EA83-F829-C841-FA63-1FD873642D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6">
            <a:extLst>
              <a:ext uri="{FF2B5EF4-FFF2-40B4-BE49-F238E27FC236}">
                <a16:creationId xmlns:a16="http://schemas.microsoft.com/office/drawing/2014/main" id="{F1C70943-E62C-1892-5082-72664B832D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57">
            <a:extLst>
              <a:ext uri="{FF2B5EF4-FFF2-40B4-BE49-F238E27FC236}">
                <a16:creationId xmlns:a16="http://schemas.microsoft.com/office/drawing/2014/main" id="{DED5B619-7F5D-557C-B25F-02352FCA4798}"/>
              </a:ext>
            </a:extLst>
          </p:cNvPr>
          <p:cNvSpPr>
            <a:spLocks noGrp="1" noChangeArrowheads="1"/>
          </p:cNvSpPr>
          <p:nvPr>
            <p:ph type="sldNum" sz="quarter" idx="12"/>
          </p:nvPr>
        </p:nvSpPr>
        <p:spPr>
          <a:ln/>
        </p:spPr>
        <p:txBody>
          <a:bodyPr/>
          <a:lstStyle>
            <a:lvl1pPr>
              <a:defRPr/>
            </a:lvl1pPr>
          </a:lstStyle>
          <a:p>
            <a:pPr>
              <a:defRPr/>
            </a:pPr>
            <a:fld id="{C508EEDB-D7D4-46AF-B185-1909DB49E32C}" type="slidenum">
              <a:rPr lang="en-US" altLang="en-US"/>
              <a:pPr>
                <a:defRPr/>
              </a:pPr>
              <a:t>‹#›</a:t>
            </a:fld>
            <a:endParaRPr lang="en-US" altLang="en-US"/>
          </a:p>
        </p:txBody>
      </p:sp>
    </p:spTree>
    <p:extLst>
      <p:ext uri="{BB962C8B-B14F-4D97-AF65-F5344CB8AC3E}">
        <p14:creationId xmlns:p14="http://schemas.microsoft.com/office/powerpoint/2010/main" val="3470352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2538"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252538"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4938"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a:extLst>
              <a:ext uri="{FF2B5EF4-FFF2-40B4-BE49-F238E27FC236}">
                <a16:creationId xmlns:a16="http://schemas.microsoft.com/office/drawing/2014/main" id="{DAFF2C42-B0BD-2E24-4833-EF71B161C6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6">
            <a:extLst>
              <a:ext uri="{FF2B5EF4-FFF2-40B4-BE49-F238E27FC236}">
                <a16:creationId xmlns:a16="http://schemas.microsoft.com/office/drawing/2014/main" id="{FBE5D7C3-D674-EBB0-6968-04A2519496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57">
            <a:extLst>
              <a:ext uri="{FF2B5EF4-FFF2-40B4-BE49-F238E27FC236}">
                <a16:creationId xmlns:a16="http://schemas.microsoft.com/office/drawing/2014/main" id="{AE883160-A20A-A2E7-A602-1AB4FA57563C}"/>
              </a:ext>
            </a:extLst>
          </p:cNvPr>
          <p:cNvSpPr>
            <a:spLocks noGrp="1" noChangeArrowheads="1"/>
          </p:cNvSpPr>
          <p:nvPr>
            <p:ph type="sldNum" sz="quarter" idx="12"/>
          </p:nvPr>
        </p:nvSpPr>
        <p:spPr>
          <a:ln/>
        </p:spPr>
        <p:txBody>
          <a:bodyPr/>
          <a:lstStyle>
            <a:lvl1pPr>
              <a:defRPr/>
            </a:lvl1pPr>
          </a:lstStyle>
          <a:p>
            <a:pPr>
              <a:defRPr/>
            </a:pPr>
            <a:fld id="{8592C3A3-53C2-4BA0-9FC9-7A32E411311A}" type="slidenum">
              <a:rPr lang="en-US" altLang="en-US"/>
              <a:pPr>
                <a:defRPr/>
              </a:pPr>
              <a:t>‹#›</a:t>
            </a:fld>
            <a:endParaRPr lang="en-US" altLang="en-US"/>
          </a:p>
        </p:txBody>
      </p:sp>
    </p:spTree>
    <p:extLst>
      <p:ext uri="{BB962C8B-B14F-4D97-AF65-F5344CB8AC3E}">
        <p14:creationId xmlns:p14="http://schemas.microsoft.com/office/powerpoint/2010/main" val="392908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52538"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252538"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14938"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a:extLst>
              <a:ext uri="{FF2B5EF4-FFF2-40B4-BE49-F238E27FC236}">
                <a16:creationId xmlns:a16="http://schemas.microsoft.com/office/drawing/2014/main" id="{3BA11612-A976-125D-AE5E-860EFEB351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6">
            <a:extLst>
              <a:ext uri="{FF2B5EF4-FFF2-40B4-BE49-F238E27FC236}">
                <a16:creationId xmlns:a16="http://schemas.microsoft.com/office/drawing/2014/main" id="{AF5CC6FB-7DA1-0A56-2B3C-2B1FD1699E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57">
            <a:extLst>
              <a:ext uri="{FF2B5EF4-FFF2-40B4-BE49-F238E27FC236}">
                <a16:creationId xmlns:a16="http://schemas.microsoft.com/office/drawing/2014/main" id="{44E017B7-9506-4CA6-4EA7-51B2D877329B}"/>
              </a:ext>
            </a:extLst>
          </p:cNvPr>
          <p:cNvSpPr>
            <a:spLocks noGrp="1" noChangeArrowheads="1"/>
          </p:cNvSpPr>
          <p:nvPr>
            <p:ph type="sldNum" sz="quarter" idx="12"/>
          </p:nvPr>
        </p:nvSpPr>
        <p:spPr>
          <a:ln/>
        </p:spPr>
        <p:txBody>
          <a:bodyPr/>
          <a:lstStyle>
            <a:lvl1pPr>
              <a:defRPr/>
            </a:lvl1pPr>
          </a:lstStyle>
          <a:p>
            <a:pPr>
              <a:defRPr/>
            </a:pPr>
            <a:fld id="{D5D944EF-8EDE-48F4-934F-F8E8909B85EE}" type="slidenum">
              <a:rPr lang="en-US" altLang="en-US"/>
              <a:pPr>
                <a:defRPr/>
              </a:pPr>
              <a:t>‹#›</a:t>
            </a:fld>
            <a:endParaRPr lang="en-US" altLang="en-US"/>
          </a:p>
        </p:txBody>
      </p:sp>
    </p:spTree>
    <p:extLst>
      <p:ext uri="{BB962C8B-B14F-4D97-AF65-F5344CB8AC3E}">
        <p14:creationId xmlns:p14="http://schemas.microsoft.com/office/powerpoint/2010/main" val="348131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Content, and 2 Content">
    <p:spTree>
      <p:nvGrpSpPr>
        <p:cNvPr id="1" name=""/>
        <p:cNvGrpSpPr/>
        <p:nvPr/>
      </p:nvGrpSpPr>
      <p:grpSpPr>
        <a:xfrm>
          <a:off x="0" y="0"/>
          <a:ext cx="0" cy="0"/>
          <a:chOff x="0" y="0"/>
          <a:chExt cx="0" cy="0"/>
        </a:xfrm>
      </p:grpSpPr>
      <p:sp>
        <p:nvSpPr>
          <p:cNvPr id="4" name="Line 4">
            <a:extLst>
              <a:ext uri="{FF2B5EF4-FFF2-40B4-BE49-F238E27FC236}">
                <a16:creationId xmlns:a16="http://schemas.microsoft.com/office/drawing/2014/main" id="{4AEFE2C5-05DF-A3D8-D195-3108EFED237A}"/>
              </a:ext>
            </a:extLst>
          </p:cNvPr>
          <p:cNvSpPr>
            <a:spLocks noChangeShapeType="1"/>
          </p:cNvSpPr>
          <p:nvPr userDrawn="1"/>
        </p:nvSpPr>
        <p:spPr bwMode="auto">
          <a:xfrm>
            <a:off x="457200" y="1371600"/>
            <a:ext cx="8458200" cy="0"/>
          </a:xfrm>
          <a:prstGeom prst="line">
            <a:avLst/>
          </a:prstGeom>
          <a:ln>
            <a:headEnd/>
            <a:tailEnd/>
          </a:ln>
        </p:spPr>
        <p:style>
          <a:lnRef idx="2">
            <a:schemeClr val="accent5"/>
          </a:lnRef>
          <a:fillRef idx="0">
            <a:schemeClr val="accent5"/>
          </a:fillRef>
          <a:effectRef idx="1">
            <a:schemeClr val="accent5"/>
          </a:effectRef>
          <a:fontRef idx="minor">
            <a:schemeClr val="tx1"/>
          </a:fontRef>
        </p:style>
        <p:txBody>
          <a:bodyPr wrap="none" anchor="ctr"/>
          <a:lstStyle/>
          <a:p>
            <a:pPr>
              <a:defRPr/>
            </a:pPr>
            <a:endParaRPr lang="en-US"/>
          </a:p>
        </p:txBody>
      </p:sp>
      <p:pic>
        <p:nvPicPr>
          <p:cNvPr id="5" name="Picture 58">
            <a:extLst>
              <a:ext uri="{FF2B5EF4-FFF2-40B4-BE49-F238E27FC236}">
                <a16:creationId xmlns:a16="http://schemas.microsoft.com/office/drawing/2014/main" id="{2A91640C-E5AD-CD7C-21D0-AD2B1308B9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5500" y="6189663"/>
            <a:ext cx="157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4025" y="320675"/>
            <a:ext cx="8431213" cy="1143000"/>
          </a:xfrm>
        </p:spPr>
        <p:txBody>
          <a:bodyPr/>
          <a:lstStyle>
            <a:lvl1pPr>
              <a:defRPr sz="4000">
                <a:solidFill>
                  <a:schemeClr val="tx1"/>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4025" y="1862138"/>
            <a:ext cx="8385175" cy="4225925"/>
          </a:xfrm>
          <a:prstGeom prst="rect">
            <a:avLst/>
          </a:prstGeom>
        </p:spPr>
        <p:txBody>
          <a:bodyPr/>
          <a:lstStyle>
            <a:lvl1pPr>
              <a:defRPr sz="2600">
                <a:solidFill>
                  <a:schemeClr val="tx1"/>
                </a:solidFill>
              </a:defRPr>
            </a:lvl1pPr>
            <a:lvl2pPr marL="690563" indent="-233363">
              <a:defRPr sz="2200">
                <a:solidFill>
                  <a:schemeClr val="tx1"/>
                </a:solidFill>
              </a:defRPr>
            </a:lvl2pPr>
            <a:lvl3pPr marL="1143000" indent="-228600">
              <a:defRPr sz="2000">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3E0F2CA2-1ED5-A466-9063-9EA7B48AD7D3}"/>
              </a:ext>
            </a:extLst>
          </p:cNvPr>
          <p:cNvSpPr>
            <a:spLocks noGrp="1"/>
          </p:cNvSpPr>
          <p:nvPr>
            <p:ph type="sldNum" sz="quarter" idx="10"/>
          </p:nvPr>
        </p:nvSpPr>
        <p:spPr>
          <a:xfrm>
            <a:off x="6751638" y="6245225"/>
            <a:ext cx="2133600" cy="476250"/>
          </a:xfrm>
        </p:spPr>
        <p:txBody>
          <a:bodyPr/>
          <a:lstStyle>
            <a:lvl1pPr>
              <a:defRPr sz="1200"/>
            </a:lvl1pPr>
          </a:lstStyle>
          <a:p>
            <a:pPr>
              <a:defRPr/>
            </a:pPr>
            <a:fld id="{1BD1FB40-12F0-4200-8854-CD7C2708382B}" type="slidenum">
              <a:rPr lang="en-US" altLang="en-US"/>
              <a:pPr>
                <a:defRPr/>
              </a:pPr>
              <a:t>‹#›</a:t>
            </a:fld>
            <a:endParaRPr lang="en-US" altLang="en-US"/>
          </a:p>
        </p:txBody>
      </p:sp>
    </p:spTree>
    <p:extLst>
      <p:ext uri="{BB962C8B-B14F-4D97-AF65-F5344CB8AC3E}">
        <p14:creationId xmlns:p14="http://schemas.microsoft.com/office/powerpoint/2010/main" val="3149940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DBF08998-E095-505E-E6FB-2965BE153E72}"/>
              </a:ext>
            </a:extLst>
          </p:cNvPr>
          <p:cNvSpPr txBox="1">
            <a:spLocks noChangeArrowheads="1"/>
          </p:cNvSpPr>
          <p:nvPr userDrawn="1"/>
        </p:nvSpPr>
        <p:spPr bwMode="auto">
          <a:xfrm>
            <a:off x="304800" y="5854700"/>
            <a:ext cx="556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1200" i="1">
                <a:latin typeface="Calibri" panose="020F0502020204030204" pitchFamily="34" charset="0"/>
                <a:cs typeface="Arial" panose="020B0604020202020204" pitchFamily="34" charset="0"/>
              </a:rPr>
              <a:t>Expertise that advances patient care through education, innovation, and advocacy.</a:t>
            </a:r>
          </a:p>
          <a:p>
            <a:pPr>
              <a:defRPr/>
            </a:pPr>
            <a:r>
              <a:rPr lang="en-US" altLang="en-US" sz="2000">
                <a:latin typeface="Calibri" panose="020F0502020204030204" pitchFamily="34" charset="0"/>
                <a:cs typeface="Arial" panose="020B0604020202020204" pitchFamily="34" charset="0"/>
              </a:rPr>
              <a:t>www.amp.org</a:t>
            </a:r>
          </a:p>
        </p:txBody>
      </p:sp>
      <p:pic>
        <p:nvPicPr>
          <p:cNvPr id="5" name="Picture 3">
            <a:extLst>
              <a:ext uri="{FF2B5EF4-FFF2-40B4-BE49-F238E27FC236}">
                <a16:creationId xmlns:a16="http://schemas.microsoft.com/office/drawing/2014/main" id="{9F267C3D-38AB-6D51-FED4-FB43D9E737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35663" y="5486400"/>
            <a:ext cx="28194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19200"/>
            <a:ext cx="7772400" cy="1470025"/>
          </a:xfrm>
        </p:spPr>
        <p:txBody>
          <a:bodyPr/>
          <a:lstStyle>
            <a:lvl1pPr>
              <a:defRPr>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2819400"/>
            <a:ext cx="64008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61789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Content, and 2 Content">
    <p:spTree>
      <p:nvGrpSpPr>
        <p:cNvPr id="1" name=""/>
        <p:cNvGrpSpPr/>
        <p:nvPr/>
      </p:nvGrpSpPr>
      <p:grpSpPr>
        <a:xfrm>
          <a:off x="0" y="0"/>
          <a:ext cx="0" cy="0"/>
          <a:chOff x="0" y="0"/>
          <a:chExt cx="0" cy="0"/>
        </a:xfrm>
      </p:grpSpPr>
      <p:sp>
        <p:nvSpPr>
          <p:cNvPr id="4" name="Line 4">
            <a:extLst>
              <a:ext uri="{FF2B5EF4-FFF2-40B4-BE49-F238E27FC236}">
                <a16:creationId xmlns:a16="http://schemas.microsoft.com/office/drawing/2014/main" id="{38812D13-F17C-DE14-92B0-8A1BE6A9E4DC}"/>
              </a:ext>
            </a:extLst>
          </p:cNvPr>
          <p:cNvSpPr>
            <a:spLocks noChangeShapeType="1"/>
          </p:cNvSpPr>
          <p:nvPr userDrawn="1"/>
        </p:nvSpPr>
        <p:spPr bwMode="auto">
          <a:xfrm>
            <a:off x="457200" y="1371600"/>
            <a:ext cx="8458200" cy="0"/>
          </a:xfrm>
          <a:prstGeom prst="line">
            <a:avLst/>
          </a:prstGeom>
          <a:ln>
            <a:headEnd/>
            <a:tailEnd/>
          </a:ln>
        </p:spPr>
        <p:style>
          <a:lnRef idx="2">
            <a:schemeClr val="accent5"/>
          </a:lnRef>
          <a:fillRef idx="0">
            <a:schemeClr val="accent5"/>
          </a:fillRef>
          <a:effectRef idx="1">
            <a:schemeClr val="accent5"/>
          </a:effectRef>
          <a:fontRef idx="minor">
            <a:schemeClr val="tx1"/>
          </a:fontRef>
        </p:style>
        <p:txBody>
          <a:bodyPr wrap="none" anchor="ctr"/>
          <a:lstStyle/>
          <a:p>
            <a:pPr>
              <a:defRPr/>
            </a:pPr>
            <a:endParaRPr lang="en-US"/>
          </a:p>
        </p:txBody>
      </p:sp>
      <p:pic>
        <p:nvPicPr>
          <p:cNvPr id="5" name="Picture 3">
            <a:extLst>
              <a:ext uri="{FF2B5EF4-FFF2-40B4-BE49-F238E27FC236}">
                <a16:creationId xmlns:a16="http://schemas.microsoft.com/office/drawing/2014/main" id="{A9F3545A-4756-3A66-B223-DFCE500C9C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5500" y="6189663"/>
            <a:ext cx="157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4025" y="320675"/>
            <a:ext cx="8431213" cy="1143000"/>
          </a:xfrm>
        </p:spPr>
        <p:txBody>
          <a:bodyPr/>
          <a:lstStyle>
            <a:lvl1pPr>
              <a:defRPr sz="4000">
                <a:solidFill>
                  <a:schemeClr val="tx1"/>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4025" y="1862138"/>
            <a:ext cx="8385175" cy="4225925"/>
          </a:xfrm>
          <a:prstGeom prst="rect">
            <a:avLst/>
          </a:prstGeom>
        </p:spPr>
        <p:txBody>
          <a:bodyPr/>
          <a:lstStyle>
            <a:lvl1pPr>
              <a:defRPr sz="2600">
                <a:solidFill>
                  <a:schemeClr val="tx1"/>
                </a:solidFill>
              </a:defRPr>
            </a:lvl1pPr>
            <a:lvl2pPr marL="690563" indent="-233363">
              <a:defRPr sz="2200">
                <a:solidFill>
                  <a:schemeClr val="tx1"/>
                </a:solidFill>
              </a:defRPr>
            </a:lvl2pPr>
            <a:lvl3pPr marL="1143000" indent="-228600">
              <a:defRPr sz="2000">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F864E059-EC2C-35A8-AC6D-8775F3E89035}"/>
              </a:ext>
            </a:extLst>
          </p:cNvPr>
          <p:cNvSpPr>
            <a:spLocks noGrp="1"/>
          </p:cNvSpPr>
          <p:nvPr>
            <p:ph type="sldNum" sz="quarter" idx="10"/>
          </p:nvPr>
        </p:nvSpPr>
        <p:spPr>
          <a:xfrm>
            <a:off x="6751638"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defRPr>
            </a:lvl1pPr>
          </a:lstStyle>
          <a:p>
            <a:fld id="{8FADDAD1-6AEC-44A0-BD02-B5CBEE873808}" type="slidenum">
              <a:rPr lang="en-US" altLang="en-US"/>
              <a:pPr/>
              <a:t>‹#›</a:t>
            </a:fld>
            <a:endParaRPr lang="en-US" altLang="en-US"/>
          </a:p>
        </p:txBody>
      </p:sp>
    </p:spTree>
    <p:extLst>
      <p:ext uri="{BB962C8B-B14F-4D97-AF65-F5344CB8AC3E}">
        <p14:creationId xmlns:p14="http://schemas.microsoft.com/office/powerpoint/2010/main" val="1028051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a:extLst>
              <a:ext uri="{FF2B5EF4-FFF2-40B4-BE49-F238E27FC236}">
                <a16:creationId xmlns:a16="http://schemas.microsoft.com/office/drawing/2014/main" id="{8A1E8063-9D58-CDCF-22F3-128049A3340A}"/>
              </a:ext>
            </a:extLst>
          </p:cNvPr>
          <p:cNvSpPr>
            <a:spLocks noGrp="1" noChangeArrowheads="1"/>
          </p:cNvSpPr>
          <p:nvPr>
            <p:ph type="dt" sz="half" idx="10"/>
          </p:nvPr>
        </p:nvSpPr>
        <p:spPr>
          <a:xfrm>
            <a:off x="0" y="0"/>
            <a:ext cx="0" cy="0"/>
          </a:xfrm>
        </p:spPr>
        <p:txBody>
          <a:bodyPr/>
          <a:lstStyle>
            <a:lvl1pPr>
              <a:defRPr/>
            </a:lvl1pPr>
          </a:lstStyle>
          <a:p>
            <a:pPr>
              <a:defRPr/>
            </a:pPr>
            <a:endParaRPr lang="en-US" altLang="en-US"/>
          </a:p>
        </p:txBody>
      </p:sp>
      <p:sp>
        <p:nvSpPr>
          <p:cNvPr id="5" name="Rectangle 56">
            <a:extLst>
              <a:ext uri="{FF2B5EF4-FFF2-40B4-BE49-F238E27FC236}">
                <a16:creationId xmlns:a16="http://schemas.microsoft.com/office/drawing/2014/main" id="{3ED20EA3-16ED-2329-9368-E77EA966FB4F}"/>
              </a:ext>
            </a:extLst>
          </p:cNvPr>
          <p:cNvSpPr>
            <a:spLocks noGrp="1" noChangeArrowheads="1"/>
          </p:cNvSpPr>
          <p:nvPr>
            <p:ph type="ftr" sz="quarter" idx="11"/>
          </p:nvPr>
        </p:nvSpPr>
        <p:spPr>
          <a:xfrm>
            <a:off x="0" y="0"/>
            <a:ext cx="0" cy="0"/>
          </a:xfrm>
        </p:spPr>
        <p:txBody>
          <a:bodyPr/>
          <a:lstStyle>
            <a:lvl1pPr>
              <a:defRPr/>
            </a:lvl1pPr>
          </a:lstStyle>
          <a:p>
            <a:pPr>
              <a:defRPr/>
            </a:pPr>
            <a:endParaRPr lang="en-US" altLang="en-US"/>
          </a:p>
        </p:txBody>
      </p:sp>
      <p:sp>
        <p:nvSpPr>
          <p:cNvPr id="6" name="Rectangle 57">
            <a:extLst>
              <a:ext uri="{FF2B5EF4-FFF2-40B4-BE49-F238E27FC236}">
                <a16:creationId xmlns:a16="http://schemas.microsoft.com/office/drawing/2014/main" id="{66D11A66-8447-E7E4-8BA2-55AA97069979}"/>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94AC87F1-C896-44F0-89E7-E8FCAABF77FC}" type="slidenum">
              <a:rPr lang="en-US" altLang="en-US"/>
              <a:pPr/>
              <a:t>‹#›</a:t>
            </a:fld>
            <a:endParaRPr lang="en-US" altLang="en-US"/>
          </a:p>
        </p:txBody>
      </p:sp>
    </p:spTree>
    <p:extLst>
      <p:ext uri="{BB962C8B-B14F-4D97-AF65-F5344CB8AC3E}">
        <p14:creationId xmlns:p14="http://schemas.microsoft.com/office/powerpoint/2010/main" val="335990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79023" y="1600202"/>
            <a:ext cx="8572726"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fld id="{041C3170-1B4A-3641-A770-C26964EA604E}" type="datetimeFigureOut">
              <a:rPr lang="en-US" smtClean="0">
                <a:solidFill>
                  <a:prstClr val="black"/>
                </a:solidFill>
              </a:rPr>
              <a:pPr defTabSz="342900"/>
              <a:t>5/15/2025</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AA9BDB49-CFFC-EF41-B67A-66DCCC2BE21A}"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969669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9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807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903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10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330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8504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09584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p:txStyles>
    <p:titleStyle>
      <a:lvl1pPr algn="ctr" rtl="0" eaLnBrk="1" fontAlgn="base" hangingPunct="1">
        <a:spcBef>
          <a:spcPct val="0"/>
        </a:spcBef>
        <a:spcAft>
          <a:spcPct val="0"/>
        </a:spcAft>
        <a:defRPr sz="2475"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2475">
          <a:solidFill>
            <a:schemeClr val="bg1"/>
          </a:solidFill>
          <a:latin typeface="Arial" charset="0"/>
          <a:cs typeface="Arial" charset="0"/>
        </a:defRPr>
      </a:lvl2pPr>
      <a:lvl3pPr algn="ctr" rtl="0" eaLnBrk="1" fontAlgn="base" hangingPunct="1">
        <a:spcBef>
          <a:spcPct val="0"/>
        </a:spcBef>
        <a:spcAft>
          <a:spcPct val="0"/>
        </a:spcAft>
        <a:defRPr sz="2475">
          <a:solidFill>
            <a:schemeClr val="bg1"/>
          </a:solidFill>
          <a:latin typeface="Arial" charset="0"/>
          <a:cs typeface="Arial" charset="0"/>
        </a:defRPr>
      </a:lvl3pPr>
      <a:lvl4pPr algn="ctr" rtl="0" eaLnBrk="1" fontAlgn="base" hangingPunct="1">
        <a:spcBef>
          <a:spcPct val="0"/>
        </a:spcBef>
        <a:spcAft>
          <a:spcPct val="0"/>
        </a:spcAft>
        <a:defRPr sz="2475">
          <a:solidFill>
            <a:schemeClr val="bg1"/>
          </a:solidFill>
          <a:latin typeface="Arial" charset="0"/>
          <a:cs typeface="Arial" charset="0"/>
        </a:defRPr>
      </a:lvl4pPr>
      <a:lvl5pPr algn="ctr" rtl="0" eaLnBrk="1" fontAlgn="base" hangingPunct="1">
        <a:spcBef>
          <a:spcPct val="0"/>
        </a:spcBef>
        <a:spcAft>
          <a:spcPct val="0"/>
        </a:spcAft>
        <a:defRPr sz="2475">
          <a:solidFill>
            <a:schemeClr val="bg1"/>
          </a:solidFill>
          <a:latin typeface="Arial" charset="0"/>
          <a:cs typeface="Arial" charset="0"/>
        </a:defRPr>
      </a:lvl5pPr>
      <a:lvl6pPr marL="257175" algn="ctr" rtl="0" eaLnBrk="1" fontAlgn="base" hangingPunct="1">
        <a:spcBef>
          <a:spcPct val="0"/>
        </a:spcBef>
        <a:spcAft>
          <a:spcPct val="0"/>
        </a:spcAft>
        <a:defRPr sz="2475">
          <a:solidFill>
            <a:schemeClr val="bg1"/>
          </a:solidFill>
          <a:latin typeface="Arial" charset="0"/>
          <a:cs typeface="Arial" charset="0"/>
        </a:defRPr>
      </a:lvl6pPr>
      <a:lvl7pPr marL="514350" algn="ctr" rtl="0" eaLnBrk="1" fontAlgn="base" hangingPunct="1">
        <a:spcBef>
          <a:spcPct val="0"/>
        </a:spcBef>
        <a:spcAft>
          <a:spcPct val="0"/>
        </a:spcAft>
        <a:defRPr sz="2475">
          <a:solidFill>
            <a:schemeClr val="bg1"/>
          </a:solidFill>
          <a:latin typeface="Arial" charset="0"/>
          <a:cs typeface="Arial" charset="0"/>
        </a:defRPr>
      </a:lvl7pPr>
      <a:lvl8pPr marL="771525" algn="ctr" rtl="0" eaLnBrk="1" fontAlgn="base" hangingPunct="1">
        <a:spcBef>
          <a:spcPct val="0"/>
        </a:spcBef>
        <a:spcAft>
          <a:spcPct val="0"/>
        </a:spcAft>
        <a:defRPr sz="2475">
          <a:solidFill>
            <a:schemeClr val="bg1"/>
          </a:solidFill>
          <a:latin typeface="Arial" charset="0"/>
          <a:cs typeface="Arial" charset="0"/>
        </a:defRPr>
      </a:lvl8pPr>
      <a:lvl9pPr marL="1028700" algn="ctr" rtl="0" eaLnBrk="1" fontAlgn="base" hangingPunct="1">
        <a:spcBef>
          <a:spcPct val="0"/>
        </a:spcBef>
        <a:spcAft>
          <a:spcPct val="0"/>
        </a:spcAft>
        <a:defRPr sz="2475">
          <a:solidFill>
            <a:schemeClr val="bg1"/>
          </a:solidFill>
          <a:latin typeface="Arial" charset="0"/>
          <a:cs typeface="Arial" charset="0"/>
        </a:defRPr>
      </a:lvl9pPr>
    </p:titleStyle>
    <p:bodyStyle>
      <a:lvl1pPr marL="192881" indent="-192881"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1pPr>
      <a:lvl2pPr marL="417910" indent="-160735" algn="l" rtl="0" eaLnBrk="1" fontAlgn="base" hangingPunct="1">
        <a:spcBef>
          <a:spcPct val="20000"/>
        </a:spcBef>
        <a:spcAft>
          <a:spcPct val="0"/>
        </a:spcAft>
        <a:buFont typeface="Arial" charset="0"/>
        <a:buChar char="–"/>
        <a:defRPr sz="1575" kern="1200">
          <a:solidFill>
            <a:schemeClr val="tx1"/>
          </a:solidFill>
          <a:latin typeface="+mn-lt"/>
          <a:ea typeface="+mn-ea"/>
          <a:cs typeface="+mn-cs"/>
        </a:defRPr>
      </a:lvl2pPr>
      <a:lvl3pPr marL="642938" indent="-128588" algn="l" rtl="0" eaLnBrk="1" fontAlgn="base" hangingPunct="1">
        <a:spcBef>
          <a:spcPct val="20000"/>
        </a:spcBef>
        <a:spcAft>
          <a:spcPct val="0"/>
        </a:spcAft>
        <a:buFont typeface="Arial" charset="0"/>
        <a:buChar char="•"/>
        <a:defRPr sz="1350" kern="1200">
          <a:solidFill>
            <a:schemeClr val="tx1"/>
          </a:solidFill>
          <a:latin typeface="+mn-lt"/>
          <a:ea typeface="+mn-ea"/>
          <a:cs typeface="+mn-cs"/>
        </a:defRPr>
      </a:lvl3pPr>
      <a:lvl4pPr marL="900113" indent="-128588" algn="l" rtl="0" eaLnBrk="1" fontAlgn="base" hangingPunct="1">
        <a:spcBef>
          <a:spcPct val="20000"/>
        </a:spcBef>
        <a:spcAft>
          <a:spcPct val="0"/>
        </a:spcAft>
        <a:buFont typeface="Arial" charset="0"/>
        <a:buChar char="–"/>
        <a:defRPr sz="1125" kern="1200">
          <a:solidFill>
            <a:schemeClr val="tx1"/>
          </a:solidFill>
          <a:latin typeface="+mn-lt"/>
          <a:ea typeface="+mn-ea"/>
          <a:cs typeface="+mn-cs"/>
        </a:defRPr>
      </a:lvl4pPr>
      <a:lvl5pPr marL="1157288" indent="-128588" algn="l" rtl="0" eaLnBrk="1" fontAlgn="base" hangingPunct="1">
        <a:spcBef>
          <a:spcPct val="20000"/>
        </a:spcBef>
        <a:spcAft>
          <a:spcPct val="0"/>
        </a:spcAft>
        <a:buFont typeface="Arial"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F7C9BE1-93EA-4F40-857D-0ADB15D47BA7}" type="datetimeFigureOut">
              <a:rPr lang="en-US" smtClean="0">
                <a:solidFill>
                  <a:prstClr val="black">
                    <a:tint val="75000"/>
                  </a:prstClr>
                </a:solidFill>
              </a:rPr>
              <a:pPr/>
              <a:t>5/15/2025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4A18C5D-40FA-4F29-92A3-EAB9DF30FA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72807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4A03F7-3294-8E59-0B03-B65F6F69FE0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5D7DDD-F41E-DC29-6A21-73039DB0A5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F8CF7-19AA-7992-DFD5-6C02AE7E689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97C78AA-8F8F-4DBC-A5CF-9D2C09D61E9D}" type="datetimeFigureOut">
              <a:rPr lang="en-US" smtClean="0"/>
              <a:t>5/15/2025</a:t>
            </a:fld>
            <a:endParaRPr lang="en-US"/>
          </a:p>
        </p:txBody>
      </p:sp>
      <p:sp>
        <p:nvSpPr>
          <p:cNvPr id="5" name="Footer Placeholder 4">
            <a:extLst>
              <a:ext uri="{FF2B5EF4-FFF2-40B4-BE49-F238E27FC236}">
                <a16:creationId xmlns:a16="http://schemas.microsoft.com/office/drawing/2014/main" id="{83DC5764-7880-FD16-C4A9-C4E50CB032C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6B4393-4A9F-8EA7-961C-DBBC7453350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699AC9-FBF1-4924-81DE-98D0EF49A6F1}" type="slidenum">
              <a:rPr lang="en-US" smtClean="0"/>
              <a:t>‹#›</a:t>
            </a:fld>
            <a:endParaRPr lang="en-US"/>
          </a:p>
        </p:txBody>
      </p:sp>
    </p:spTree>
    <p:extLst>
      <p:ext uri="{BB962C8B-B14F-4D97-AF65-F5344CB8AC3E}">
        <p14:creationId xmlns:p14="http://schemas.microsoft.com/office/powerpoint/2010/main" val="8395179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B10E8CCD-CCD4-E9F0-98F1-DB90A75964A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657637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p:hf sldNum="0" hdr="0" ftr="0"/>
  <p:txStyles>
    <p:titleStyle>
      <a:lvl1pPr algn="ctr" rtl="0" eaLnBrk="0" fontAlgn="base" hangingPunct="0">
        <a:spcBef>
          <a:spcPct val="0"/>
        </a:spcBef>
        <a:spcAft>
          <a:spcPct val="0"/>
        </a:spcAft>
        <a:defRPr sz="4400"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bg1"/>
          </a:solidFill>
          <a:latin typeface="Arial" charset="0"/>
          <a:cs typeface="Arial" charset="0"/>
        </a:defRPr>
      </a:lvl2pPr>
      <a:lvl3pPr algn="ctr" rtl="0" eaLnBrk="0" fontAlgn="base" hangingPunct="0">
        <a:spcBef>
          <a:spcPct val="0"/>
        </a:spcBef>
        <a:spcAft>
          <a:spcPct val="0"/>
        </a:spcAft>
        <a:defRPr sz="4400">
          <a:solidFill>
            <a:schemeClr val="bg1"/>
          </a:solidFill>
          <a:latin typeface="Arial" charset="0"/>
          <a:cs typeface="Arial" charset="0"/>
        </a:defRPr>
      </a:lvl3pPr>
      <a:lvl4pPr algn="ctr" rtl="0" eaLnBrk="0" fontAlgn="base" hangingPunct="0">
        <a:spcBef>
          <a:spcPct val="0"/>
        </a:spcBef>
        <a:spcAft>
          <a:spcPct val="0"/>
        </a:spcAft>
        <a:defRPr sz="4400">
          <a:solidFill>
            <a:schemeClr val="bg1"/>
          </a:solidFill>
          <a:latin typeface="Arial" charset="0"/>
          <a:cs typeface="Arial" charset="0"/>
        </a:defRPr>
      </a:lvl4pPr>
      <a:lvl5pPr algn="ctr" rtl="0" eaLnBrk="0" fontAlgn="base" hangingPunct="0">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7.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8.xml"/><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5DDE-32AF-CD7A-71CC-3B86F33918A5}"/>
              </a:ext>
            </a:extLst>
          </p:cNvPr>
          <p:cNvSpPr>
            <a:spLocks noGrp="1"/>
          </p:cNvSpPr>
          <p:nvPr>
            <p:ph type="ctrTitle"/>
          </p:nvPr>
        </p:nvSpPr>
        <p:spPr>
          <a:xfrm>
            <a:off x="590939" y="1195349"/>
            <a:ext cx="7962122" cy="1187067"/>
          </a:xfrm>
        </p:spPr>
        <p:txBody>
          <a:bodyPr>
            <a:noAutofit/>
          </a:bodyPr>
          <a:lstStyle/>
          <a:p>
            <a:r>
              <a:rPr lang="en-US" sz="2400" b="1" dirty="0"/>
              <a:t>Guideline for the Molecular Testing of Lung Cancers for Treatment with Targeted Therapies – version 3</a:t>
            </a:r>
          </a:p>
        </p:txBody>
      </p:sp>
      <p:sp>
        <p:nvSpPr>
          <p:cNvPr id="3" name="Subtitle 2">
            <a:extLst>
              <a:ext uri="{FF2B5EF4-FFF2-40B4-BE49-F238E27FC236}">
                <a16:creationId xmlns:a16="http://schemas.microsoft.com/office/drawing/2014/main" id="{C1CB3498-C005-6409-EA93-98E515C5AF96}"/>
              </a:ext>
            </a:extLst>
          </p:cNvPr>
          <p:cNvSpPr>
            <a:spLocks noGrp="1"/>
          </p:cNvSpPr>
          <p:nvPr>
            <p:ph type="subTitle" idx="1"/>
          </p:nvPr>
        </p:nvSpPr>
        <p:spPr>
          <a:xfrm>
            <a:off x="1142999" y="4878868"/>
            <a:ext cx="6858000" cy="1655762"/>
          </a:xfrm>
        </p:spPr>
        <p:txBody>
          <a:bodyPr>
            <a:normAutofit fontScale="62500" lnSpcReduction="20000"/>
          </a:bodyPr>
          <a:lstStyle/>
          <a:p>
            <a:pPr>
              <a:lnSpc>
                <a:spcPct val="100000"/>
              </a:lnSpc>
              <a:spcBef>
                <a:spcPts val="0"/>
              </a:spcBef>
            </a:pPr>
            <a:r>
              <a:rPr lang="en-US" altLang="en-US" sz="4000" dirty="0"/>
              <a:t>Neal Lindeman, MD</a:t>
            </a:r>
            <a:br>
              <a:rPr lang="en-US" altLang="en-US" sz="4000" dirty="0"/>
            </a:br>
            <a:r>
              <a:rPr lang="en-US" altLang="en-US" sz="2000" dirty="0"/>
              <a:t>Vice Chair, Molecular Pathology and Laboratory Medicine</a:t>
            </a:r>
            <a:br>
              <a:rPr lang="en-US" altLang="en-US" sz="2000" dirty="0"/>
            </a:br>
            <a:r>
              <a:rPr lang="en-US" altLang="en-US" sz="2000" dirty="0"/>
              <a:t>Faculty Distinguished Professor (II) of Pathology</a:t>
            </a:r>
            <a:br>
              <a:rPr lang="en-US" altLang="en-US" sz="4000" dirty="0"/>
            </a:br>
            <a:r>
              <a:rPr lang="en-US" altLang="en-US" sz="2000" dirty="0"/>
              <a:t>Weill Cornell Medicine</a:t>
            </a:r>
          </a:p>
          <a:p>
            <a:pPr>
              <a:lnSpc>
                <a:spcPct val="100000"/>
              </a:lnSpc>
              <a:spcBef>
                <a:spcPts val="0"/>
              </a:spcBef>
            </a:pPr>
            <a:endParaRPr lang="en-US" sz="2000" i="1" dirty="0"/>
          </a:p>
          <a:p>
            <a:pPr>
              <a:lnSpc>
                <a:spcPct val="100000"/>
              </a:lnSpc>
              <a:spcBef>
                <a:spcPts val="0"/>
              </a:spcBef>
            </a:pPr>
            <a:r>
              <a:rPr lang="en-US" sz="3400" i="1" dirty="0"/>
              <a:t>Georgia Society of Clinical Oncology</a:t>
            </a:r>
          </a:p>
          <a:p>
            <a:pPr>
              <a:lnSpc>
                <a:spcPct val="100000"/>
              </a:lnSpc>
              <a:spcBef>
                <a:spcPts val="0"/>
              </a:spcBef>
            </a:pPr>
            <a:r>
              <a:rPr lang="en-US" sz="2000" i="1" dirty="0"/>
              <a:t>May 17, 2025</a:t>
            </a:r>
          </a:p>
          <a:p>
            <a:pPr>
              <a:lnSpc>
                <a:spcPct val="100000"/>
              </a:lnSpc>
              <a:spcBef>
                <a:spcPts val="0"/>
              </a:spcBef>
            </a:pPr>
            <a:r>
              <a:rPr lang="en-US" sz="2000" i="1" dirty="0"/>
              <a:t>Atlanta, GA</a:t>
            </a:r>
          </a:p>
        </p:txBody>
      </p:sp>
      <p:pic>
        <p:nvPicPr>
          <p:cNvPr id="4" name="Picture 3">
            <a:extLst>
              <a:ext uri="{FF2B5EF4-FFF2-40B4-BE49-F238E27FC236}">
                <a16:creationId xmlns:a16="http://schemas.microsoft.com/office/drawing/2014/main" id="{33B22C61-53E9-8A87-3940-A1FB6B55038D}"/>
              </a:ext>
            </a:extLst>
          </p:cNvPr>
          <p:cNvPicPr>
            <a:picLocks noChangeAspect="1"/>
          </p:cNvPicPr>
          <p:nvPr/>
        </p:nvPicPr>
        <p:blipFill>
          <a:blip r:embed="rId2"/>
          <a:stretch>
            <a:fillRect/>
          </a:stretch>
        </p:blipFill>
        <p:spPr>
          <a:xfrm>
            <a:off x="3066418" y="2452024"/>
            <a:ext cx="3131160" cy="2349838"/>
          </a:xfrm>
          <a:prstGeom prst="rect">
            <a:avLst/>
          </a:prstGeom>
        </p:spPr>
      </p:pic>
    </p:spTree>
    <p:extLst>
      <p:ext uri="{BB962C8B-B14F-4D97-AF65-F5344CB8AC3E}">
        <p14:creationId xmlns:p14="http://schemas.microsoft.com/office/powerpoint/2010/main" val="8964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4589-9F6F-2C0B-8C05-C325A3608EA0}"/>
              </a:ext>
            </a:extLst>
          </p:cNvPr>
          <p:cNvSpPr>
            <a:spLocks noGrp="1"/>
          </p:cNvSpPr>
          <p:nvPr>
            <p:ph type="title"/>
          </p:nvPr>
        </p:nvSpPr>
        <p:spPr/>
        <p:txBody>
          <a:bodyPr/>
          <a:lstStyle/>
          <a:p>
            <a:r>
              <a:rPr lang="en-US" dirty="0"/>
              <a:t>It IS getting better…in the US</a:t>
            </a:r>
          </a:p>
        </p:txBody>
      </p:sp>
      <p:pic>
        <p:nvPicPr>
          <p:cNvPr id="7" name="Picture 6">
            <a:extLst>
              <a:ext uri="{FF2B5EF4-FFF2-40B4-BE49-F238E27FC236}">
                <a16:creationId xmlns:a16="http://schemas.microsoft.com/office/drawing/2014/main" id="{BF9386D5-44D0-CD53-AB5D-E3021738E657}"/>
              </a:ext>
            </a:extLst>
          </p:cNvPr>
          <p:cNvPicPr>
            <a:picLocks noChangeAspect="1"/>
          </p:cNvPicPr>
          <p:nvPr/>
        </p:nvPicPr>
        <p:blipFill>
          <a:blip r:embed="rId2"/>
          <a:stretch>
            <a:fillRect/>
          </a:stretch>
        </p:blipFill>
        <p:spPr>
          <a:xfrm>
            <a:off x="486833" y="2228107"/>
            <a:ext cx="4040915" cy="2207475"/>
          </a:xfrm>
          <a:prstGeom prst="rect">
            <a:avLst/>
          </a:prstGeom>
        </p:spPr>
      </p:pic>
      <p:pic>
        <p:nvPicPr>
          <p:cNvPr id="9" name="Picture 8">
            <a:extLst>
              <a:ext uri="{FF2B5EF4-FFF2-40B4-BE49-F238E27FC236}">
                <a16:creationId xmlns:a16="http://schemas.microsoft.com/office/drawing/2014/main" id="{2E981A58-292F-5AB8-8FB6-416C9CD12DE4}"/>
              </a:ext>
            </a:extLst>
          </p:cNvPr>
          <p:cNvPicPr>
            <a:picLocks noChangeAspect="1"/>
          </p:cNvPicPr>
          <p:nvPr/>
        </p:nvPicPr>
        <p:blipFill>
          <a:blip r:embed="rId3"/>
          <a:stretch>
            <a:fillRect/>
          </a:stretch>
        </p:blipFill>
        <p:spPr>
          <a:xfrm>
            <a:off x="4897769" y="2299959"/>
            <a:ext cx="3700131" cy="2063769"/>
          </a:xfrm>
          <a:prstGeom prst="rect">
            <a:avLst/>
          </a:prstGeom>
        </p:spPr>
      </p:pic>
      <p:sp>
        <p:nvSpPr>
          <p:cNvPr id="10" name="TextBox 9">
            <a:extLst>
              <a:ext uri="{FF2B5EF4-FFF2-40B4-BE49-F238E27FC236}">
                <a16:creationId xmlns:a16="http://schemas.microsoft.com/office/drawing/2014/main" id="{FDE18B53-0A47-DF63-5656-BD74E53A2FF8}"/>
              </a:ext>
            </a:extLst>
          </p:cNvPr>
          <p:cNvSpPr txBox="1"/>
          <p:nvPr/>
        </p:nvSpPr>
        <p:spPr>
          <a:xfrm>
            <a:off x="1756834" y="1858775"/>
            <a:ext cx="2246192" cy="369332"/>
          </a:xfrm>
          <a:prstGeom prst="rect">
            <a:avLst/>
          </a:prstGeom>
          <a:noFill/>
        </p:spPr>
        <p:txBody>
          <a:bodyPr wrap="none" rtlCol="0">
            <a:spAutoFit/>
          </a:bodyPr>
          <a:lstStyle/>
          <a:p>
            <a:r>
              <a:rPr lang="en-US" dirty="0"/>
              <a:t>Male cancer mortality</a:t>
            </a:r>
          </a:p>
        </p:txBody>
      </p:sp>
      <p:sp>
        <p:nvSpPr>
          <p:cNvPr id="11" name="TextBox 10">
            <a:extLst>
              <a:ext uri="{FF2B5EF4-FFF2-40B4-BE49-F238E27FC236}">
                <a16:creationId xmlns:a16="http://schemas.microsoft.com/office/drawing/2014/main" id="{12DEDC60-0203-EFB6-09A6-7655A9908A9E}"/>
              </a:ext>
            </a:extLst>
          </p:cNvPr>
          <p:cNvSpPr txBox="1"/>
          <p:nvPr/>
        </p:nvSpPr>
        <p:spPr>
          <a:xfrm>
            <a:off x="5624738" y="1841613"/>
            <a:ext cx="2451184" cy="369332"/>
          </a:xfrm>
          <a:prstGeom prst="rect">
            <a:avLst/>
          </a:prstGeom>
          <a:noFill/>
        </p:spPr>
        <p:txBody>
          <a:bodyPr wrap="none" rtlCol="0">
            <a:spAutoFit/>
          </a:bodyPr>
          <a:lstStyle/>
          <a:p>
            <a:r>
              <a:rPr lang="en-US" dirty="0"/>
              <a:t>Female cancer mortality</a:t>
            </a:r>
          </a:p>
        </p:txBody>
      </p:sp>
      <p:sp>
        <p:nvSpPr>
          <p:cNvPr id="12" name="TextBox 11">
            <a:extLst>
              <a:ext uri="{FF2B5EF4-FFF2-40B4-BE49-F238E27FC236}">
                <a16:creationId xmlns:a16="http://schemas.microsoft.com/office/drawing/2014/main" id="{7776D26D-5673-A7EE-DF50-B96D13E9F9A0}"/>
              </a:ext>
            </a:extLst>
          </p:cNvPr>
          <p:cNvSpPr txBox="1"/>
          <p:nvPr/>
        </p:nvSpPr>
        <p:spPr>
          <a:xfrm>
            <a:off x="3666067" y="4889500"/>
            <a:ext cx="3806876" cy="369332"/>
          </a:xfrm>
          <a:prstGeom prst="rect">
            <a:avLst/>
          </a:prstGeom>
          <a:noFill/>
        </p:spPr>
        <p:txBody>
          <a:bodyPr wrap="none" rtlCol="0">
            <a:spAutoFit/>
          </a:bodyPr>
          <a:lstStyle/>
          <a:p>
            <a:r>
              <a:rPr lang="en-US" i="1" dirty="0"/>
              <a:t>American Cancer Society, Feb 11, 2025</a:t>
            </a:r>
          </a:p>
        </p:txBody>
      </p:sp>
    </p:spTree>
    <p:extLst>
      <p:ext uri="{BB962C8B-B14F-4D97-AF65-F5344CB8AC3E}">
        <p14:creationId xmlns:p14="http://schemas.microsoft.com/office/powerpoint/2010/main" val="198582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D76AEFE-370E-716C-928A-268645EAE6FA}"/>
              </a:ext>
            </a:extLst>
          </p:cNvPr>
          <p:cNvSpPr>
            <a:spLocks noGrp="1" noChangeArrowheads="1"/>
          </p:cNvSpPr>
          <p:nvPr>
            <p:ph type="title"/>
          </p:nvPr>
        </p:nvSpPr>
        <p:spPr>
          <a:xfrm>
            <a:off x="1244071" y="404290"/>
            <a:ext cx="7772400" cy="1143000"/>
          </a:xfrm>
        </p:spPr>
        <p:txBody>
          <a:bodyPr/>
          <a:lstStyle/>
          <a:p>
            <a:r>
              <a:rPr lang="en-US" altLang="en-US" dirty="0"/>
              <a:t>It </a:t>
            </a:r>
            <a:r>
              <a:rPr lang="en-US" altLang="en-US" b="1" u="sng" dirty="0"/>
              <a:t>is</a:t>
            </a:r>
            <a:r>
              <a:rPr lang="en-US" altLang="en-US" dirty="0"/>
              <a:t> getting better…in the US</a:t>
            </a:r>
          </a:p>
        </p:txBody>
      </p:sp>
      <p:sp>
        <p:nvSpPr>
          <p:cNvPr id="20483" name="TextBox 9">
            <a:extLst>
              <a:ext uri="{FF2B5EF4-FFF2-40B4-BE49-F238E27FC236}">
                <a16:creationId xmlns:a16="http://schemas.microsoft.com/office/drawing/2014/main" id="{73DF99AE-AA76-7304-BCF8-18CEB781324A}"/>
              </a:ext>
            </a:extLst>
          </p:cNvPr>
          <p:cNvSpPr txBox="1">
            <a:spLocks noChangeArrowheads="1"/>
          </p:cNvSpPr>
          <p:nvPr/>
        </p:nvSpPr>
        <p:spPr bwMode="auto">
          <a:xfrm>
            <a:off x="6096000" y="5575300"/>
            <a:ext cx="27428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i="1" dirty="0"/>
              <a:t>SEER, NIH website, accessed 28/11/2025</a:t>
            </a:r>
          </a:p>
        </p:txBody>
      </p:sp>
      <p:pic>
        <p:nvPicPr>
          <p:cNvPr id="3" name="Picture 2">
            <a:extLst>
              <a:ext uri="{FF2B5EF4-FFF2-40B4-BE49-F238E27FC236}">
                <a16:creationId xmlns:a16="http://schemas.microsoft.com/office/drawing/2014/main" id="{66EAFDA5-6AD2-41A7-C0A9-0F735770949C}"/>
              </a:ext>
            </a:extLst>
          </p:cNvPr>
          <p:cNvPicPr>
            <a:picLocks noChangeAspect="1"/>
          </p:cNvPicPr>
          <p:nvPr/>
        </p:nvPicPr>
        <p:blipFill>
          <a:blip r:embed="rId2"/>
          <a:stretch>
            <a:fillRect/>
          </a:stretch>
        </p:blipFill>
        <p:spPr>
          <a:xfrm>
            <a:off x="1814888" y="1447698"/>
            <a:ext cx="5988358" cy="3962604"/>
          </a:xfrm>
          <a:prstGeom prst="rect">
            <a:avLst/>
          </a:prstGeom>
        </p:spPr>
      </p:pic>
      <p:sp>
        <p:nvSpPr>
          <p:cNvPr id="4" name="Rectangle 3">
            <a:extLst>
              <a:ext uri="{FF2B5EF4-FFF2-40B4-BE49-F238E27FC236}">
                <a16:creationId xmlns:a16="http://schemas.microsoft.com/office/drawing/2014/main" id="{0E6BBC3B-1096-D322-34F1-B99581F781D4}"/>
              </a:ext>
            </a:extLst>
          </p:cNvPr>
          <p:cNvSpPr/>
          <p:nvPr/>
        </p:nvSpPr>
        <p:spPr>
          <a:xfrm>
            <a:off x="5975956" y="3602567"/>
            <a:ext cx="108796" cy="6688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95B52515-EDB6-4ED3-E962-9BEFF8AFEB82}"/>
              </a:ext>
            </a:extLst>
          </p:cNvPr>
          <p:cNvSpPr/>
          <p:nvPr/>
        </p:nvSpPr>
        <p:spPr>
          <a:xfrm>
            <a:off x="4533899" y="3335868"/>
            <a:ext cx="156633" cy="4716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0446666B-86CF-693B-F2ED-AE03A83D5C76}"/>
              </a:ext>
            </a:extLst>
          </p:cNvPr>
          <p:cNvSpPr txBox="1"/>
          <p:nvPr/>
        </p:nvSpPr>
        <p:spPr>
          <a:xfrm>
            <a:off x="3632883" y="3694783"/>
            <a:ext cx="901016" cy="276999"/>
          </a:xfrm>
          <a:prstGeom prst="rect">
            <a:avLst/>
          </a:prstGeom>
          <a:noFill/>
        </p:spPr>
        <p:txBody>
          <a:bodyPr wrap="none" rtlCol="0">
            <a:spAutoFit/>
          </a:bodyPr>
          <a:lstStyle/>
          <a:p>
            <a:r>
              <a:rPr lang="en-US" sz="1200" dirty="0"/>
              <a:t>2004: EGFR</a:t>
            </a:r>
          </a:p>
        </p:txBody>
      </p:sp>
      <p:sp>
        <p:nvSpPr>
          <p:cNvPr id="8" name="TextBox 7">
            <a:extLst>
              <a:ext uri="{FF2B5EF4-FFF2-40B4-BE49-F238E27FC236}">
                <a16:creationId xmlns:a16="http://schemas.microsoft.com/office/drawing/2014/main" id="{79DB259D-9331-6BA9-6577-8F06E78AE70C}"/>
              </a:ext>
            </a:extLst>
          </p:cNvPr>
          <p:cNvSpPr txBox="1"/>
          <p:nvPr/>
        </p:nvSpPr>
        <p:spPr>
          <a:xfrm>
            <a:off x="5225922" y="4271117"/>
            <a:ext cx="1425840" cy="276999"/>
          </a:xfrm>
          <a:prstGeom prst="rect">
            <a:avLst/>
          </a:prstGeom>
          <a:noFill/>
        </p:spPr>
        <p:txBody>
          <a:bodyPr wrap="none" rtlCol="0">
            <a:spAutoFit/>
          </a:bodyPr>
          <a:lstStyle/>
          <a:p>
            <a:r>
              <a:rPr lang="en-US" sz="1200" dirty="0"/>
              <a:t>2013: first guideline</a:t>
            </a:r>
          </a:p>
        </p:txBody>
      </p:sp>
      <p:sp>
        <p:nvSpPr>
          <p:cNvPr id="9" name="Rectangle 8">
            <a:extLst>
              <a:ext uri="{FF2B5EF4-FFF2-40B4-BE49-F238E27FC236}">
                <a16:creationId xmlns:a16="http://schemas.microsoft.com/office/drawing/2014/main" id="{035DFC5B-298B-1F8B-15F6-C068EC3F539D}"/>
              </a:ext>
            </a:extLst>
          </p:cNvPr>
          <p:cNvSpPr/>
          <p:nvPr/>
        </p:nvSpPr>
        <p:spPr>
          <a:xfrm>
            <a:off x="5503524" y="3602567"/>
            <a:ext cx="120044" cy="2769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TextBox 9">
            <a:extLst>
              <a:ext uri="{FF2B5EF4-FFF2-40B4-BE49-F238E27FC236}">
                <a16:creationId xmlns:a16="http://schemas.microsoft.com/office/drawing/2014/main" id="{9E15C1DD-3380-F685-53E7-C8B278BA4445}"/>
              </a:ext>
            </a:extLst>
          </p:cNvPr>
          <p:cNvSpPr txBox="1"/>
          <p:nvPr/>
        </p:nvSpPr>
        <p:spPr>
          <a:xfrm>
            <a:off x="4921676" y="3878933"/>
            <a:ext cx="809837" cy="276999"/>
          </a:xfrm>
          <a:prstGeom prst="rect">
            <a:avLst/>
          </a:prstGeom>
          <a:noFill/>
        </p:spPr>
        <p:txBody>
          <a:bodyPr wrap="none" rtlCol="0">
            <a:spAutoFit/>
          </a:bodyPr>
          <a:lstStyle/>
          <a:p>
            <a:r>
              <a:rPr lang="en-US" sz="1200" dirty="0"/>
              <a:t>2010: ALK</a:t>
            </a:r>
          </a:p>
        </p:txBody>
      </p:sp>
      <p:sp>
        <p:nvSpPr>
          <p:cNvPr id="11" name="Rectangle 10">
            <a:extLst>
              <a:ext uri="{FF2B5EF4-FFF2-40B4-BE49-F238E27FC236}">
                <a16:creationId xmlns:a16="http://schemas.microsoft.com/office/drawing/2014/main" id="{A31BF30B-56AF-0450-9EB8-8B5F1E711AAB}"/>
              </a:ext>
            </a:extLst>
          </p:cNvPr>
          <p:cNvSpPr/>
          <p:nvPr/>
        </p:nvSpPr>
        <p:spPr>
          <a:xfrm>
            <a:off x="6304020" y="3649134"/>
            <a:ext cx="108796" cy="3682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TextBox 11">
            <a:extLst>
              <a:ext uri="{FF2B5EF4-FFF2-40B4-BE49-F238E27FC236}">
                <a16:creationId xmlns:a16="http://schemas.microsoft.com/office/drawing/2014/main" id="{B378E4CD-8652-F3BF-00EB-18BB5A2C5D26}"/>
              </a:ext>
            </a:extLst>
          </p:cNvPr>
          <p:cNvSpPr txBox="1"/>
          <p:nvPr/>
        </p:nvSpPr>
        <p:spPr>
          <a:xfrm>
            <a:off x="6386296" y="3530499"/>
            <a:ext cx="939681" cy="276999"/>
          </a:xfrm>
          <a:prstGeom prst="rect">
            <a:avLst/>
          </a:prstGeom>
          <a:noFill/>
        </p:spPr>
        <p:txBody>
          <a:bodyPr wrap="none" rtlCol="0">
            <a:spAutoFit/>
          </a:bodyPr>
          <a:lstStyle/>
          <a:p>
            <a:r>
              <a:rPr lang="en-US" sz="1200" dirty="0"/>
              <a:t>2015: PD-L1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E0AED44-F60A-F360-4619-0A177C86982C}"/>
              </a:ext>
            </a:extLst>
          </p:cNvPr>
          <p:cNvSpPr>
            <a:spLocks noGrp="1" noChangeArrowheads="1"/>
          </p:cNvSpPr>
          <p:nvPr>
            <p:ph type="title"/>
          </p:nvPr>
        </p:nvSpPr>
        <p:spPr/>
        <p:txBody>
          <a:bodyPr/>
          <a:lstStyle/>
          <a:p>
            <a:r>
              <a:rPr lang="en-US" altLang="en-US" dirty="0"/>
              <a:t>It </a:t>
            </a:r>
            <a:r>
              <a:rPr lang="en-US" altLang="en-US" b="1" u="sng" dirty="0"/>
              <a:t>is</a:t>
            </a:r>
            <a:r>
              <a:rPr lang="en-US" altLang="en-US" dirty="0"/>
              <a:t> getting better…in the US</a:t>
            </a:r>
          </a:p>
        </p:txBody>
      </p:sp>
      <p:sp>
        <p:nvSpPr>
          <p:cNvPr id="21507" name="TextBox 9">
            <a:extLst>
              <a:ext uri="{FF2B5EF4-FFF2-40B4-BE49-F238E27FC236}">
                <a16:creationId xmlns:a16="http://schemas.microsoft.com/office/drawing/2014/main" id="{522EA0B5-5745-A869-D74E-FB8F827C54DF}"/>
              </a:ext>
            </a:extLst>
          </p:cNvPr>
          <p:cNvSpPr txBox="1">
            <a:spLocks noChangeArrowheads="1"/>
          </p:cNvSpPr>
          <p:nvPr/>
        </p:nvSpPr>
        <p:spPr bwMode="auto">
          <a:xfrm>
            <a:off x="2884488" y="5546725"/>
            <a:ext cx="26659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i="1" dirty="0"/>
              <a:t>SEER, NIH website, accessed 2/11/2025</a:t>
            </a:r>
          </a:p>
        </p:txBody>
      </p:sp>
      <p:pic>
        <p:nvPicPr>
          <p:cNvPr id="3" name="Picture 2">
            <a:extLst>
              <a:ext uri="{FF2B5EF4-FFF2-40B4-BE49-F238E27FC236}">
                <a16:creationId xmlns:a16="http://schemas.microsoft.com/office/drawing/2014/main" id="{21DDD38A-B9D5-7DAC-21A4-E65FE8A3AC2A}"/>
              </a:ext>
            </a:extLst>
          </p:cNvPr>
          <p:cNvPicPr>
            <a:picLocks noChangeAspect="1"/>
          </p:cNvPicPr>
          <p:nvPr/>
        </p:nvPicPr>
        <p:blipFill>
          <a:blip r:embed="rId2"/>
          <a:stretch>
            <a:fillRect/>
          </a:stretch>
        </p:blipFill>
        <p:spPr>
          <a:xfrm>
            <a:off x="1568295" y="1577880"/>
            <a:ext cx="6007409" cy="370224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F0157-0F04-7760-004D-8CFC76A682AD}"/>
              </a:ext>
            </a:extLst>
          </p:cNvPr>
          <p:cNvSpPr>
            <a:spLocks noGrp="1"/>
          </p:cNvSpPr>
          <p:nvPr>
            <p:ph type="title"/>
          </p:nvPr>
        </p:nvSpPr>
        <p:spPr/>
        <p:txBody>
          <a:bodyPr/>
          <a:lstStyle/>
          <a:p>
            <a:r>
              <a:rPr lang="en-US" dirty="0"/>
              <a:t>It </a:t>
            </a:r>
            <a:r>
              <a:rPr lang="en-US" u="sng" dirty="0"/>
              <a:t>IS</a:t>
            </a:r>
            <a:r>
              <a:rPr lang="en-US" dirty="0"/>
              <a:t> getting better…in the US</a:t>
            </a:r>
          </a:p>
        </p:txBody>
      </p:sp>
      <p:pic>
        <p:nvPicPr>
          <p:cNvPr id="7" name="Picture 6">
            <a:extLst>
              <a:ext uri="{FF2B5EF4-FFF2-40B4-BE49-F238E27FC236}">
                <a16:creationId xmlns:a16="http://schemas.microsoft.com/office/drawing/2014/main" id="{06421ADD-FB85-AF95-F151-4BBE0981EABB}"/>
              </a:ext>
            </a:extLst>
          </p:cNvPr>
          <p:cNvPicPr>
            <a:picLocks noChangeAspect="1"/>
          </p:cNvPicPr>
          <p:nvPr/>
        </p:nvPicPr>
        <p:blipFill>
          <a:blip r:embed="rId2"/>
          <a:stretch>
            <a:fillRect/>
          </a:stretch>
        </p:blipFill>
        <p:spPr>
          <a:xfrm>
            <a:off x="1768331" y="2016052"/>
            <a:ext cx="5607338" cy="2825895"/>
          </a:xfrm>
          <a:prstGeom prst="rect">
            <a:avLst/>
          </a:prstGeom>
        </p:spPr>
      </p:pic>
      <p:sp>
        <p:nvSpPr>
          <p:cNvPr id="8" name="TextBox 9">
            <a:extLst>
              <a:ext uri="{FF2B5EF4-FFF2-40B4-BE49-F238E27FC236}">
                <a16:creationId xmlns:a16="http://schemas.microsoft.com/office/drawing/2014/main" id="{5C016377-A0EE-199E-5E74-C476BFFC2CCE}"/>
              </a:ext>
            </a:extLst>
          </p:cNvPr>
          <p:cNvSpPr txBox="1">
            <a:spLocks noChangeArrowheads="1"/>
          </p:cNvSpPr>
          <p:nvPr/>
        </p:nvSpPr>
        <p:spPr bwMode="auto">
          <a:xfrm>
            <a:off x="4450822" y="5105399"/>
            <a:ext cx="26659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i="1" dirty="0"/>
              <a:t>SEER, NIH website, accessed 2/11/2025</a:t>
            </a:r>
          </a:p>
        </p:txBody>
      </p:sp>
    </p:spTree>
    <p:extLst>
      <p:ext uri="{BB962C8B-B14F-4D97-AF65-F5344CB8AC3E}">
        <p14:creationId xmlns:p14="http://schemas.microsoft.com/office/powerpoint/2010/main" val="256852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ACFBE52-77D6-DDB2-7925-1A701CE6C0B5}"/>
              </a:ext>
            </a:extLst>
          </p:cNvPr>
          <p:cNvSpPr>
            <a:spLocks noGrp="1" noChangeArrowheads="1"/>
          </p:cNvSpPr>
          <p:nvPr>
            <p:ph type="title"/>
          </p:nvPr>
        </p:nvSpPr>
        <p:spPr/>
        <p:txBody>
          <a:bodyPr/>
          <a:lstStyle/>
          <a:p>
            <a:r>
              <a:rPr lang="en-US" altLang="en-US"/>
              <a:t>Return to Case:</a:t>
            </a:r>
          </a:p>
        </p:txBody>
      </p:sp>
      <p:sp>
        <p:nvSpPr>
          <p:cNvPr id="22531" name="Rectangle 3">
            <a:extLst>
              <a:ext uri="{FF2B5EF4-FFF2-40B4-BE49-F238E27FC236}">
                <a16:creationId xmlns:a16="http://schemas.microsoft.com/office/drawing/2014/main" id="{DC437CDD-7081-BCAA-DB6A-6187E9281BFE}"/>
              </a:ext>
            </a:extLst>
          </p:cNvPr>
          <p:cNvSpPr>
            <a:spLocks noGrp="1" noChangeArrowheads="1"/>
          </p:cNvSpPr>
          <p:nvPr>
            <p:ph type="body" sz="half" idx="1"/>
          </p:nvPr>
        </p:nvSpPr>
        <p:spPr>
          <a:xfrm>
            <a:off x="1252538" y="1981200"/>
            <a:ext cx="5910262" cy="4114800"/>
          </a:xfrm>
        </p:spPr>
        <p:txBody>
          <a:bodyPr/>
          <a:lstStyle/>
          <a:p>
            <a:pPr>
              <a:lnSpc>
                <a:spcPct val="90000"/>
              </a:lnSpc>
            </a:pPr>
            <a:r>
              <a:rPr lang="en-US" altLang="en-US" sz="2400"/>
              <a:t>History:</a:t>
            </a:r>
          </a:p>
          <a:p>
            <a:pPr lvl="1">
              <a:lnSpc>
                <a:spcPct val="90000"/>
              </a:lnSpc>
            </a:pPr>
            <a:r>
              <a:rPr lang="en-US" altLang="en-US" sz="2000" b="1">
                <a:solidFill>
                  <a:schemeClr val="accent2"/>
                </a:solidFill>
              </a:rPr>
              <a:t>Never smoked</a:t>
            </a:r>
          </a:p>
          <a:p>
            <a:pPr lvl="1">
              <a:lnSpc>
                <a:spcPct val="90000"/>
              </a:lnSpc>
            </a:pPr>
            <a:r>
              <a:rPr lang="en-US" altLang="en-US" sz="2000"/>
              <a:t>Course:</a:t>
            </a:r>
          </a:p>
          <a:p>
            <a:pPr lvl="1">
              <a:lnSpc>
                <a:spcPct val="90000"/>
              </a:lnSpc>
            </a:pPr>
            <a:r>
              <a:rPr lang="en-US" altLang="en-US" sz="2000"/>
              <a:t>4/01: Carboplatin-Paclitaxel</a:t>
            </a:r>
          </a:p>
          <a:p>
            <a:pPr lvl="2">
              <a:lnSpc>
                <a:spcPct val="90000"/>
              </a:lnSpc>
            </a:pPr>
            <a:r>
              <a:rPr lang="en-US" altLang="en-US" sz="1800"/>
              <a:t>Response for 6 wks</a:t>
            </a:r>
          </a:p>
          <a:p>
            <a:pPr lvl="2">
              <a:lnSpc>
                <a:spcPct val="90000"/>
              </a:lnSpc>
            </a:pPr>
            <a:r>
              <a:rPr lang="en-US" altLang="en-US" sz="1800"/>
              <a:t>Progression by 12/01</a:t>
            </a:r>
          </a:p>
          <a:p>
            <a:pPr lvl="1">
              <a:lnSpc>
                <a:spcPct val="90000"/>
              </a:lnSpc>
            </a:pPr>
            <a:r>
              <a:rPr lang="en-US" altLang="en-US" sz="2000"/>
              <a:t>12/01: Cetuximab (Erbitux)</a:t>
            </a:r>
          </a:p>
          <a:p>
            <a:pPr lvl="2">
              <a:lnSpc>
                <a:spcPct val="90000"/>
              </a:lnSpc>
            </a:pPr>
            <a:r>
              <a:rPr lang="en-US" altLang="en-US" sz="1800"/>
              <a:t>Stabilization for 4 mos</a:t>
            </a:r>
          </a:p>
          <a:p>
            <a:pPr lvl="2">
              <a:lnSpc>
                <a:spcPct val="90000"/>
              </a:lnSpc>
            </a:pPr>
            <a:r>
              <a:rPr lang="en-US" altLang="en-US" sz="1800"/>
              <a:t>Progression by 7/02</a:t>
            </a:r>
          </a:p>
          <a:p>
            <a:pPr lvl="1">
              <a:lnSpc>
                <a:spcPct val="90000"/>
              </a:lnSpc>
            </a:pPr>
            <a:r>
              <a:rPr lang="en-US" altLang="en-US" sz="2000" b="1">
                <a:solidFill>
                  <a:schemeClr val="accent2"/>
                </a:solidFill>
              </a:rPr>
              <a:t>8/02: Gefitinib (Iressa)</a:t>
            </a:r>
          </a:p>
          <a:p>
            <a:pPr lvl="2">
              <a:lnSpc>
                <a:spcPct val="90000"/>
              </a:lnSpc>
            </a:pPr>
            <a:r>
              <a:rPr lang="en-US" altLang="en-US" sz="1800" b="1">
                <a:solidFill>
                  <a:schemeClr val="accent2"/>
                </a:solidFill>
              </a:rPr>
              <a:t>Sustained response for 30 mos</a:t>
            </a:r>
          </a:p>
          <a:p>
            <a:pPr lvl="2">
              <a:lnSpc>
                <a:spcPct val="90000"/>
              </a:lnSpc>
            </a:pPr>
            <a:r>
              <a:rPr lang="en-US" altLang="en-US" sz="1800" b="1">
                <a:solidFill>
                  <a:schemeClr val="accent2"/>
                </a:solidFill>
              </a:rPr>
              <a:t>Relapse in 2/05</a:t>
            </a:r>
          </a:p>
          <a:p>
            <a:pPr lvl="2">
              <a:lnSpc>
                <a:spcPct val="90000"/>
              </a:lnSpc>
              <a:buFontTx/>
              <a:buNone/>
            </a:pPr>
            <a:endParaRPr lang="en-US" altLang="en-US" sz="1800" b="1">
              <a:solidFill>
                <a:schemeClr val="accent2"/>
              </a:solidFill>
            </a:endParaRPr>
          </a:p>
          <a:p>
            <a:pPr lvl="2">
              <a:lnSpc>
                <a:spcPct val="90000"/>
              </a:lnSpc>
            </a:pPr>
            <a:endParaRPr lang="en-US" altLang="en-US" sz="1800" b="1">
              <a:solidFill>
                <a:schemeClr val="accent2"/>
              </a:solidFill>
            </a:endParaRPr>
          </a:p>
          <a:p>
            <a:pPr lvl="2">
              <a:lnSpc>
                <a:spcPct val="90000"/>
              </a:lnSpc>
              <a:buFontTx/>
              <a:buNone/>
            </a:pPr>
            <a:endParaRPr lang="en-US" altLang="en-US" sz="1800">
              <a:solidFill>
                <a:schemeClr val="accent2"/>
              </a:solidFill>
            </a:endParaRPr>
          </a:p>
          <a:p>
            <a:pPr lvl="2">
              <a:lnSpc>
                <a:spcPct val="90000"/>
              </a:lnSpc>
              <a:buFontTx/>
              <a:buNone/>
            </a:pPr>
            <a:endParaRPr lang="en-US" altLang="en-US" sz="1800"/>
          </a:p>
          <a:p>
            <a:pPr lvl="1">
              <a:lnSpc>
                <a:spcPct val="90000"/>
              </a:lnSpc>
            </a:pPr>
            <a:endParaRPr lang="en-US" altLang="en-US" sz="2000"/>
          </a:p>
          <a:p>
            <a:pPr lvl="1">
              <a:lnSpc>
                <a:spcPct val="90000"/>
              </a:lnSpc>
            </a:pPr>
            <a:endParaRPr lang="en-US" altLang="en-US" sz="2000"/>
          </a:p>
          <a:p>
            <a:pPr>
              <a:lnSpc>
                <a:spcPct val="90000"/>
              </a:lnSpc>
              <a:buFont typeface="Monotype Sorts" pitchFamily="2" charset="2"/>
              <a:buNone/>
            </a:pPr>
            <a:endParaRPr lang="en-US" altLang="en-US" sz="2400"/>
          </a:p>
          <a:p>
            <a:pPr lvl="1">
              <a:lnSpc>
                <a:spcPct val="90000"/>
              </a:lnSpc>
              <a:buFontTx/>
              <a:buNone/>
            </a:pPr>
            <a:endParaRPr lang="en-US" altLang="en-US" sz="2000"/>
          </a:p>
        </p:txBody>
      </p:sp>
      <p:pic>
        <p:nvPicPr>
          <p:cNvPr id="22532" name="Picture 4" descr="ctcure">
            <a:extLst>
              <a:ext uri="{FF2B5EF4-FFF2-40B4-BE49-F238E27FC236}">
                <a16:creationId xmlns:a16="http://schemas.microsoft.com/office/drawing/2014/main" id="{DCDA2584-05DB-95AB-01E4-EAA7B270C0F9}"/>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l="25114" t="12962" r="38840" b="5556"/>
          <a:stretch>
            <a:fillRect/>
          </a:stretch>
        </p:blipFill>
        <p:spPr>
          <a:xfrm>
            <a:off x="6477000" y="1447800"/>
            <a:ext cx="1746250" cy="4267200"/>
          </a:xfrm>
          <a:noFill/>
          <a:ln>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a:extLst>
              <a:ext uri="{FF2B5EF4-FFF2-40B4-BE49-F238E27FC236}">
                <a16:creationId xmlns:a16="http://schemas.microsoft.com/office/drawing/2014/main" id="{D70A9EBB-180A-2741-B10D-0F5AB0D8F216}"/>
              </a:ext>
            </a:extLst>
          </p:cNvPr>
          <p:cNvSpPr txBox="1">
            <a:spLocks noChangeArrowheads="1"/>
          </p:cNvSpPr>
          <p:nvPr/>
        </p:nvSpPr>
        <p:spPr bwMode="auto">
          <a:xfrm>
            <a:off x="8366125" y="2174875"/>
            <a:ext cx="725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a:t>8/02</a:t>
            </a:r>
          </a:p>
        </p:txBody>
      </p:sp>
      <p:sp>
        <p:nvSpPr>
          <p:cNvPr id="22534" name="Text Box 6">
            <a:extLst>
              <a:ext uri="{FF2B5EF4-FFF2-40B4-BE49-F238E27FC236}">
                <a16:creationId xmlns:a16="http://schemas.microsoft.com/office/drawing/2014/main" id="{A844223C-23AC-B9D1-2786-3E222FB0CB78}"/>
              </a:ext>
            </a:extLst>
          </p:cNvPr>
          <p:cNvSpPr txBox="1">
            <a:spLocks noChangeArrowheads="1"/>
          </p:cNvSpPr>
          <p:nvPr/>
        </p:nvSpPr>
        <p:spPr bwMode="auto">
          <a:xfrm>
            <a:off x="8289925" y="3698875"/>
            <a:ext cx="725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a:t>5/03</a:t>
            </a:r>
          </a:p>
        </p:txBody>
      </p:sp>
      <p:sp>
        <p:nvSpPr>
          <p:cNvPr id="22535" name="Text Box 7">
            <a:extLst>
              <a:ext uri="{FF2B5EF4-FFF2-40B4-BE49-F238E27FC236}">
                <a16:creationId xmlns:a16="http://schemas.microsoft.com/office/drawing/2014/main" id="{DF9D06A3-0A11-97D9-7E10-647ABE3D14EE}"/>
              </a:ext>
            </a:extLst>
          </p:cNvPr>
          <p:cNvSpPr txBox="1">
            <a:spLocks noChangeArrowheads="1"/>
          </p:cNvSpPr>
          <p:nvPr/>
        </p:nvSpPr>
        <p:spPr bwMode="auto">
          <a:xfrm>
            <a:off x="8366125" y="5222875"/>
            <a:ext cx="725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a:t>2/05</a:t>
            </a:r>
          </a:p>
        </p:txBody>
      </p:sp>
      <p:sp>
        <p:nvSpPr>
          <p:cNvPr id="22536" name="Line 8">
            <a:extLst>
              <a:ext uri="{FF2B5EF4-FFF2-40B4-BE49-F238E27FC236}">
                <a16:creationId xmlns:a16="http://schemas.microsoft.com/office/drawing/2014/main" id="{DBA45931-505F-E385-5444-E75B33D75616}"/>
              </a:ext>
            </a:extLst>
          </p:cNvPr>
          <p:cNvSpPr>
            <a:spLocks noChangeShapeType="1"/>
          </p:cNvSpPr>
          <p:nvPr/>
        </p:nvSpPr>
        <p:spPr bwMode="auto">
          <a:xfrm flipV="1">
            <a:off x="4191000" y="5486400"/>
            <a:ext cx="2743200" cy="228600"/>
          </a:xfrm>
          <a:prstGeom prst="line">
            <a:avLst/>
          </a:prstGeom>
          <a:noFill/>
          <a:ln w="12700">
            <a:solidFill>
              <a:schemeClr val="accent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2537" name="Picture 1">
            <a:extLst>
              <a:ext uri="{FF2B5EF4-FFF2-40B4-BE49-F238E27FC236}">
                <a16:creationId xmlns:a16="http://schemas.microsoft.com/office/drawing/2014/main" id="{1898AFF6-A4D2-A7CA-D846-918D87E1C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063" y="114300"/>
            <a:ext cx="17462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DFDBA5E-49F3-750A-088F-5E4D6C984838}"/>
              </a:ext>
            </a:extLst>
          </p:cNvPr>
          <p:cNvSpPr>
            <a:spLocks noGrp="1" noChangeArrowheads="1"/>
          </p:cNvSpPr>
          <p:nvPr>
            <p:ph type="title"/>
          </p:nvPr>
        </p:nvSpPr>
        <p:spPr/>
        <p:txBody>
          <a:bodyPr/>
          <a:lstStyle/>
          <a:p>
            <a:r>
              <a:rPr lang="en-US" altLang="en-US"/>
              <a:t>What is EGFR and why target it?</a:t>
            </a:r>
          </a:p>
        </p:txBody>
      </p:sp>
      <p:sp>
        <p:nvSpPr>
          <p:cNvPr id="23555" name="Slide Number Placeholder 4">
            <a:extLst>
              <a:ext uri="{FF2B5EF4-FFF2-40B4-BE49-F238E27FC236}">
                <a16:creationId xmlns:a16="http://schemas.microsoft.com/office/drawing/2014/main" id="{DBD66F8A-B6BB-D190-638D-8FB9BC7B36EE}"/>
              </a:ext>
            </a:extLst>
          </p:cNvPr>
          <p:cNvSpPr>
            <a:spLocks noGrp="1"/>
          </p:cNvSpPr>
          <p:nvPr>
            <p:ph type="sldNum" sz="quarter" idx="12"/>
          </p:nvPr>
        </p:nvSpPr>
        <p:spPr bwMode="auto">
          <a:xfrm>
            <a:off x="7119938"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585F063-387B-484B-B34B-46B0C9613E1A}" type="slidenum">
              <a:rPr lang="en-US" altLang="en-US" smtClean="0"/>
              <a:pPr>
                <a:spcBef>
                  <a:spcPct val="0"/>
                </a:spcBef>
                <a:buClrTx/>
                <a:buSzTx/>
                <a:buFontTx/>
                <a:buNone/>
                <a:defRPr/>
              </a:pPr>
              <a:t>15</a:t>
            </a:fld>
            <a:endParaRPr lang="en-US" altLang="en-US" sz="1400"/>
          </a:p>
        </p:txBody>
      </p:sp>
      <p:pic>
        <p:nvPicPr>
          <p:cNvPr id="23556" name="Picture 1">
            <a:extLst>
              <a:ext uri="{FF2B5EF4-FFF2-40B4-BE49-F238E27FC236}">
                <a16:creationId xmlns:a16="http://schemas.microsoft.com/office/drawing/2014/main" id="{2C4FE969-2082-D27B-1ABB-88C5BFFF0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059" y="1690689"/>
            <a:ext cx="6316047" cy="43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2">
            <a:extLst>
              <a:ext uri="{FF2B5EF4-FFF2-40B4-BE49-F238E27FC236}">
                <a16:creationId xmlns:a16="http://schemas.microsoft.com/office/drawing/2014/main" id="{C09F638D-B312-F351-8C3D-21D27EB35130}"/>
              </a:ext>
            </a:extLst>
          </p:cNvPr>
          <p:cNvSpPr txBox="1">
            <a:spLocks noChangeArrowheads="1"/>
          </p:cNvSpPr>
          <p:nvPr/>
        </p:nvSpPr>
        <p:spPr bwMode="auto">
          <a:xfrm>
            <a:off x="5659826" y="6007277"/>
            <a:ext cx="2505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i="1" dirty="0"/>
              <a:t>Oda, et al., </a:t>
            </a:r>
            <a:r>
              <a:rPr lang="en-US" altLang="en-US" sz="1200" i="1" dirty="0" err="1"/>
              <a:t>Molec</a:t>
            </a:r>
            <a:r>
              <a:rPr lang="en-US" altLang="en-US" sz="1200" i="1" dirty="0"/>
              <a:t> Systems Biol, 2005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CF15810-BD46-0247-B573-09D919F7CB5F}"/>
              </a:ext>
            </a:extLst>
          </p:cNvPr>
          <p:cNvSpPr>
            <a:spLocks noGrp="1" noChangeArrowheads="1"/>
          </p:cNvSpPr>
          <p:nvPr>
            <p:ph type="title"/>
          </p:nvPr>
        </p:nvSpPr>
        <p:spPr/>
        <p:txBody>
          <a:bodyPr/>
          <a:lstStyle/>
          <a:p>
            <a:r>
              <a:rPr lang="en-US" altLang="en-US"/>
              <a:t>EGFR signaling simplified:</a:t>
            </a:r>
          </a:p>
        </p:txBody>
      </p:sp>
      <p:sp>
        <p:nvSpPr>
          <p:cNvPr id="24579" name="Rectangle 15">
            <a:extLst>
              <a:ext uri="{FF2B5EF4-FFF2-40B4-BE49-F238E27FC236}">
                <a16:creationId xmlns:a16="http://schemas.microsoft.com/office/drawing/2014/main" id="{4FEC4792-05D4-320A-6163-E8781BB65ACC}"/>
              </a:ext>
            </a:extLst>
          </p:cNvPr>
          <p:cNvSpPr>
            <a:spLocks noGrp="1" noChangeArrowheads="1"/>
          </p:cNvSpPr>
          <p:nvPr>
            <p:ph type="body" sz="half" idx="2"/>
          </p:nvPr>
        </p:nvSpPr>
        <p:spPr>
          <a:xfrm>
            <a:off x="4800600" y="1981200"/>
            <a:ext cx="4224338" cy="4419600"/>
          </a:xfrm>
        </p:spPr>
        <p:txBody>
          <a:bodyPr/>
          <a:lstStyle/>
          <a:p>
            <a:r>
              <a:rPr lang="en-US" altLang="en-US" sz="2800"/>
              <a:t>Ligand binds</a:t>
            </a:r>
          </a:p>
          <a:p>
            <a:r>
              <a:rPr lang="en-US" altLang="en-US" sz="2800"/>
              <a:t>Receptor Dimerization </a:t>
            </a:r>
          </a:p>
          <a:p>
            <a:r>
              <a:rPr lang="en-US" altLang="en-US" sz="2800"/>
              <a:t>Phosphorylation</a:t>
            </a:r>
          </a:p>
          <a:p>
            <a:r>
              <a:rPr lang="en-US" altLang="en-US" sz="2800"/>
              <a:t>Downstream signaling</a:t>
            </a:r>
          </a:p>
          <a:p>
            <a:pPr lvl="1"/>
            <a:r>
              <a:rPr lang="en-US" altLang="en-US" sz="2400"/>
              <a:t>RAS</a:t>
            </a:r>
            <a:r>
              <a:rPr lang="en-US" altLang="en-US" sz="2400">
                <a:sym typeface="Wingdings" panose="05000000000000000000" pitchFamily="2" charset="2"/>
              </a:rPr>
              <a:t></a:t>
            </a:r>
            <a:r>
              <a:rPr lang="en-US" altLang="en-US" sz="2400"/>
              <a:t>RAF</a:t>
            </a:r>
            <a:r>
              <a:rPr lang="en-US" altLang="en-US" sz="2400">
                <a:sym typeface="Wingdings" panose="05000000000000000000" pitchFamily="2" charset="2"/>
              </a:rPr>
              <a:t></a:t>
            </a:r>
            <a:r>
              <a:rPr lang="en-US" altLang="en-US" sz="2400"/>
              <a:t>ERK</a:t>
            </a:r>
          </a:p>
          <a:p>
            <a:pPr lvl="1"/>
            <a:r>
              <a:rPr lang="en-US" altLang="en-US" sz="2400"/>
              <a:t>JAK</a:t>
            </a:r>
            <a:r>
              <a:rPr lang="en-US" altLang="en-US" sz="2400">
                <a:sym typeface="Wingdings" panose="05000000000000000000" pitchFamily="2" charset="2"/>
              </a:rPr>
              <a:t></a:t>
            </a:r>
            <a:r>
              <a:rPr lang="en-US" altLang="en-US" sz="2400"/>
              <a:t>STAT</a:t>
            </a:r>
          </a:p>
          <a:p>
            <a:pPr lvl="1"/>
            <a:r>
              <a:rPr lang="en-US" altLang="en-US" sz="2400"/>
              <a:t>PIK3CA</a:t>
            </a:r>
            <a:r>
              <a:rPr lang="en-US" altLang="en-US" sz="2400">
                <a:sym typeface="Wingdings" panose="05000000000000000000" pitchFamily="2" charset="2"/>
              </a:rPr>
              <a:t>AKTmTOR</a:t>
            </a:r>
          </a:p>
          <a:p>
            <a:r>
              <a:rPr lang="en-US" altLang="en-US" sz="2800">
                <a:sym typeface="Wingdings" panose="05000000000000000000" pitchFamily="2" charset="2"/>
              </a:rPr>
              <a:t>Cells proliferate, survive</a:t>
            </a:r>
          </a:p>
          <a:p>
            <a:endParaRPr lang="en-US" altLang="en-US" sz="2800"/>
          </a:p>
          <a:p>
            <a:endParaRPr lang="en-US" altLang="en-US" sz="2800"/>
          </a:p>
        </p:txBody>
      </p:sp>
      <p:sp>
        <p:nvSpPr>
          <p:cNvPr id="24580" name="Text Box 17">
            <a:extLst>
              <a:ext uri="{FF2B5EF4-FFF2-40B4-BE49-F238E27FC236}">
                <a16:creationId xmlns:a16="http://schemas.microsoft.com/office/drawing/2014/main" id="{7F277178-C9F5-72BE-8729-9DD045CFF064}"/>
              </a:ext>
            </a:extLst>
          </p:cNvPr>
          <p:cNvSpPr txBox="1">
            <a:spLocks noChangeArrowheads="1"/>
          </p:cNvSpPr>
          <p:nvPr/>
        </p:nvSpPr>
        <p:spPr bwMode="auto">
          <a:xfrm>
            <a:off x="1660525" y="6061075"/>
            <a:ext cx="6683375" cy="4699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a:t>Very commonly overexpressed in human carcinomas</a:t>
            </a:r>
          </a:p>
        </p:txBody>
      </p:sp>
      <p:sp>
        <p:nvSpPr>
          <p:cNvPr id="24581" name="Slide Number Placeholder 5">
            <a:extLst>
              <a:ext uri="{FF2B5EF4-FFF2-40B4-BE49-F238E27FC236}">
                <a16:creationId xmlns:a16="http://schemas.microsoft.com/office/drawing/2014/main" id="{CBE4DAC0-4885-011E-7AC4-5AF01932E7D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fld id="{532310AB-92C7-427F-BAB5-AB5EBDDA337C}" type="slidenum">
              <a:rPr lang="en-US" altLang="en-US" sz="1400" smtClean="0"/>
              <a:pPr>
                <a:spcBef>
                  <a:spcPct val="0"/>
                </a:spcBef>
                <a:buClrTx/>
                <a:buSzTx/>
                <a:buFontTx/>
                <a:buNone/>
              </a:pPr>
              <a:t>16</a:t>
            </a:fld>
            <a:endParaRPr lang="en-US" altLang="en-US" sz="1400"/>
          </a:p>
        </p:txBody>
      </p:sp>
      <p:pic>
        <p:nvPicPr>
          <p:cNvPr id="24582" name="Picture 2" descr="http://www.metmuseum.org/toah/images/h2/h2_57.92.jpg">
            <a:extLst>
              <a:ext uri="{FF2B5EF4-FFF2-40B4-BE49-F238E27FC236}">
                <a16:creationId xmlns:a16="http://schemas.microsoft.com/office/drawing/2014/main" id="{670489C7-5976-2030-790E-7EEE9E58F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25" y="2819400"/>
            <a:ext cx="3635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20294C2C-A863-49A9-081B-3C6E3E278746}"/>
              </a:ext>
            </a:extLst>
          </p:cNvPr>
          <p:cNvSpPr txBox="1">
            <a:spLocks noChangeArrowheads="1"/>
          </p:cNvSpPr>
          <p:nvPr/>
        </p:nvSpPr>
        <p:spPr bwMode="auto">
          <a:xfrm>
            <a:off x="7391400" y="1752600"/>
            <a:ext cx="622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b="1" u="sng">
                <a:latin typeface="Tahoma" panose="020B0604030504040204" pitchFamily="34" charset="0"/>
              </a:rPr>
              <a:t>IHC</a:t>
            </a:r>
          </a:p>
        </p:txBody>
      </p:sp>
      <p:pic>
        <p:nvPicPr>
          <p:cNvPr id="25603" name="Picture 12">
            <a:extLst>
              <a:ext uri="{FF2B5EF4-FFF2-40B4-BE49-F238E27FC236}">
                <a16:creationId xmlns:a16="http://schemas.microsoft.com/office/drawing/2014/main" id="{66F6926A-5CB2-0278-6632-37C5961BB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740"/>
          <a:stretch>
            <a:fillRect/>
          </a:stretch>
        </p:blipFill>
        <p:spPr bwMode="auto">
          <a:xfrm>
            <a:off x="4172340" y="2286000"/>
            <a:ext cx="1577068" cy="360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7F6BE54C-978B-43E3-84EE-9DDBBA874C90}"/>
              </a:ext>
            </a:extLst>
          </p:cNvPr>
          <p:cNvSpPr txBox="1">
            <a:spLocks noChangeArrowheads="1"/>
          </p:cNvSpPr>
          <p:nvPr/>
        </p:nvSpPr>
        <p:spPr bwMode="auto">
          <a:xfrm>
            <a:off x="4724400" y="1752600"/>
            <a:ext cx="747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b="1" u="sng">
                <a:latin typeface="Tahoma" panose="020B0604030504040204" pitchFamily="34" charset="0"/>
              </a:rPr>
              <a:t>FISH</a:t>
            </a:r>
          </a:p>
        </p:txBody>
      </p:sp>
      <p:sp>
        <p:nvSpPr>
          <p:cNvPr id="25605" name="Rectangle 5">
            <a:extLst>
              <a:ext uri="{FF2B5EF4-FFF2-40B4-BE49-F238E27FC236}">
                <a16:creationId xmlns:a16="http://schemas.microsoft.com/office/drawing/2014/main" id="{76C6D2AE-0B69-40FC-78F1-A66192FF7673}"/>
              </a:ext>
            </a:extLst>
          </p:cNvPr>
          <p:cNvSpPr>
            <a:spLocks noGrp="1" noChangeArrowheads="1"/>
          </p:cNvSpPr>
          <p:nvPr>
            <p:ph type="title"/>
          </p:nvPr>
        </p:nvSpPr>
        <p:spPr>
          <a:xfrm>
            <a:off x="279738" y="346009"/>
            <a:ext cx="8229600" cy="1143000"/>
          </a:xfrm>
        </p:spPr>
        <p:txBody>
          <a:bodyPr>
            <a:normAutofit fontScale="90000"/>
          </a:bodyPr>
          <a:lstStyle/>
          <a:p>
            <a:r>
              <a:rPr lang="en-US" altLang="en-US" sz="4000" dirty="0"/>
              <a:t>How to test for EGFR?</a:t>
            </a:r>
            <a:br>
              <a:rPr lang="en-US" altLang="en-US" sz="4000" dirty="0"/>
            </a:br>
            <a:endParaRPr lang="en-US" altLang="en-US" sz="4000" dirty="0"/>
          </a:p>
        </p:txBody>
      </p:sp>
      <p:pic>
        <p:nvPicPr>
          <p:cNvPr id="25606" name="Picture 8">
            <a:extLst>
              <a:ext uri="{FF2B5EF4-FFF2-40B4-BE49-F238E27FC236}">
                <a16:creationId xmlns:a16="http://schemas.microsoft.com/office/drawing/2014/main" id="{787E273E-1BBA-75C3-21B2-76B62172E05C}"/>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68597"/>
          <a:stretch>
            <a:fillRect/>
          </a:stretch>
        </p:blipFill>
        <p:spPr>
          <a:xfrm>
            <a:off x="6934200" y="2286000"/>
            <a:ext cx="1359678" cy="3604727"/>
          </a:xfrm>
        </p:spPr>
      </p:pic>
      <p:pic>
        <p:nvPicPr>
          <p:cNvPr id="25607" name="Picture 7">
            <a:extLst>
              <a:ext uri="{FF2B5EF4-FFF2-40B4-BE49-F238E27FC236}">
                <a16:creationId xmlns:a16="http://schemas.microsoft.com/office/drawing/2014/main" id="{DE952D4F-33AD-4412-F97A-086A7F54E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677"/>
          <a:stretch>
            <a:fillRect/>
          </a:stretch>
        </p:blipFill>
        <p:spPr bwMode="auto">
          <a:xfrm>
            <a:off x="1676400" y="2286001"/>
            <a:ext cx="1320462" cy="36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 Box 8">
            <a:extLst>
              <a:ext uri="{FF2B5EF4-FFF2-40B4-BE49-F238E27FC236}">
                <a16:creationId xmlns:a16="http://schemas.microsoft.com/office/drawing/2014/main" id="{0AA28DDF-72DA-5405-22E9-B0367F68732A}"/>
              </a:ext>
            </a:extLst>
          </p:cNvPr>
          <p:cNvSpPr txBox="1">
            <a:spLocks noChangeArrowheads="1"/>
          </p:cNvSpPr>
          <p:nvPr/>
        </p:nvSpPr>
        <p:spPr bwMode="auto">
          <a:xfrm>
            <a:off x="1905000" y="1752600"/>
            <a:ext cx="976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b="1" u="sng">
                <a:latin typeface="Tahoma" panose="020B0604030504040204" pitchFamily="34" charset="0"/>
              </a:rPr>
              <a:t>Mol Dx</a:t>
            </a:r>
          </a:p>
        </p:txBody>
      </p:sp>
      <p:sp>
        <p:nvSpPr>
          <p:cNvPr id="25609" name="Slide Number Placeholder 8">
            <a:extLst>
              <a:ext uri="{FF2B5EF4-FFF2-40B4-BE49-F238E27FC236}">
                <a16:creationId xmlns:a16="http://schemas.microsoft.com/office/drawing/2014/main" id="{1AC9D4BF-A8C1-9B12-4CE1-9CE3D23B5953}"/>
              </a:ext>
            </a:extLst>
          </p:cNvPr>
          <p:cNvSpPr>
            <a:spLocks noGrp="1"/>
          </p:cNvSpPr>
          <p:nvPr>
            <p:ph type="sldNum" sz="quarter" idx="12"/>
          </p:nvPr>
        </p:nvSpPr>
        <p:spPr bwMode="auto">
          <a:xfrm>
            <a:off x="7119938"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585F063-387B-484B-B34B-46B0C9613E1A}" type="slidenum">
              <a:rPr lang="en-US" altLang="en-US" smtClean="0"/>
              <a:pPr>
                <a:spcBef>
                  <a:spcPct val="0"/>
                </a:spcBef>
                <a:buClrTx/>
                <a:buSzTx/>
                <a:buFontTx/>
                <a:buNone/>
                <a:defRPr/>
              </a:pPr>
              <a:t>17</a:t>
            </a:fld>
            <a:endParaRPr lang="en-US" altLang="en-U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0CAF6945-319B-DE9D-5127-1E2C8A7A543B}"/>
              </a:ext>
            </a:extLst>
          </p:cNvPr>
          <p:cNvSpPr>
            <a:spLocks noGrp="1" noChangeArrowheads="1"/>
          </p:cNvSpPr>
          <p:nvPr>
            <p:ph type="title"/>
          </p:nvPr>
        </p:nvSpPr>
        <p:spPr/>
        <p:txBody>
          <a:bodyPr/>
          <a:lstStyle/>
          <a:p>
            <a:r>
              <a:rPr lang="en-US" altLang="en-US" sz="3200"/>
              <a:t>2013: Practice guideline for EGFR and ALK</a:t>
            </a:r>
          </a:p>
        </p:txBody>
      </p:sp>
      <p:pic>
        <p:nvPicPr>
          <p:cNvPr id="29699" name="Picture 4">
            <a:extLst>
              <a:ext uri="{FF2B5EF4-FFF2-40B4-BE49-F238E27FC236}">
                <a16:creationId xmlns:a16="http://schemas.microsoft.com/office/drawing/2014/main" id="{1BC4DCDF-A760-BE13-D6F4-3A18211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333"/>
          <a:stretch>
            <a:fillRect/>
          </a:stretch>
        </p:blipFill>
        <p:spPr bwMode="auto">
          <a:xfrm>
            <a:off x="2012950" y="2057400"/>
            <a:ext cx="5118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926C310-3FC0-6ADD-964B-4AFEC958C6BE}"/>
              </a:ext>
            </a:extLst>
          </p:cNvPr>
          <p:cNvSpPr>
            <a:spLocks noGrp="1" noChangeArrowheads="1"/>
          </p:cNvSpPr>
          <p:nvPr>
            <p:ph type="title"/>
          </p:nvPr>
        </p:nvSpPr>
        <p:spPr/>
        <p:txBody>
          <a:bodyPr/>
          <a:lstStyle/>
          <a:p>
            <a:r>
              <a:rPr lang="en-US" altLang="en-US" sz="4000"/>
              <a:t>2017:</a:t>
            </a:r>
            <a:br>
              <a:rPr lang="en-US" altLang="en-US" sz="4000"/>
            </a:br>
            <a:r>
              <a:rPr lang="en-US" altLang="en-US" sz="4000"/>
              <a:t>EGFR/ALK not the whole story</a:t>
            </a:r>
          </a:p>
        </p:txBody>
      </p:sp>
      <p:sp>
        <p:nvSpPr>
          <p:cNvPr id="30723" name="TextBox 7">
            <a:extLst>
              <a:ext uri="{FF2B5EF4-FFF2-40B4-BE49-F238E27FC236}">
                <a16:creationId xmlns:a16="http://schemas.microsoft.com/office/drawing/2014/main" id="{5DF6458D-772E-C3D8-F830-47761AC5C66D}"/>
              </a:ext>
            </a:extLst>
          </p:cNvPr>
          <p:cNvSpPr txBox="1">
            <a:spLocks noChangeArrowheads="1"/>
          </p:cNvSpPr>
          <p:nvPr/>
        </p:nvSpPr>
        <p:spPr bwMode="auto">
          <a:xfrm>
            <a:off x="5334000" y="6034086"/>
            <a:ext cx="1619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i="1" dirty="0"/>
              <a:t>Awad, et al., JCO 2016</a:t>
            </a:r>
          </a:p>
        </p:txBody>
      </p:sp>
      <p:pic>
        <p:nvPicPr>
          <p:cNvPr id="30724" name="Picture 2">
            <a:extLst>
              <a:ext uri="{FF2B5EF4-FFF2-40B4-BE49-F238E27FC236}">
                <a16:creationId xmlns:a16="http://schemas.microsoft.com/office/drawing/2014/main" id="{7C1A3F74-D636-054C-B338-7CC1095B5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32000"/>
            <a:ext cx="5638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09D9D0F-DDBC-92E0-4E81-E7170915E5D0}"/>
              </a:ext>
            </a:extLst>
          </p:cNvPr>
          <p:cNvSpPr>
            <a:spLocks noGrp="1" noChangeArrowheads="1"/>
          </p:cNvSpPr>
          <p:nvPr>
            <p:ph type="title"/>
          </p:nvPr>
        </p:nvSpPr>
        <p:spPr>
          <a:xfrm>
            <a:off x="628650" y="228360"/>
            <a:ext cx="7886700" cy="1325563"/>
          </a:xfrm>
        </p:spPr>
        <p:txBody>
          <a:bodyPr>
            <a:normAutofit/>
          </a:bodyPr>
          <a:lstStyle/>
          <a:p>
            <a:r>
              <a:rPr lang="en-US" altLang="en-US" dirty="0"/>
              <a:t>Introductions</a:t>
            </a:r>
            <a:endParaRPr lang="en-US" altLang="en-US" sz="2700" dirty="0"/>
          </a:p>
        </p:txBody>
      </p:sp>
      <p:pic>
        <p:nvPicPr>
          <p:cNvPr id="12291" name="Picture 7" descr="Sticker_HELLO">
            <a:extLst>
              <a:ext uri="{FF2B5EF4-FFF2-40B4-BE49-F238E27FC236}">
                <a16:creationId xmlns:a16="http://schemas.microsoft.com/office/drawing/2014/main" id="{F1C265F5-3776-F4E2-5952-27DABCF1B8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737" t="13994" r="14737" b="14636"/>
          <a:stretch>
            <a:fillRect/>
          </a:stretch>
        </p:blipFill>
        <p:spPr>
          <a:xfrm>
            <a:off x="1895669" y="1690689"/>
            <a:ext cx="5618584" cy="42761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Freeform 9">
            <a:extLst>
              <a:ext uri="{FF2B5EF4-FFF2-40B4-BE49-F238E27FC236}">
                <a16:creationId xmlns:a16="http://schemas.microsoft.com/office/drawing/2014/main" id="{3A29C871-567C-97FD-C908-A9CF5FE60C34}"/>
              </a:ext>
            </a:extLst>
          </p:cNvPr>
          <p:cNvSpPr>
            <a:spLocks/>
          </p:cNvSpPr>
          <p:nvPr/>
        </p:nvSpPr>
        <p:spPr bwMode="auto">
          <a:xfrm>
            <a:off x="3200400" y="3733800"/>
            <a:ext cx="3282950" cy="1509713"/>
          </a:xfrm>
          <a:custGeom>
            <a:avLst/>
            <a:gdLst>
              <a:gd name="T0" fmla="*/ 0 w 2068"/>
              <a:gd name="T1" fmla="*/ 2147483646 h 951"/>
              <a:gd name="T2" fmla="*/ 2147483646 w 2068"/>
              <a:gd name="T3" fmla="*/ 2147483646 h 951"/>
              <a:gd name="T4" fmla="*/ 2147483646 w 2068"/>
              <a:gd name="T5" fmla="*/ 2147483646 h 951"/>
              <a:gd name="T6" fmla="*/ 2147483646 w 2068"/>
              <a:gd name="T7" fmla="*/ 2147483646 h 951"/>
              <a:gd name="T8" fmla="*/ 2147483646 w 2068"/>
              <a:gd name="T9" fmla="*/ 2147483646 h 951"/>
              <a:gd name="T10" fmla="*/ 2147483646 w 2068"/>
              <a:gd name="T11" fmla="*/ 2147483646 h 951"/>
              <a:gd name="T12" fmla="*/ 2147483646 w 2068"/>
              <a:gd name="T13" fmla="*/ 2147483646 h 951"/>
              <a:gd name="T14" fmla="*/ 2147483646 w 2068"/>
              <a:gd name="T15" fmla="*/ 2147483646 h 951"/>
              <a:gd name="T16" fmla="*/ 2147483646 w 2068"/>
              <a:gd name="T17" fmla="*/ 2147483646 h 951"/>
              <a:gd name="T18" fmla="*/ 2147483646 w 2068"/>
              <a:gd name="T19" fmla="*/ 2147483646 h 951"/>
              <a:gd name="T20" fmla="*/ 2147483646 w 2068"/>
              <a:gd name="T21" fmla="*/ 2147483646 h 951"/>
              <a:gd name="T22" fmla="*/ 2147483646 w 2068"/>
              <a:gd name="T23" fmla="*/ 2147483646 h 951"/>
              <a:gd name="T24" fmla="*/ 2147483646 w 2068"/>
              <a:gd name="T25" fmla="*/ 2147483646 h 951"/>
              <a:gd name="T26" fmla="*/ 2147483646 w 2068"/>
              <a:gd name="T27" fmla="*/ 2147483646 h 951"/>
              <a:gd name="T28" fmla="*/ 2147483646 w 2068"/>
              <a:gd name="T29" fmla="*/ 2147483646 h 951"/>
              <a:gd name="T30" fmla="*/ 2147483646 w 2068"/>
              <a:gd name="T31" fmla="*/ 2147483646 h 951"/>
              <a:gd name="T32" fmla="*/ 2147483646 w 2068"/>
              <a:gd name="T33" fmla="*/ 2147483646 h 951"/>
              <a:gd name="T34" fmla="*/ 2147483646 w 2068"/>
              <a:gd name="T35" fmla="*/ 2147483646 h 951"/>
              <a:gd name="T36" fmla="*/ 2147483646 w 2068"/>
              <a:gd name="T37" fmla="*/ 2147483646 h 951"/>
              <a:gd name="T38" fmla="*/ 2147483646 w 2068"/>
              <a:gd name="T39" fmla="*/ 2147483646 h 951"/>
              <a:gd name="T40" fmla="*/ 2147483646 w 2068"/>
              <a:gd name="T41" fmla="*/ 2147483646 h 951"/>
              <a:gd name="T42" fmla="*/ 2147483646 w 2068"/>
              <a:gd name="T43" fmla="*/ 2147483646 h 951"/>
              <a:gd name="T44" fmla="*/ 2147483646 w 2068"/>
              <a:gd name="T45" fmla="*/ 2147483646 h 951"/>
              <a:gd name="T46" fmla="*/ 2147483646 w 2068"/>
              <a:gd name="T47" fmla="*/ 2147483646 h 951"/>
              <a:gd name="T48" fmla="*/ 2147483646 w 2068"/>
              <a:gd name="T49" fmla="*/ 2147483646 h 951"/>
              <a:gd name="T50" fmla="*/ 2147483646 w 2068"/>
              <a:gd name="T51" fmla="*/ 2147483646 h 951"/>
              <a:gd name="T52" fmla="*/ 2147483646 w 2068"/>
              <a:gd name="T53" fmla="*/ 2147483646 h 951"/>
              <a:gd name="T54" fmla="*/ 2147483646 w 2068"/>
              <a:gd name="T55" fmla="*/ 2147483646 h 951"/>
              <a:gd name="T56" fmla="*/ 2147483646 w 2068"/>
              <a:gd name="T57" fmla="*/ 2147483646 h 951"/>
              <a:gd name="T58" fmla="*/ 2147483646 w 2068"/>
              <a:gd name="T59" fmla="*/ 2147483646 h 951"/>
              <a:gd name="T60" fmla="*/ 2147483646 w 2068"/>
              <a:gd name="T61" fmla="*/ 2147483646 h 951"/>
              <a:gd name="T62" fmla="*/ 2147483646 w 2068"/>
              <a:gd name="T63" fmla="*/ 2147483646 h 951"/>
              <a:gd name="T64" fmla="*/ 2147483646 w 2068"/>
              <a:gd name="T65" fmla="*/ 2147483646 h 951"/>
              <a:gd name="T66" fmla="*/ 2147483646 w 2068"/>
              <a:gd name="T67" fmla="*/ 2147483646 h 951"/>
              <a:gd name="T68" fmla="*/ 2147483646 w 2068"/>
              <a:gd name="T69" fmla="*/ 2147483646 h 951"/>
              <a:gd name="T70" fmla="*/ 2147483646 w 2068"/>
              <a:gd name="T71" fmla="*/ 2147483646 h 951"/>
              <a:gd name="T72" fmla="*/ 2147483646 w 2068"/>
              <a:gd name="T73" fmla="*/ 2147483646 h 951"/>
              <a:gd name="T74" fmla="*/ 2147483646 w 2068"/>
              <a:gd name="T75" fmla="*/ 2147483646 h 951"/>
              <a:gd name="T76" fmla="*/ 2147483646 w 2068"/>
              <a:gd name="T77" fmla="*/ 2147483646 h 951"/>
              <a:gd name="T78" fmla="*/ 2147483646 w 2068"/>
              <a:gd name="T79" fmla="*/ 2147483646 h 951"/>
              <a:gd name="T80" fmla="*/ 2147483646 w 2068"/>
              <a:gd name="T81" fmla="*/ 2147483646 h 951"/>
              <a:gd name="T82" fmla="*/ 2147483646 w 2068"/>
              <a:gd name="T83" fmla="*/ 2147483646 h 951"/>
              <a:gd name="T84" fmla="*/ 2147483646 w 2068"/>
              <a:gd name="T85" fmla="*/ 2147483646 h 951"/>
              <a:gd name="T86" fmla="*/ 2147483646 w 2068"/>
              <a:gd name="T87" fmla="*/ 2147483646 h 951"/>
              <a:gd name="T88" fmla="*/ 2147483646 w 2068"/>
              <a:gd name="T89" fmla="*/ 2147483646 h 951"/>
              <a:gd name="T90" fmla="*/ 2147483646 w 2068"/>
              <a:gd name="T91" fmla="*/ 2147483646 h 951"/>
              <a:gd name="T92" fmla="*/ 2147483646 w 2068"/>
              <a:gd name="T93" fmla="*/ 2147483646 h 951"/>
              <a:gd name="T94" fmla="*/ 2147483646 w 2068"/>
              <a:gd name="T95" fmla="*/ 2147483646 h 951"/>
              <a:gd name="T96" fmla="*/ 2147483646 w 2068"/>
              <a:gd name="T97" fmla="*/ 2147483646 h 951"/>
              <a:gd name="T98" fmla="*/ 2147483646 w 2068"/>
              <a:gd name="T99" fmla="*/ 2147483646 h 951"/>
              <a:gd name="T100" fmla="*/ 2147483646 w 2068"/>
              <a:gd name="T101" fmla="*/ 2147483646 h 951"/>
              <a:gd name="T102" fmla="*/ 2147483646 w 2068"/>
              <a:gd name="T103" fmla="*/ 2147483646 h 9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068" h="951">
                <a:moveTo>
                  <a:pt x="0" y="7"/>
                </a:moveTo>
                <a:cubicBezTo>
                  <a:pt x="164" y="13"/>
                  <a:pt x="232" y="0"/>
                  <a:pt x="359" y="45"/>
                </a:cubicBezTo>
                <a:cubicBezTo>
                  <a:pt x="356" y="108"/>
                  <a:pt x="355" y="170"/>
                  <a:pt x="350" y="233"/>
                </a:cubicBezTo>
                <a:cubicBezTo>
                  <a:pt x="343" y="320"/>
                  <a:pt x="303" y="413"/>
                  <a:pt x="283" y="498"/>
                </a:cubicBezTo>
                <a:cubicBezTo>
                  <a:pt x="270" y="552"/>
                  <a:pt x="266" y="595"/>
                  <a:pt x="236" y="639"/>
                </a:cubicBezTo>
                <a:cubicBezTo>
                  <a:pt x="215" y="723"/>
                  <a:pt x="199" y="813"/>
                  <a:pt x="170" y="894"/>
                </a:cubicBezTo>
                <a:cubicBezTo>
                  <a:pt x="167" y="913"/>
                  <a:pt x="142" y="951"/>
                  <a:pt x="161" y="951"/>
                </a:cubicBezTo>
                <a:cubicBezTo>
                  <a:pt x="181" y="951"/>
                  <a:pt x="174" y="913"/>
                  <a:pt x="180" y="894"/>
                </a:cubicBezTo>
                <a:cubicBezTo>
                  <a:pt x="184" y="883"/>
                  <a:pt x="193" y="876"/>
                  <a:pt x="198" y="866"/>
                </a:cubicBezTo>
                <a:cubicBezTo>
                  <a:pt x="237" y="796"/>
                  <a:pt x="200" y="860"/>
                  <a:pt x="227" y="791"/>
                </a:cubicBezTo>
                <a:cubicBezTo>
                  <a:pt x="248" y="736"/>
                  <a:pt x="284" y="696"/>
                  <a:pt x="302" y="639"/>
                </a:cubicBezTo>
                <a:cubicBezTo>
                  <a:pt x="305" y="560"/>
                  <a:pt x="307" y="482"/>
                  <a:pt x="312" y="403"/>
                </a:cubicBezTo>
                <a:cubicBezTo>
                  <a:pt x="317" y="327"/>
                  <a:pt x="334" y="306"/>
                  <a:pt x="378" y="252"/>
                </a:cubicBezTo>
                <a:cubicBezTo>
                  <a:pt x="406" y="218"/>
                  <a:pt x="411" y="193"/>
                  <a:pt x="444" y="167"/>
                </a:cubicBezTo>
                <a:cubicBezTo>
                  <a:pt x="546" y="88"/>
                  <a:pt x="465" y="167"/>
                  <a:pt x="529" y="101"/>
                </a:cubicBezTo>
                <a:cubicBezTo>
                  <a:pt x="548" y="104"/>
                  <a:pt x="570" y="100"/>
                  <a:pt x="586" y="111"/>
                </a:cubicBezTo>
                <a:cubicBezTo>
                  <a:pt x="604" y="124"/>
                  <a:pt x="623" y="167"/>
                  <a:pt x="623" y="167"/>
                </a:cubicBezTo>
                <a:cubicBezTo>
                  <a:pt x="653" y="364"/>
                  <a:pt x="641" y="578"/>
                  <a:pt x="595" y="772"/>
                </a:cubicBezTo>
                <a:cubicBezTo>
                  <a:pt x="598" y="800"/>
                  <a:pt x="580" y="842"/>
                  <a:pt x="604" y="857"/>
                </a:cubicBezTo>
                <a:cubicBezTo>
                  <a:pt x="641" y="880"/>
                  <a:pt x="813" y="861"/>
                  <a:pt x="859" y="857"/>
                </a:cubicBezTo>
                <a:cubicBezTo>
                  <a:pt x="910" y="823"/>
                  <a:pt x="913" y="801"/>
                  <a:pt x="944" y="753"/>
                </a:cubicBezTo>
                <a:cubicBezTo>
                  <a:pt x="941" y="728"/>
                  <a:pt x="945" y="700"/>
                  <a:pt x="935" y="677"/>
                </a:cubicBezTo>
                <a:cubicBezTo>
                  <a:pt x="923" y="650"/>
                  <a:pt x="857" y="681"/>
                  <a:pt x="841" y="687"/>
                </a:cubicBezTo>
                <a:cubicBezTo>
                  <a:pt x="831" y="696"/>
                  <a:pt x="819" y="703"/>
                  <a:pt x="812" y="715"/>
                </a:cubicBezTo>
                <a:cubicBezTo>
                  <a:pt x="802" y="732"/>
                  <a:pt x="793" y="772"/>
                  <a:pt x="793" y="772"/>
                </a:cubicBezTo>
                <a:cubicBezTo>
                  <a:pt x="795" y="779"/>
                  <a:pt x="807" y="843"/>
                  <a:pt x="812" y="847"/>
                </a:cubicBezTo>
                <a:cubicBezTo>
                  <a:pt x="836" y="864"/>
                  <a:pt x="899" y="871"/>
                  <a:pt x="926" y="875"/>
                </a:cubicBezTo>
                <a:cubicBezTo>
                  <a:pt x="976" y="872"/>
                  <a:pt x="1027" y="874"/>
                  <a:pt x="1077" y="866"/>
                </a:cubicBezTo>
                <a:cubicBezTo>
                  <a:pt x="1122" y="859"/>
                  <a:pt x="1141" y="788"/>
                  <a:pt x="1180" y="762"/>
                </a:cubicBezTo>
                <a:cubicBezTo>
                  <a:pt x="1197" y="715"/>
                  <a:pt x="1229" y="693"/>
                  <a:pt x="1275" y="677"/>
                </a:cubicBezTo>
                <a:cubicBezTo>
                  <a:pt x="1294" y="680"/>
                  <a:pt x="1314" y="681"/>
                  <a:pt x="1332" y="687"/>
                </a:cubicBezTo>
                <a:cubicBezTo>
                  <a:pt x="1345" y="691"/>
                  <a:pt x="1436" y="766"/>
                  <a:pt x="1360" y="715"/>
                </a:cubicBezTo>
                <a:cubicBezTo>
                  <a:pt x="1316" y="650"/>
                  <a:pt x="1276" y="680"/>
                  <a:pt x="1190" y="687"/>
                </a:cubicBezTo>
                <a:cubicBezTo>
                  <a:pt x="1125" y="730"/>
                  <a:pt x="1140" y="702"/>
                  <a:pt x="1124" y="753"/>
                </a:cubicBezTo>
                <a:cubicBezTo>
                  <a:pt x="1130" y="813"/>
                  <a:pt x="1114" y="865"/>
                  <a:pt x="1171" y="885"/>
                </a:cubicBezTo>
                <a:cubicBezTo>
                  <a:pt x="1206" y="882"/>
                  <a:pt x="1241" y="882"/>
                  <a:pt x="1275" y="875"/>
                </a:cubicBezTo>
                <a:cubicBezTo>
                  <a:pt x="1305" y="869"/>
                  <a:pt x="1330" y="820"/>
                  <a:pt x="1350" y="800"/>
                </a:cubicBezTo>
                <a:cubicBezTo>
                  <a:pt x="1373" y="736"/>
                  <a:pt x="1355" y="775"/>
                  <a:pt x="1369" y="875"/>
                </a:cubicBezTo>
                <a:cubicBezTo>
                  <a:pt x="1374" y="911"/>
                  <a:pt x="1377" y="903"/>
                  <a:pt x="1407" y="913"/>
                </a:cubicBezTo>
                <a:cubicBezTo>
                  <a:pt x="1457" y="910"/>
                  <a:pt x="1509" y="915"/>
                  <a:pt x="1558" y="904"/>
                </a:cubicBezTo>
                <a:cubicBezTo>
                  <a:pt x="1600" y="895"/>
                  <a:pt x="1638" y="846"/>
                  <a:pt x="1671" y="819"/>
                </a:cubicBezTo>
                <a:cubicBezTo>
                  <a:pt x="1704" y="792"/>
                  <a:pt x="1741" y="769"/>
                  <a:pt x="1775" y="743"/>
                </a:cubicBezTo>
                <a:cubicBezTo>
                  <a:pt x="1784" y="736"/>
                  <a:pt x="1786" y="723"/>
                  <a:pt x="1794" y="715"/>
                </a:cubicBezTo>
                <a:cubicBezTo>
                  <a:pt x="1802" y="707"/>
                  <a:pt x="1813" y="702"/>
                  <a:pt x="1823" y="696"/>
                </a:cubicBezTo>
                <a:cubicBezTo>
                  <a:pt x="1839" y="674"/>
                  <a:pt x="1854" y="652"/>
                  <a:pt x="1870" y="630"/>
                </a:cubicBezTo>
                <a:cubicBezTo>
                  <a:pt x="1876" y="621"/>
                  <a:pt x="1889" y="602"/>
                  <a:pt x="1889" y="602"/>
                </a:cubicBezTo>
                <a:cubicBezTo>
                  <a:pt x="1928" y="476"/>
                  <a:pt x="1980" y="208"/>
                  <a:pt x="1860" y="167"/>
                </a:cubicBezTo>
                <a:cubicBezTo>
                  <a:pt x="1835" y="172"/>
                  <a:pt x="1805" y="170"/>
                  <a:pt x="1785" y="186"/>
                </a:cubicBezTo>
                <a:cubicBezTo>
                  <a:pt x="1759" y="207"/>
                  <a:pt x="1739" y="262"/>
                  <a:pt x="1719" y="290"/>
                </a:cubicBezTo>
                <a:cubicBezTo>
                  <a:pt x="1667" y="434"/>
                  <a:pt x="1697" y="452"/>
                  <a:pt x="1709" y="696"/>
                </a:cubicBezTo>
                <a:cubicBezTo>
                  <a:pt x="1712" y="752"/>
                  <a:pt x="1755" y="788"/>
                  <a:pt x="1804" y="800"/>
                </a:cubicBezTo>
                <a:cubicBezTo>
                  <a:pt x="1897" y="863"/>
                  <a:pt x="1821" y="819"/>
                  <a:pt x="2068" y="819"/>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Content Placeholder 4">
            <a:extLst>
              <a:ext uri="{FF2B5EF4-FFF2-40B4-BE49-F238E27FC236}">
                <a16:creationId xmlns:a16="http://schemas.microsoft.com/office/drawing/2014/main" id="{0D4036A3-7A08-3FB0-DEAC-F4E3C928DAB3}"/>
              </a:ext>
            </a:extLst>
          </p:cNvPr>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5715000" y="1979613"/>
            <a:ext cx="2922588" cy="1981200"/>
          </a:xfrm>
        </p:spPr>
      </p:pic>
      <p:pic>
        <p:nvPicPr>
          <p:cNvPr id="31748" name="Picture 1">
            <a:extLst>
              <a:ext uri="{FF2B5EF4-FFF2-40B4-BE49-F238E27FC236}">
                <a16:creationId xmlns:a16="http://schemas.microsoft.com/office/drawing/2014/main" id="{95472329-D95D-4C70-F15F-28ED2EFEB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1954213"/>
            <a:ext cx="38735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a:extLst>
              <a:ext uri="{FF2B5EF4-FFF2-40B4-BE49-F238E27FC236}">
                <a16:creationId xmlns:a16="http://schemas.microsoft.com/office/drawing/2014/main" id="{590A6157-0504-F5F1-ABA7-17BC65C1F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825" y="4267200"/>
            <a:ext cx="348615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7F25253-21A8-1A05-714D-C3A6B3880F04}"/>
              </a:ext>
            </a:extLst>
          </p:cNvPr>
          <p:cNvPicPr>
            <a:picLocks noChangeAspect="1"/>
          </p:cNvPicPr>
          <p:nvPr/>
        </p:nvPicPr>
        <p:blipFill>
          <a:blip r:embed="rId5"/>
          <a:stretch>
            <a:fillRect/>
          </a:stretch>
        </p:blipFill>
        <p:spPr>
          <a:xfrm>
            <a:off x="1799911" y="235524"/>
            <a:ext cx="6340390" cy="98763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3794-38D3-48C7-F108-7FA8513F2DE2}"/>
              </a:ext>
            </a:extLst>
          </p:cNvPr>
          <p:cNvSpPr>
            <a:spLocks noGrp="1"/>
          </p:cNvSpPr>
          <p:nvPr>
            <p:ph type="title"/>
          </p:nvPr>
        </p:nvSpPr>
        <p:spPr/>
        <p:txBody>
          <a:bodyPr/>
          <a:lstStyle/>
          <a:p>
            <a:pPr>
              <a:defRPr/>
            </a:pPr>
            <a:r>
              <a:rPr lang="en-US" altLang="en-US" b="1" dirty="0"/>
              <a:t>2018 Guideline Conclusions</a:t>
            </a:r>
            <a:endParaRPr lang="en-US" dirty="0"/>
          </a:p>
        </p:txBody>
      </p:sp>
      <p:sp>
        <p:nvSpPr>
          <p:cNvPr id="3" name="Content Placeholder 2">
            <a:extLst>
              <a:ext uri="{FF2B5EF4-FFF2-40B4-BE49-F238E27FC236}">
                <a16:creationId xmlns:a16="http://schemas.microsoft.com/office/drawing/2014/main" id="{BDF662D4-42B5-6D7F-0046-38710F0245E5}"/>
              </a:ext>
            </a:extLst>
          </p:cNvPr>
          <p:cNvSpPr>
            <a:spLocks noGrp="1"/>
          </p:cNvSpPr>
          <p:nvPr>
            <p:ph sz="half" idx="1"/>
          </p:nvPr>
        </p:nvSpPr>
        <p:spPr>
          <a:xfrm>
            <a:off x="463550" y="1454150"/>
            <a:ext cx="8385175" cy="5083175"/>
          </a:xfrm>
        </p:spPr>
        <p:txBody>
          <a:bodyPr>
            <a:normAutofit lnSpcReduction="10000"/>
          </a:bodyPr>
          <a:lstStyle/>
          <a:p>
            <a:pPr marL="0" indent="0">
              <a:lnSpc>
                <a:spcPct val="150000"/>
              </a:lnSpc>
              <a:buFont typeface="Arial" charset="0"/>
              <a:buChar char="•"/>
              <a:defRPr/>
            </a:pPr>
            <a:r>
              <a:rPr lang="en-US" altLang="en-US" sz="1600" b="1" dirty="0"/>
              <a:t>All advanced NSCLC patients with adeno component should be tested for </a:t>
            </a:r>
            <a:r>
              <a:rPr lang="en-US" altLang="en-US" sz="1600" b="1" i="1" dirty="0"/>
              <a:t>EGFR, </a:t>
            </a:r>
            <a:r>
              <a:rPr lang="en-US" altLang="en-US" sz="1600" b="1" i="1" dirty="0" err="1"/>
              <a:t>ALK</a:t>
            </a:r>
            <a:r>
              <a:rPr lang="en-US" altLang="en-US" sz="1600" b="1" i="1" dirty="0"/>
              <a:t>, ROS1</a:t>
            </a:r>
          </a:p>
          <a:p>
            <a:pPr marL="517525" lvl="1" indent="-174625">
              <a:lnSpc>
                <a:spcPct val="150000"/>
              </a:lnSpc>
              <a:buFont typeface="Arial" charset="0"/>
              <a:buChar char="–"/>
              <a:defRPr/>
            </a:pPr>
            <a:r>
              <a:rPr lang="en-US" altLang="en-US" sz="1600" b="1" dirty="0"/>
              <a:t> </a:t>
            </a:r>
            <a:r>
              <a:rPr lang="en-US" altLang="en-US" sz="1600" dirty="0"/>
              <a:t>Add </a:t>
            </a:r>
            <a:r>
              <a:rPr lang="en-US" altLang="en-US" sz="1600" i="1" dirty="0"/>
              <a:t>BRAF, ERBB2, MET, RET </a:t>
            </a:r>
            <a:r>
              <a:rPr lang="en-US" altLang="en-US" sz="1600" dirty="0"/>
              <a:t>if doing a large panel</a:t>
            </a:r>
          </a:p>
          <a:p>
            <a:pPr marL="517525" lvl="1" indent="-174625">
              <a:lnSpc>
                <a:spcPct val="150000"/>
              </a:lnSpc>
              <a:buFont typeface="Arial" charset="0"/>
              <a:buChar char="–"/>
              <a:defRPr/>
            </a:pPr>
            <a:r>
              <a:rPr lang="en-US" altLang="en-US" sz="1600" dirty="0" err="1"/>
              <a:t>IHC</a:t>
            </a:r>
            <a:r>
              <a:rPr lang="en-US" altLang="en-US" sz="1600" dirty="0"/>
              <a:t> is acceptable for </a:t>
            </a:r>
            <a:r>
              <a:rPr lang="en-US" altLang="en-US" sz="1600" dirty="0" err="1"/>
              <a:t>ALK</a:t>
            </a:r>
            <a:r>
              <a:rPr lang="en-US" altLang="en-US" sz="1600" dirty="0"/>
              <a:t> and screening for ROS1</a:t>
            </a:r>
          </a:p>
          <a:p>
            <a:pPr marL="517525" lvl="1" indent="-174625">
              <a:lnSpc>
                <a:spcPct val="150000"/>
              </a:lnSpc>
              <a:buFont typeface="Arial" charset="0"/>
              <a:buChar char="–"/>
              <a:defRPr/>
            </a:pPr>
            <a:r>
              <a:rPr lang="en-US" altLang="en-US" sz="1600" dirty="0"/>
              <a:t>No mandate to test squamous or small cell carcinomas</a:t>
            </a:r>
          </a:p>
          <a:p>
            <a:pPr marL="342900" lvl="1" indent="0">
              <a:lnSpc>
                <a:spcPct val="150000"/>
              </a:lnSpc>
              <a:buFont typeface="Arial" panose="020B0604020202020204" pitchFamily="34" charset="0"/>
              <a:buNone/>
              <a:defRPr/>
            </a:pPr>
            <a:endParaRPr lang="en-US" altLang="en-US" sz="1600" dirty="0"/>
          </a:p>
          <a:p>
            <a:pPr marL="0" indent="0">
              <a:lnSpc>
                <a:spcPct val="150000"/>
              </a:lnSpc>
              <a:buFont typeface="Arial" charset="0"/>
              <a:buChar char="•"/>
              <a:defRPr/>
            </a:pPr>
            <a:r>
              <a:rPr lang="en-US" altLang="en-US" sz="1600" b="1" i="1" dirty="0"/>
              <a:t>For patients who progress on therapy</a:t>
            </a:r>
          </a:p>
          <a:p>
            <a:pPr marL="347663" lvl="1" indent="0">
              <a:lnSpc>
                <a:spcPct val="150000"/>
              </a:lnSpc>
              <a:buFont typeface="Arial" charset="0"/>
              <a:buChar char="•"/>
              <a:defRPr/>
            </a:pPr>
            <a:r>
              <a:rPr lang="en-US" altLang="en-US" sz="1600" dirty="0"/>
              <a:t>EGFR relapse should be tested for T790 with ultrasensitive method</a:t>
            </a:r>
          </a:p>
          <a:p>
            <a:pPr marL="347663" lvl="1" indent="0">
              <a:lnSpc>
                <a:spcPct val="150000"/>
              </a:lnSpc>
              <a:buFont typeface="Arial" charset="0"/>
              <a:buChar char="•"/>
              <a:defRPr/>
            </a:pPr>
            <a:r>
              <a:rPr lang="en-US" altLang="en-US" sz="1600" i="1" dirty="0" err="1"/>
              <a:t>ALK</a:t>
            </a:r>
            <a:r>
              <a:rPr lang="en-US" altLang="en-US" sz="1600" i="1" dirty="0"/>
              <a:t>/ROS </a:t>
            </a:r>
            <a:r>
              <a:rPr lang="en-US" altLang="en-US" sz="1600" dirty="0"/>
              <a:t>relapse do not need further </a:t>
            </a:r>
            <a:r>
              <a:rPr lang="en-US" altLang="en-US" sz="1600" i="1" dirty="0" err="1"/>
              <a:t>ALK</a:t>
            </a:r>
            <a:r>
              <a:rPr lang="en-US" altLang="en-US" sz="1600" i="1" dirty="0"/>
              <a:t>/ROS </a:t>
            </a:r>
            <a:r>
              <a:rPr lang="en-US" altLang="en-US" sz="1600" dirty="0"/>
              <a:t>testing for management</a:t>
            </a:r>
          </a:p>
          <a:p>
            <a:pPr marL="347663" lvl="1" indent="0">
              <a:lnSpc>
                <a:spcPct val="150000"/>
              </a:lnSpc>
              <a:buFont typeface="Arial" charset="0"/>
              <a:buChar char="•"/>
              <a:defRPr/>
            </a:pPr>
            <a:endParaRPr lang="en-US" altLang="en-US" sz="1600" dirty="0"/>
          </a:p>
          <a:p>
            <a:pPr marL="0" indent="0">
              <a:lnSpc>
                <a:spcPct val="150000"/>
              </a:lnSpc>
              <a:buFont typeface="Arial" charset="0"/>
              <a:buChar char="•"/>
              <a:defRPr/>
            </a:pPr>
            <a:r>
              <a:rPr lang="en-US" altLang="en-US" sz="1600" b="1" dirty="0"/>
              <a:t>Cell free DNA is appropriate when biopsy hard to obtain</a:t>
            </a:r>
          </a:p>
          <a:p>
            <a:pPr marL="517525" lvl="1" indent="-174625">
              <a:lnSpc>
                <a:spcPct val="150000"/>
              </a:lnSpc>
              <a:buFont typeface="Arial" charset="0"/>
              <a:buChar char="–"/>
              <a:defRPr/>
            </a:pPr>
            <a:r>
              <a:rPr lang="en-US" altLang="en-US" sz="1600" b="1" dirty="0"/>
              <a:t> </a:t>
            </a:r>
            <a:r>
              <a:rPr lang="en-US" altLang="en-US" sz="1600" dirty="0"/>
              <a:t>If cell free DNA is negative, biopsy is needed</a:t>
            </a:r>
          </a:p>
          <a:p>
            <a:pPr marL="0" indent="0">
              <a:lnSpc>
                <a:spcPct val="150000"/>
              </a:lnSpc>
              <a:buFont typeface="Arial" charset="0"/>
              <a:buChar char="•"/>
              <a:defRPr/>
            </a:pPr>
            <a:r>
              <a:rPr lang="en-US" altLang="en-US" sz="1600" b="1" dirty="0"/>
              <a:t> PD1/PDL1 are important, but </a:t>
            </a:r>
            <a:r>
              <a:rPr lang="en-US" altLang="en-US" sz="1600" b="1" dirty="0" err="1"/>
              <a:t>nonstandardized</a:t>
            </a:r>
            <a:endParaRPr lang="en-US" altLang="en-US" sz="1600" b="1" dirty="0"/>
          </a:p>
          <a:p>
            <a:pPr>
              <a:buFont typeface="Arial" charset="0"/>
              <a:buChar char="•"/>
              <a:defRP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7CC2B51-61C3-2425-4342-22E1CAB3B614}"/>
              </a:ext>
            </a:extLst>
          </p:cNvPr>
          <p:cNvSpPr>
            <a:spLocks noGrp="1" noChangeArrowheads="1"/>
          </p:cNvSpPr>
          <p:nvPr>
            <p:ph type="title"/>
          </p:nvPr>
        </p:nvSpPr>
        <p:spPr>
          <a:xfrm>
            <a:off x="1143000" y="-88900"/>
            <a:ext cx="7881938" cy="1143000"/>
          </a:xfrm>
        </p:spPr>
        <p:txBody>
          <a:bodyPr/>
          <a:lstStyle/>
          <a:p>
            <a:r>
              <a:rPr lang="en-US" altLang="en-US" sz="3200" b="1" u="sng" dirty="0"/>
              <a:t>Since the revised guidelines published in 2018:</a:t>
            </a:r>
            <a:endParaRPr lang="en-US" altLang="en-US" b="1" u="sng" dirty="0"/>
          </a:p>
        </p:txBody>
      </p:sp>
      <p:sp>
        <p:nvSpPr>
          <p:cNvPr id="41987" name="Text Placeholder 2">
            <a:extLst>
              <a:ext uri="{FF2B5EF4-FFF2-40B4-BE49-F238E27FC236}">
                <a16:creationId xmlns:a16="http://schemas.microsoft.com/office/drawing/2014/main" id="{8868A0F7-4191-ED72-3D27-4314AF298A8B}"/>
              </a:ext>
            </a:extLst>
          </p:cNvPr>
          <p:cNvSpPr>
            <a:spLocks noGrp="1" noChangeArrowheads="1"/>
          </p:cNvSpPr>
          <p:nvPr>
            <p:ph type="body" sz="half" idx="1"/>
          </p:nvPr>
        </p:nvSpPr>
        <p:spPr>
          <a:xfrm>
            <a:off x="1143000" y="754063"/>
            <a:ext cx="6011863" cy="4572000"/>
          </a:xfrm>
        </p:spPr>
        <p:txBody>
          <a:bodyPr/>
          <a:lstStyle/>
          <a:p>
            <a:r>
              <a:rPr lang="en-US" altLang="en-US" sz="2800" i="1" dirty="0"/>
              <a:t>BRAF</a:t>
            </a:r>
            <a:r>
              <a:rPr lang="en-US" altLang="en-US" sz="2800" dirty="0"/>
              <a:t> testing standard care</a:t>
            </a:r>
          </a:p>
          <a:p>
            <a:r>
              <a:rPr lang="en-US" altLang="en-US" sz="2800" dirty="0"/>
              <a:t>NTRK inhibitor approved</a:t>
            </a:r>
          </a:p>
          <a:p>
            <a:r>
              <a:rPr lang="en-US" altLang="en-US" sz="2800" dirty="0"/>
              <a:t>EGFR T790M inhibitors now first line</a:t>
            </a:r>
          </a:p>
          <a:p>
            <a:r>
              <a:rPr lang="en-US" altLang="en-US" sz="2800" dirty="0"/>
              <a:t>RET inhibitors approved</a:t>
            </a:r>
          </a:p>
          <a:p>
            <a:r>
              <a:rPr lang="en-US" altLang="en-US" sz="2800" dirty="0"/>
              <a:t>MET inhibitors approved</a:t>
            </a:r>
          </a:p>
          <a:p>
            <a:r>
              <a:rPr lang="en-US" altLang="en-US" sz="2800" dirty="0"/>
              <a:t>Inhibitor for EGFR exon 20 insertions</a:t>
            </a:r>
          </a:p>
          <a:p>
            <a:r>
              <a:rPr lang="en-US" altLang="en-US" sz="2800" dirty="0"/>
              <a:t>Immune therapies exploded</a:t>
            </a:r>
          </a:p>
          <a:p>
            <a:r>
              <a:rPr lang="en-US" altLang="en-US" sz="2800" dirty="0"/>
              <a:t>KRAS G12C inhibitors</a:t>
            </a:r>
          </a:p>
          <a:p>
            <a:r>
              <a:rPr lang="en-US" altLang="en-US" sz="2800" dirty="0"/>
              <a:t>ERBB2 conjugates</a:t>
            </a:r>
          </a:p>
          <a:p>
            <a:endParaRPr lang="en-US" altLang="en-US" dirty="0"/>
          </a:p>
          <a:p>
            <a:endParaRPr lang="en-US" altLang="en-US" dirty="0"/>
          </a:p>
        </p:txBody>
      </p:sp>
      <p:pic>
        <p:nvPicPr>
          <p:cNvPr id="41988" name="Picture 4">
            <a:extLst>
              <a:ext uri="{FF2B5EF4-FFF2-40B4-BE49-F238E27FC236}">
                <a16:creationId xmlns:a16="http://schemas.microsoft.com/office/drawing/2014/main" id="{DC3351E8-7301-9EFF-09A2-F4D92F3A3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887413"/>
            <a:ext cx="20510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4">
            <a:extLst>
              <a:ext uri="{FF2B5EF4-FFF2-40B4-BE49-F238E27FC236}">
                <a16:creationId xmlns:a16="http://schemas.microsoft.com/office/drawing/2014/main" id="{7CD9FF05-FA8E-A4DD-D410-F5B809D6B2FE}"/>
              </a:ext>
            </a:extLst>
          </p:cNvPr>
          <p:cNvSpPr txBox="1">
            <a:spLocks noChangeArrowheads="1"/>
          </p:cNvSpPr>
          <p:nvPr/>
        </p:nvSpPr>
        <p:spPr bwMode="auto">
          <a:xfrm>
            <a:off x="7224713" y="2030413"/>
            <a:ext cx="1643062" cy="276225"/>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i="1" dirty="0" err="1">
                <a:solidFill>
                  <a:schemeClr val="accent1">
                    <a:lumMod val="75000"/>
                  </a:schemeClr>
                </a:solidFill>
                <a:latin typeface="Gill Sans"/>
                <a:ea typeface="Heiti SC Light"/>
                <a:cs typeface="Heiti SC Light"/>
                <a:sym typeface="Gill Sans"/>
              </a:rPr>
              <a:t>Planchard</a:t>
            </a:r>
            <a:r>
              <a:rPr lang="en-US" altLang="en-US" sz="1200" i="1" dirty="0">
                <a:solidFill>
                  <a:schemeClr val="accent1">
                    <a:lumMod val="75000"/>
                  </a:schemeClr>
                </a:solidFill>
                <a:latin typeface="Gill Sans"/>
                <a:ea typeface="Heiti SC Light"/>
                <a:cs typeface="Heiti SC Light"/>
                <a:sym typeface="Gill Sans"/>
              </a:rPr>
              <a:t>, </a:t>
            </a:r>
            <a:r>
              <a:rPr lang="en-US" altLang="en-US" sz="1200" i="1" dirty="0" err="1">
                <a:solidFill>
                  <a:schemeClr val="accent1">
                    <a:lumMod val="75000"/>
                  </a:schemeClr>
                </a:solidFill>
                <a:latin typeface="Gill Sans"/>
                <a:ea typeface="Heiti SC Light"/>
                <a:cs typeface="Heiti SC Light"/>
                <a:sym typeface="Gill Sans"/>
              </a:rPr>
              <a:t>ESMO</a:t>
            </a:r>
            <a:r>
              <a:rPr lang="en-US" altLang="en-US" sz="1200" i="1" dirty="0">
                <a:solidFill>
                  <a:schemeClr val="accent1">
                    <a:lumMod val="75000"/>
                  </a:schemeClr>
                </a:solidFill>
                <a:latin typeface="Gill Sans"/>
                <a:ea typeface="Heiti SC Light"/>
                <a:cs typeface="Heiti SC Light"/>
                <a:sym typeface="Gill Sans"/>
              </a:rPr>
              <a:t>, 2017</a:t>
            </a:r>
          </a:p>
        </p:txBody>
      </p:sp>
      <p:pic>
        <p:nvPicPr>
          <p:cNvPr id="41990" name="Picture 5">
            <a:extLst>
              <a:ext uri="{FF2B5EF4-FFF2-40B4-BE49-F238E27FC236}">
                <a16:creationId xmlns:a16="http://schemas.microsoft.com/office/drawing/2014/main" id="{7895AE98-739D-80D2-ACA2-594FF2A2C5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50000" b="50000"/>
          <a:stretch>
            <a:fillRect/>
          </a:stretch>
        </p:blipFill>
        <p:spPr bwMode="auto">
          <a:xfrm>
            <a:off x="7104063" y="4241800"/>
            <a:ext cx="17018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4">
            <a:extLst>
              <a:ext uri="{FF2B5EF4-FFF2-40B4-BE49-F238E27FC236}">
                <a16:creationId xmlns:a16="http://schemas.microsoft.com/office/drawing/2014/main" id="{9C81B52E-72B9-B179-562C-C511E0835CEF}"/>
              </a:ext>
            </a:extLst>
          </p:cNvPr>
          <p:cNvSpPr txBox="1">
            <a:spLocks noChangeArrowheads="1"/>
          </p:cNvSpPr>
          <p:nvPr/>
        </p:nvSpPr>
        <p:spPr bwMode="auto">
          <a:xfrm>
            <a:off x="7107238" y="6183313"/>
            <a:ext cx="1701800" cy="277812"/>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i="1" dirty="0">
                <a:solidFill>
                  <a:schemeClr val="accent1">
                    <a:lumMod val="75000"/>
                  </a:schemeClr>
                </a:solidFill>
                <a:latin typeface="Gill Sans"/>
                <a:ea typeface="Heiti SC Light"/>
                <a:cs typeface="Heiti SC Light"/>
                <a:sym typeface="Gill Sans"/>
              </a:rPr>
              <a:t>Soria, et al., </a:t>
            </a:r>
            <a:r>
              <a:rPr lang="en-US" altLang="en-US" sz="1200" i="1" dirty="0" err="1">
                <a:solidFill>
                  <a:schemeClr val="accent1">
                    <a:lumMod val="75000"/>
                  </a:schemeClr>
                </a:solidFill>
                <a:latin typeface="Gill Sans"/>
                <a:ea typeface="Heiti SC Light"/>
                <a:cs typeface="Heiti SC Light"/>
                <a:sym typeface="Gill Sans"/>
              </a:rPr>
              <a:t>NEJM</a:t>
            </a:r>
            <a:r>
              <a:rPr lang="en-US" altLang="en-US" sz="1200" i="1" dirty="0">
                <a:solidFill>
                  <a:schemeClr val="accent1">
                    <a:lumMod val="75000"/>
                  </a:schemeClr>
                </a:solidFill>
                <a:latin typeface="Gill Sans"/>
                <a:ea typeface="Heiti SC Light"/>
                <a:cs typeface="Heiti SC Light"/>
                <a:sym typeface="Gill Sans"/>
              </a:rPr>
              <a:t>, 2018</a:t>
            </a:r>
          </a:p>
        </p:txBody>
      </p:sp>
      <p:pic>
        <p:nvPicPr>
          <p:cNvPr id="41992" name="Picture 6">
            <a:extLst>
              <a:ext uri="{FF2B5EF4-FFF2-40B4-BE49-F238E27FC236}">
                <a16:creationId xmlns:a16="http://schemas.microsoft.com/office/drawing/2014/main" id="{9E6F6FE3-4EC8-0624-5A63-27E0E9E4CB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063" y="5670550"/>
            <a:ext cx="20224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a:extLst>
              <a:ext uri="{FF2B5EF4-FFF2-40B4-BE49-F238E27FC236}">
                <a16:creationId xmlns:a16="http://schemas.microsoft.com/office/drawing/2014/main" id="{48C2301D-79CD-370A-13E4-201276128E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4025" y="5686425"/>
            <a:ext cx="1905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a:extLst>
              <a:ext uri="{FF2B5EF4-FFF2-40B4-BE49-F238E27FC236}">
                <a16:creationId xmlns:a16="http://schemas.microsoft.com/office/drawing/2014/main" id="{FB850376-1E48-0CFB-AF11-A5229B3C7AA9}"/>
              </a:ext>
            </a:extLst>
          </p:cNvPr>
          <p:cNvSpPr txBox="1">
            <a:spLocks noChangeArrowheads="1"/>
          </p:cNvSpPr>
          <p:nvPr/>
        </p:nvSpPr>
        <p:spPr bwMode="auto">
          <a:xfrm>
            <a:off x="3348038" y="6169025"/>
            <a:ext cx="893762" cy="276225"/>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i="1" dirty="0">
                <a:solidFill>
                  <a:schemeClr val="accent1">
                    <a:lumMod val="75000"/>
                  </a:schemeClr>
                </a:solidFill>
                <a:latin typeface="Gill Sans"/>
                <a:ea typeface="Heiti SC Light"/>
                <a:cs typeface="Heiti SC Light"/>
                <a:sym typeface="Gill Sans"/>
              </a:rPr>
              <a:t>Koski, 2018</a:t>
            </a:r>
          </a:p>
        </p:txBody>
      </p:sp>
      <p:pic>
        <p:nvPicPr>
          <p:cNvPr id="41995" name="Picture 9">
            <a:extLst>
              <a:ext uri="{FF2B5EF4-FFF2-40B4-BE49-F238E27FC236}">
                <a16:creationId xmlns:a16="http://schemas.microsoft.com/office/drawing/2014/main" id="{5FE5DD3F-1640-6DAC-DBCA-CC51CA65D9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3888" y="2446338"/>
            <a:ext cx="20510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4">
            <a:extLst>
              <a:ext uri="{FF2B5EF4-FFF2-40B4-BE49-F238E27FC236}">
                <a16:creationId xmlns:a16="http://schemas.microsoft.com/office/drawing/2014/main" id="{58D5C677-93B4-1DDB-0784-E9B760216E63}"/>
              </a:ext>
            </a:extLst>
          </p:cNvPr>
          <p:cNvSpPr txBox="1">
            <a:spLocks noChangeArrowheads="1"/>
          </p:cNvSpPr>
          <p:nvPr/>
        </p:nvSpPr>
        <p:spPr bwMode="auto">
          <a:xfrm>
            <a:off x="7326313" y="3544888"/>
            <a:ext cx="1485900" cy="277812"/>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i="1" dirty="0">
                <a:solidFill>
                  <a:schemeClr val="accent1">
                    <a:lumMod val="75000"/>
                  </a:schemeClr>
                </a:solidFill>
                <a:latin typeface="Gill Sans"/>
                <a:ea typeface="Heiti SC Light"/>
                <a:cs typeface="Heiti SC Light"/>
                <a:sym typeface="Gill Sans"/>
              </a:rPr>
              <a:t>Demetri, </a:t>
            </a:r>
            <a:r>
              <a:rPr lang="en-US" altLang="en-US" sz="1200" i="1" dirty="0" err="1">
                <a:solidFill>
                  <a:schemeClr val="accent1">
                    <a:lumMod val="75000"/>
                  </a:schemeClr>
                </a:solidFill>
                <a:latin typeface="Gill Sans"/>
                <a:ea typeface="Heiti SC Light"/>
                <a:cs typeface="Heiti SC Light"/>
                <a:sym typeface="Gill Sans"/>
              </a:rPr>
              <a:t>ESMO</a:t>
            </a:r>
            <a:r>
              <a:rPr lang="en-US" altLang="en-US" sz="1200" i="1" dirty="0">
                <a:solidFill>
                  <a:schemeClr val="accent1">
                    <a:lumMod val="75000"/>
                  </a:schemeClr>
                </a:solidFill>
                <a:latin typeface="Gill Sans"/>
                <a:ea typeface="Heiti SC Light"/>
                <a:cs typeface="Heiti SC Light"/>
                <a:sym typeface="Gill Sans"/>
              </a:rPr>
              <a:t>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3D9878A-650B-AC39-8368-0E70AD845BE4}"/>
              </a:ext>
            </a:extLst>
          </p:cNvPr>
          <p:cNvSpPr>
            <a:spLocks noGrp="1" noChangeArrowheads="1"/>
          </p:cNvSpPr>
          <p:nvPr>
            <p:ph type="title"/>
          </p:nvPr>
        </p:nvSpPr>
        <p:spPr>
          <a:xfrm>
            <a:off x="1073150" y="0"/>
            <a:ext cx="7772400" cy="1143000"/>
          </a:xfrm>
        </p:spPr>
        <p:txBody>
          <a:bodyPr/>
          <a:lstStyle/>
          <a:p>
            <a:r>
              <a:rPr lang="en-US" altLang="en-US" b="1" u="sng" dirty="0"/>
              <a:t>Plus…</a:t>
            </a:r>
          </a:p>
        </p:txBody>
      </p:sp>
      <p:sp>
        <p:nvSpPr>
          <p:cNvPr id="44035" name="Text Placeholder 2">
            <a:extLst>
              <a:ext uri="{FF2B5EF4-FFF2-40B4-BE49-F238E27FC236}">
                <a16:creationId xmlns:a16="http://schemas.microsoft.com/office/drawing/2014/main" id="{185A0A95-0601-26E9-1D89-9719675F3331}"/>
              </a:ext>
            </a:extLst>
          </p:cNvPr>
          <p:cNvSpPr>
            <a:spLocks noGrp="1" noChangeArrowheads="1"/>
          </p:cNvSpPr>
          <p:nvPr>
            <p:ph type="body" sz="half" idx="1"/>
          </p:nvPr>
        </p:nvSpPr>
        <p:spPr>
          <a:xfrm>
            <a:off x="1214438" y="1012825"/>
            <a:ext cx="3810000" cy="4114800"/>
          </a:xfrm>
        </p:spPr>
        <p:txBody>
          <a:bodyPr/>
          <a:lstStyle/>
          <a:p>
            <a:r>
              <a:rPr lang="en-US" altLang="en-US"/>
              <a:t>Treating early stage</a:t>
            </a:r>
          </a:p>
          <a:p>
            <a:pPr lvl="1"/>
            <a:r>
              <a:rPr lang="en-US" altLang="en-US"/>
              <a:t>Neoadjuvant?</a:t>
            </a:r>
          </a:p>
          <a:p>
            <a:r>
              <a:rPr lang="en-US" altLang="en-US"/>
              <a:t>Minimal samples</a:t>
            </a:r>
          </a:p>
          <a:p>
            <a:r>
              <a:rPr lang="en-US" altLang="en-US"/>
              <a:t>Monitoring therapy</a:t>
            </a:r>
          </a:p>
          <a:p>
            <a:r>
              <a:rPr lang="en-US" altLang="en-US"/>
              <a:t>Resistance testing</a:t>
            </a:r>
          </a:p>
          <a:p>
            <a:r>
              <a:rPr lang="en-US" altLang="en-US"/>
              <a:t>Non-adenoCa</a:t>
            </a:r>
          </a:p>
          <a:p>
            <a:endParaRPr lang="en-US" altLang="en-US"/>
          </a:p>
        </p:txBody>
      </p:sp>
      <p:pic>
        <p:nvPicPr>
          <p:cNvPr id="44036" name="Picture 7">
            <a:extLst>
              <a:ext uri="{FF2B5EF4-FFF2-40B4-BE49-F238E27FC236}">
                <a16:creationId xmlns:a16="http://schemas.microsoft.com/office/drawing/2014/main" id="{CECE576B-748F-EB10-E74B-3FC8A80491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50000"/>
          <a:stretch>
            <a:fillRect/>
          </a:stretch>
        </p:blipFill>
        <p:spPr bwMode="auto">
          <a:xfrm>
            <a:off x="6202363" y="190500"/>
            <a:ext cx="26431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4">
            <a:extLst>
              <a:ext uri="{FF2B5EF4-FFF2-40B4-BE49-F238E27FC236}">
                <a16:creationId xmlns:a16="http://schemas.microsoft.com/office/drawing/2014/main" id="{6761A834-4C4D-D39B-9DF8-CA5C25B27AD4}"/>
              </a:ext>
            </a:extLst>
          </p:cNvPr>
          <p:cNvSpPr txBox="1">
            <a:spLocks noChangeArrowheads="1"/>
          </p:cNvSpPr>
          <p:nvPr/>
        </p:nvSpPr>
        <p:spPr bwMode="auto">
          <a:xfrm>
            <a:off x="7269163" y="1981200"/>
            <a:ext cx="1597025" cy="276225"/>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i="1" dirty="0">
                <a:solidFill>
                  <a:schemeClr val="accent1">
                    <a:lumMod val="75000"/>
                  </a:schemeClr>
                </a:solidFill>
                <a:latin typeface="Gill Sans"/>
                <a:ea typeface="Heiti SC Light"/>
                <a:cs typeface="Heiti SC Light"/>
                <a:sym typeface="Gill Sans"/>
              </a:rPr>
              <a:t>Wu, et al., NEJM, 2020</a:t>
            </a:r>
          </a:p>
        </p:txBody>
      </p:sp>
      <p:pic>
        <p:nvPicPr>
          <p:cNvPr id="44038" name="Picture 10">
            <a:extLst>
              <a:ext uri="{FF2B5EF4-FFF2-40B4-BE49-F238E27FC236}">
                <a16:creationId xmlns:a16="http://schemas.microsoft.com/office/drawing/2014/main" id="{E8A845DC-A9B7-C22F-3216-6D73B7B8C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608513"/>
            <a:ext cx="1709738"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4">
            <a:extLst>
              <a:ext uri="{FF2B5EF4-FFF2-40B4-BE49-F238E27FC236}">
                <a16:creationId xmlns:a16="http://schemas.microsoft.com/office/drawing/2014/main" id="{751F2226-77F0-5648-A1F8-1293EA94D71C}"/>
              </a:ext>
            </a:extLst>
          </p:cNvPr>
          <p:cNvSpPr txBox="1">
            <a:spLocks noChangeArrowheads="1"/>
          </p:cNvSpPr>
          <p:nvPr/>
        </p:nvSpPr>
        <p:spPr bwMode="auto">
          <a:xfrm>
            <a:off x="1360488" y="5834063"/>
            <a:ext cx="1900237" cy="277812"/>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i="1" dirty="0">
                <a:solidFill>
                  <a:schemeClr val="accent1">
                    <a:lumMod val="75000"/>
                  </a:schemeClr>
                </a:solidFill>
                <a:latin typeface="Gill Sans"/>
                <a:ea typeface="Heiti SC Light"/>
                <a:cs typeface="Heiti SC Light"/>
                <a:sym typeface="Gill Sans"/>
              </a:rPr>
              <a:t>Ly, et al., Lung Cancer, 2021</a:t>
            </a:r>
          </a:p>
        </p:txBody>
      </p:sp>
      <p:pic>
        <p:nvPicPr>
          <p:cNvPr id="44040" name="Picture 12">
            <a:extLst>
              <a:ext uri="{FF2B5EF4-FFF2-40B4-BE49-F238E27FC236}">
                <a16:creationId xmlns:a16="http://schemas.microsoft.com/office/drawing/2014/main" id="{CEA8413C-886C-91A4-FF70-1C5E108F9E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6850" y="3913188"/>
            <a:ext cx="20351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4">
            <a:extLst>
              <a:ext uri="{FF2B5EF4-FFF2-40B4-BE49-F238E27FC236}">
                <a16:creationId xmlns:a16="http://schemas.microsoft.com/office/drawing/2014/main" id="{F6E0D142-7140-7176-5FF5-83BC6B27EE3A}"/>
              </a:ext>
            </a:extLst>
          </p:cNvPr>
          <p:cNvSpPr txBox="1">
            <a:spLocks noChangeArrowheads="1"/>
          </p:cNvSpPr>
          <p:nvPr/>
        </p:nvSpPr>
        <p:spPr bwMode="auto">
          <a:xfrm>
            <a:off x="3429000" y="6432550"/>
            <a:ext cx="2638425" cy="276225"/>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i="1" dirty="0">
                <a:solidFill>
                  <a:schemeClr val="accent1">
                    <a:lumMod val="75000"/>
                  </a:schemeClr>
                </a:solidFill>
                <a:latin typeface="Gill Sans"/>
                <a:ea typeface="Heiti SC Light"/>
                <a:cs typeface="Heiti SC Light"/>
                <a:sym typeface="Gill Sans"/>
              </a:rPr>
              <a:t>Koopman, et al., Clin Lung Cancer, 2022</a:t>
            </a:r>
          </a:p>
        </p:txBody>
      </p:sp>
      <p:pic>
        <p:nvPicPr>
          <p:cNvPr id="44042" name="Picture 17">
            <a:extLst>
              <a:ext uri="{FF2B5EF4-FFF2-40B4-BE49-F238E27FC236}">
                <a16:creationId xmlns:a16="http://schemas.microsoft.com/office/drawing/2014/main" id="{86262C1F-A86F-367E-781F-220F04513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2363" y="3014663"/>
            <a:ext cx="27193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4">
            <a:extLst>
              <a:ext uri="{FF2B5EF4-FFF2-40B4-BE49-F238E27FC236}">
                <a16:creationId xmlns:a16="http://schemas.microsoft.com/office/drawing/2014/main" id="{5D3B582C-81C0-B00B-47BC-0FB3B23859EA}"/>
              </a:ext>
            </a:extLst>
          </p:cNvPr>
          <p:cNvSpPr txBox="1">
            <a:spLocks noChangeArrowheads="1"/>
          </p:cNvSpPr>
          <p:nvPr/>
        </p:nvSpPr>
        <p:spPr bwMode="auto">
          <a:xfrm>
            <a:off x="6813550" y="5181600"/>
            <a:ext cx="2060575" cy="276225"/>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200" i="1" dirty="0" err="1">
                <a:solidFill>
                  <a:schemeClr val="accent1">
                    <a:lumMod val="75000"/>
                  </a:schemeClr>
                </a:solidFill>
                <a:latin typeface="Gill Sans"/>
                <a:ea typeface="Heiti SC Light"/>
                <a:cs typeface="Heiti SC Light"/>
                <a:sym typeface="Gill Sans"/>
              </a:rPr>
              <a:t>Sorber</a:t>
            </a:r>
            <a:r>
              <a:rPr lang="en-US" altLang="en-US" sz="1200" i="1" dirty="0">
                <a:solidFill>
                  <a:schemeClr val="accent1">
                    <a:lumMod val="75000"/>
                  </a:schemeClr>
                </a:solidFill>
                <a:latin typeface="Gill Sans"/>
                <a:ea typeface="Heiti SC Light"/>
                <a:cs typeface="Heiti SC Light"/>
                <a:sym typeface="Gill Sans"/>
              </a:rPr>
              <a:t>, et al., J Clin Path,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36E815C9-D47D-62E6-E8DA-C9AC6684CEFF}"/>
              </a:ext>
            </a:extLst>
          </p:cNvPr>
          <p:cNvSpPr>
            <a:spLocks noGrp="1" noChangeArrowheads="1"/>
          </p:cNvSpPr>
          <p:nvPr>
            <p:ph type="title"/>
          </p:nvPr>
        </p:nvSpPr>
        <p:spPr/>
        <p:txBody>
          <a:bodyPr/>
          <a:lstStyle/>
          <a:p>
            <a:r>
              <a:rPr lang="en-US" altLang="en-US" b="1" u="sng" dirty="0"/>
              <a:t>Time for a new guideline</a:t>
            </a:r>
          </a:p>
        </p:txBody>
      </p:sp>
      <p:pic>
        <p:nvPicPr>
          <p:cNvPr id="45059" name="Picture 4">
            <a:extLst>
              <a:ext uri="{FF2B5EF4-FFF2-40B4-BE49-F238E27FC236}">
                <a16:creationId xmlns:a16="http://schemas.microsoft.com/office/drawing/2014/main" id="{BF4031A0-A60C-0AD7-A276-EDADEB192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752600"/>
            <a:ext cx="310515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4112" y="1285062"/>
            <a:ext cx="8298180" cy="3170099"/>
          </a:xfrm>
          <a:prstGeom prst="rect">
            <a:avLst/>
          </a:prstGeom>
          <a:noFill/>
        </p:spPr>
        <p:txBody>
          <a:bodyPr wrap="square" lIns="182880" tIns="45720" rIns="182880" bIns="45720" rtlCol="0" anchor="t">
            <a:spAutoFit/>
          </a:bodyPr>
          <a:lstStyle/>
          <a:p>
            <a:pPr>
              <a:buClr>
                <a:srgbClr val="0070C0"/>
              </a:buClr>
            </a:pPr>
            <a:r>
              <a:rPr lang="en-US" sz="2000" dirty="0"/>
              <a:t>The original guideline was published in 2013. </a:t>
            </a:r>
          </a:p>
          <a:p>
            <a:pPr>
              <a:buClr>
                <a:srgbClr val="0070C0"/>
              </a:buClr>
            </a:pPr>
            <a:r>
              <a:rPr lang="en-US" sz="2000" dirty="0"/>
              <a:t>This was updated and revised in 2018. </a:t>
            </a:r>
          </a:p>
          <a:p>
            <a:pPr>
              <a:buClr>
                <a:srgbClr val="0070C0"/>
              </a:buClr>
            </a:pPr>
            <a:endParaRPr lang="en-US" sz="2000" b="1" dirty="0"/>
          </a:p>
          <a:p>
            <a:pPr>
              <a:buClr>
                <a:srgbClr val="0070C0"/>
              </a:buClr>
            </a:pPr>
            <a:r>
              <a:rPr lang="en-US" sz="2000" b="1" dirty="0"/>
              <a:t>There is new evidence on:</a:t>
            </a:r>
          </a:p>
          <a:p>
            <a:pPr marL="600075" lvl="1" indent="-257175">
              <a:buClr>
                <a:srgbClr val="0070C0"/>
              </a:buClr>
              <a:buFont typeface="Arial" panose="020B0604020202020204" pitchFamily="34" charset="0"/>
              <a:buChar char="•"/>
            </a:pPr>
            <a:r>
              <a:rPr lang="en-US" sz="2000" dirty="0"/>
              <a:t>New therapies</a:t>
            </a:r>
          </a:p>
          <a:p>
            <a:pPr marL="600075" lvl="1" indent="-257175">
              <a:buClr>
                <a:srgbClr val="0070C0"/>
              </a:buClr>
              <a:buFont typeface="Arial" panose="020B0604020202020204" pitchFamily="34" charset="0"/>
              <a:buChar char="•"/>
            </a:pPr>
            <a:r>
              <a:rPr lang="en-US" sz="2000" dirty="0"/>
              <a:t>New biomarkers for targeted therapies</a:t>
            </a:r>
          </a:p>
          <a:p>
            <a:pPr marL="600075" lvl="1" indent="-257175">
              <a:buClr>
                <a:srgbClr val="0070C0"/>
              </a:buClr>
              <a:buFont typeface="Arial" panose="020B0604020202020204" pitchFamily="34" charset="0"/>
              <a:buChar char="•"/>
            </a:pPr>
            <a:r>
              <a:rPr lang="en-US" sz="2000" dirty="0"/>
              <a:t>Advances in current and new technologies</a:t>
            </a:r>
          </a:p>
          <a:p>
            <a:pPr marL="257175" indent="-257175">
              <a:buClr>
                <a:srgbClr val="0070C0"/>
              </a:buClr>
              <a:buFont typeface="Arial" panose="020B0604020202020204" pitchFamily="34" charset="0"/>
              <a:buChar char="•"/>
            </a:pPr>
            <a:endParaRPr lang="en-US" sz="2000" b="1" dirty="0"/>
          </a:p>
          <a:p>
            <a:pPr>
              <a:buClr>
                <a:srgbClr val="0070C0"/>
              </a:buClr>
            </a:pPr>
            <a:r>
              <a:rPr lang="en-US" sz="2000" b="1" dirty="0"/>
              <a:t>Existing guidelines must be updated periodically.</a:t>
            </a:r>
          </a:p>
          <a:p>
            <a:pPr marL="600075" lvl="1" indent="-257175">
              <a:buClr>
                <a:srgbClr val="0070C0"/>
              </a:buClr>
              <a:buFont typeface="Arial" panose="020B0604020202020204" pitchFamily="34" charset="0"/>
              <a:buChar char="•"/>
            </a:pPr>
            <a:r>
              <a:rPr lang="en-US" sz="2000" dirty="0"/>
              <a:t>National Academy of Medicine: every 5 years</a:t>
            </a:r>
            <a:endParaRPr lang="en-US" sz="2000" dirty="0">
              <a:cs typeface="Calibri"/>
            </a:endParaRPr>
          </a:p>
        </p:txBody>
      </p:sp>
      <p:sp>
        <p:nvSpPr>
          <p:cNvPr id="7" name="TextBox 6"/>
          <p:cNvSpPr txBox="1"/>
          <p:nvPr/>
        </p:nvSpPr>
        <p:spPr>
          <a:xfrm>
            <a:off x="433138" y="539907"/>
            <a:ext cx="8298180" cy="584775"/>
          </a:xfrm>
          <a:prstGeom prst="rect">
            <a:avLst/>
          </a:prstGeom>
          <a:noFill/>
        </p:spPr>
        <p:txBody>
          <a:bodyPr wrap="square" lIns="182880" rIns="182880" rtlCol="0">
            <a:spAutoFit/>
          </a:bodyPr>
          <a:lstStyle/>
          <a:p>
            <a:pPr algn="ctr"/>
            <a:r>
              <a:rPr lang="en-US" sz="3200" b="1">
                <a:solidFill>
                  <a:srgbClr val="0070C0"/>
                </a:solidFill>
              </a:rPr>
              <a:t>Why Revise the Guideline?</a:t>
            </a:r>
          </a:p>
        </p:txBody>
      </p:sp>
    </p:spTree>
    <p:extLst>
      <p:ext uri="{BB962C8B-B14F-4D97-AF65-F5344CB8AC3E}">
        <p14:creationId xmlns:p14="http://schemas.microsoft.com/office/powerpoint/2010/main" val="758604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3138" y="539907"/>
            <a:ext cx="8298180" cy="1077218"/>
          </a:xfrm>
          <a:prstGeom prst="rect">
            <a:avLst/>
          </a:prstGeom>
          <a:noFill/>
        </p:spPr>
        <p:txBody>
          <a:bodyPr wrap="square" lIns="182880" r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Calibri" panose="020F0502020204030204"/>
              </a:rPr>
              <a:t>First Half of </a:t>
            </a: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Guideline Development Process Simplified Overview</a:t>
            </a:r>
          </a:p>
        </p:txBody>
      </p:sp>
      <p:graphicFrame>
        <p:nvGraphicFramePr>
          <p:cNvPr id="2" name="Diagram 1">
            <a:extLst>
              <a:ext uri="{FF2B5EF4-FFF2-40B4-BE49-F238E27FC236}">
                <a16:creationId xmlns:a16="http://schemas.microsoft.com/office/drawing/2014/main" id="{CFEA9478-0309-A629-BE38-E46FFC2C776E}"/>
              </a:ext>
            </a:extLst>
          </p:cNvPr>
          <p:cNvGraphicFramePr/>
          <p:nvPr>
            <p:extLst>
              <p:ext uri="{D42A27DB-BD31-4B8C-83A1-F6EECF244321}">
                <p14:modId xmlns:p14="http://schemas.microsoft.com/office/powerpoint/2010/main" val="2983181926"/>
              </p:ext>
            </p:extLst>
          </p:nvPr>
        </p:nvGraphicFramePr>
        <p:xfrm>
          <a:off x="433138" y="1396999"/>
          <a:ext cx="8166113" cy="4381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Graphic 4" descr="Badge Tick1 with solid fill">
            <a:extLst>
              <a:ext uri="{FF2B5EF4-FFF2-40B4-BE49-F238E27FC236}">
                <a16:creationId xmlns:a16="http://schemas.microsoft.com/office/drawing/2014/main" id="{D31897E1-5178-9437-C386-9C6D002FFA27}"/>
              </a:ext>
            </a:extLst>
          </p:cNvPr>
          <p:cNvSpPr/>
          <p:nvPr/>
        </p:nvSpPr>
        <p:spPr>
          <a:xfrm>
            <a:off x="782673" y="1893270"/>
            <a:ext cx="423558" cy="44136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49380 w 723499"/>
              <a:gd name="connsiteY7" fmla="*/ 379028 h 723499"/>
              <a:gd name="connsiteX8" fmla="*/ 290312 w 723499"/>
              <a:gd name="connsiteY8" fmla="*/ 538258 h 723499"/>
              <a:gd name="connsiteX9" fmla="*/ 154010 w 723499"/>
              <a:gd name="connsiteY9" fmla="*/ 401955 h 723499"/>
              <a:gd name="connsiteX10" fmla="*/ 199549 w 723499"/>
              <a:gd name="connsiteY10" fmla="*/ 356416 h 723499"/>
              <a:gd name="connsiteX11" fmla="*/ 290312 w 723499"/>
              <a:gd name="connsiteY11" fmla="*/ 447180 h 723499"/>
              <a:gd name="connsiteX12" fmla="*/ 421757 w 723499"/>
              <a:gd name="connsiteY12" fmla="*/ 314030 h 723499"/>
              <a:gd name="connsiteX13" fmla="*/ 534543 w 723499"/>
              <a:gd name="connsiteY13" fmla="*/ 202673 h 723499"/>
              <a:gd name="connsiteX14" fmla="*/ 538648 w 723499"/>
              <a:gd name="connsiteY14" fmla="*/ 198863 h 723499"/>
              <a:gd name="connsiteX15" fmla="*/ 542458 w 723499"/>
              <a:gd name="connsiteY15" fmla="*/ 194748 h 723499"/>
              <a:gd name="connsiteX16" fmla="*/ 588636 w 723499"/>
              <a:gd name="connsiteY16" fmla="*/ 240287 h 723499"/>
              <a:gd name="connsiteX17" fmla="*/ 449370 w 723499"/>
              <a:gd name="connsiteY17" fmla="*/ 379000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49380" y="379028"/>
                </a:moveTo>
                <a:cubicBezTo>
                  <a:pt x="396675" y="431638"/>
                  <a:pt x="343652" y="484715"/>
                  <a:pt x="290312" y="538258"/>
                </a:cubicBezTo>
                <a:cubicBezTo>
                  <a:pt x="244986" y="492716"/>
                  <a:pt x="199552" y="447282"/>
                  <a:pt x="154010" y="401955"/>
                </a:cubicBezTo>
                <a:lnTo>
                  <a:pt x="199549" y="356416"/>
                </a:lnTo>
                <a:lnTo>
                  <a:pt x="290312" y="447180"/>
                </a:lnTo>
                <a:cubicBezTo>
                  <a:pt x="334375" y="402482"/>
                  <a:pt x="378190" y="358099"/>
                  <a:pt x="421757" y="314030"/>
                </a:cubicBezTo>
                <a:cubicBezTo>
                  <a:pt x="465296" y="269967"/>
                  <a:pt x="489385" y="246317"/>
                  <a:pt x="534543" y="202673"/>
                </a:cubicBezTo>
                <a:cubicBezTo>
                  <a:pt x="535810" y="201406"/>
                  <a:pt x="537172" y="200149"/>
                  <a:pt x="538648" y="198863"/>
                </a:cubicBezTo>
                <a:cubicBezTo>
                  <a:pt x="540079" y="197649"/>
                  <a:pt x="541358" y="196268"/>
                  <a:pt x="542458" y="194748"/>
                </a:cubicBezTo>
                <a:lnTo>
                  <a:pt x="588636" y="240287"/>
                </a:lnTo>
                <a:cubicBezTo>
                  <a:pt x="535000" y="293627"/>
                  <a:pt x="502082" y="326393"/>
                  <a:pt x="449370" y="379000"/>
                </a:cubicBezTo>
                <a:close/>
              </a:path>
            </a:pathLst>
          </a:custGeom>
          <a:solidFill>
            <a:srgbClr val="00B050"/>
          </a:solidFill>
          <a:ln w="9525" cap="flat">
            <a:noFill/>
            <a:prstDash val="solid"/>
            <a:miter/>
          </a:ln>
        </p:spPr>
        <p:txBody>
          <a:bodyPr rtlCol="0" anchor="ctr"/>
          <a:lstStyle/>
          <a:p>
            <a:endParaRPr lang="en-US"/>
          </a:p>
        </p:txBody>
      </p:sp>
      <p:sp>
        <p:nvSpPr>
          <p:cNvPr id="10" name="Graphic 4" descr="Badge Tick1 with solid fill">
            <a:extLst>
              <a:ext uri="{FF2B5EF4-FFF2-40B4-BE49-F238E27FC236}">
                <a16:creationId xmlns:a16="http://schemas.microsoft.com/office/drawing/2014/main" id="{3B2B35F0-0B0B-0EDC-11E8-DD85048799B6}"/>
              </a:ext>
            </a:extLst>
          </p:cNvPr>
          <p:cNvSpPr/>
          <p:nvPr/>
        </p:nvSpPr>
        <p:spPr>
          <a:xfrm>
            <a:off x="5017447" y="2113955"/>
            <a:ext cx="423558" cy="44136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49380 w 723499"/>
              <a:gd name="connsiteY7" fmla="*/ 379028 h 723499"/>
              <a:gd name="connsiteX8" fmla="*/ 290312 w 723499"/>
              <a:gd name="connsiteY8" fmla="*/ 538258 h 723499"/>
              <a:gd name="connsiteX9" fmla="*/ 154010 w 723499"/>
              <a:gd name="connsiteY9" fmla="*/ 401955 h 723499"/>
              <a:gd name="connsiteX10" fmla="*/ 199549 w 723499"/>
              <a:gd name="connsiteY10" fmla="*/ 356416 h 723499"/>
              <a:gd name="connsiteX11" fmla="*/ 290312 w 723499"/>
              <a:gd name="connsiteY11" fmla="*/ 447180 h 723499"/>
              <a:gd name="connsiteX12" fmla="*/ 421757 w 723499"/>
              <a:gd name="connsiteY12" fmla="*/ 314030 h 723499"/>
              <a:gd name="connsiteX13" fmla="*/ 534543 w 723499"/>
              <a:gd name="connsiteY13" fmla="*/ 202673 h 723499"/>
              <a:gd name="connsiteX14" fmla="*/ 538648 w 723499"/>
              <a:gd name="connsiteY14" fmla="*/ 198863 h 723499"/>
              <a:gd name="connsiteX15" fmla="*/ 542458 w 723499"/>
              <a:gd name="connsiteY15" fmla="*/ 194748 h 723499"/>
              <a:gd name="connsiteX16" fmla="*/ 588636 w 723499"/>
              <a:gd name="connsiteY16" fmla="*/ 240287 h 723499"/>
              <a:gd name="connsiteX17" fmla="*/ 449370 w 723499"/>
              <a:gd name="connsiteY17" fmla="*/ 379000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49380" y="379028"/>
                </a:moveTo>
                <a:cubicBezTo>
                  <a:pt x="396675" y="431638"/>
                  <a:pt x="343652" y="484715"/>
                  <a:pt x="290312" y="538258"/>
                </a:cubicBezTo>
                <a:cubicBezTo>
                  <a:pt x="244986" y="492716"/>
                  <a:pt x="199552" y="447282"/>
                  <a:pt x="154010" y="401955"/>
                </a:cubicBezTo>
                <a:lnTo>
                  <a:pt x="199549" y="356416"/>
                </a:lnTo>
                <a:lnTo>
                  <a:pt x="290312" y="447180"/>
                </a:lnTo>
                <a:cubicBezTo>
                  <a:pt x="334375" y="402482"/>
                  <a:pt x="378190" y="358099"/>
                  <a:pt x="421757" y="314030"/>
                </a:cubicBezTo>
                <a:cubicBezTo>
                  <a:pt x="465296" y="269967"/>
                  <a:pt x="489385" y="246317"/>
                  <a:pt x="534543" y="202673"/>
                </a:cubicBezTo>
                <a:cubicBezTo>
                  <a:pt x="535810" y="201406"/>
                  <a:pt x="537172" y="200149"/>
                  <a:pt x="538648" y="198863"/>
                </a:cubicBezTo>
                <a:cubicBezTo>
                  <a:pt x="540079" y="197649"/>
                  <a:pt x="541358" y="196268"/>
                  <a:pt x="542458" y="194748"/>
                </a:cubicBezTo>
                <a:lnTo>
                  <a:pt x="588636" y="240287"/>
                </a:lnTo>
                <a:cubicBezTo>
                  <a:pt x="535000" y="293627"/>
                  <a:pt x="502082" y="326393"/>
                  <a:pt x="449370" y="379000"/>
                </a:cubicBezTo>
                <a:close/>
              </a:path>
            </a:pathLst>
          </a:custGeom>
          <a:solidFill>
            <a:srgbClr val="00B050"/>
          </a:solidFill>
          <a:ln w="9525" cap="flat">
            <a:noFill/>
            <a:prstDash val="solid"/>
            <a:miter/>
          </a:ln>
        </p:spPr>
        <p:txBody>
          <a:bodyPr rtlCol="0" anchor="ctr"/>
          <a:lstStyle/>
          <a:p>
            <a:endParaRPr lang="en-US"/>
          </a:p>
        </p:txBody>
      </p:sp>
      <p:sp>
        <p:nvSpPr>
          <p:cNvPr id="11" name="Graphic 4" descr="Badge Tick1 with solid fill">
            <a:extLst>
              <a:ext uri="{FF2B5EF4-FFF2-40B4-BE49-F238E27FC236}">
                <a16:creationId xmlns:a16="http://schemas.microsoft.com/office/drawing/2014/main" id="{3017BC3E-3872-F7F6-BE51-2E390A39B2D9}"/>
              </a:ext>
            </a:extLst>
          </p:cNvPr>
          <p:cNvSpPr/>
          <p:nvPr/>
        </p:nvSpPr>
        <p:spPr>
          <a:xfrm>
            <a:off x="3984694" y="4785977"/>
            <a:ext cx="423558" cy="44136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49380 w 723499"/>
              <a:gd name="connsiteY7" fmla="*/ 379028 h 723499"/>
              <a:gd name="connsiteX8" fmla="*/ 290312 w 723499"/>
              <a:gd name="connsiteY8" fmla="*/ 538258 h 723499"/>
              <a:gd name="connsiteX9" fmla="*/ 154010 w 723499"/>
              <a:gd name="connsiteY9" fmla="*/ 401955 h 723499"/>
              <a:gd name="connsiteX10" fmla="*/ 199549 w 723499"/>
              <a:gd name="connsiteY10" fmla="*/ 356416 h 723499"/>
              <a:gd name="connsiteX11" fmla="*/ 290312 w 723499"/>
              <a:gd name="connsiteY11" fmla="*/ 447180 h 723499"/>
              <a:gd name="connsiteX12" fmla="*/ 421757 w 723499"/>
              <a:gd name="connsiteY12" fmla="*/ 314030 h 723499"/>
              <a:gd name="connsiteX13" fmla="*/ 534543 w 723499"/>
              <a:gd name="connsiteY13" fmla="*/ 202673 h 723499"/>
              <a:gd name="connsiteX14" fmla="*/ 538648 w 723499"/>
              <a:gd name="connsiteY14" fmla="*/ 198863 h 723499"/>
              <a:gd name="connsiteX15" fmla="*/ 542458 w 723499"/>
              <a:gd name="connsiteY15" fmla="*/ 194748 h 723499"/>
              <a:gd name="connsiteX16" fmla="*/ 588636 w 723499"/>
              <a:gd name="connsiteY16" fmla="*/ 240287 h 723499"/>
              <a:gd name="connsiteX17" fmla="*/ 449370 w 723499"/>
              <a:gd name="connsiteY17" fmla="*/ 379000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49380" y="379028"/>
                </a:moveTo>
                <a:cubicBezTo>
                  <a:pt x="396675" y="431638"/>
                  <a:pt x="343652" y="484715"/>
                  <a:pt x="290312" y="538258"/>
                </a:cubicBezTo>
                <a:cubicBezTo>
                  <a:pt x="244986" y="492716"/>
                  <a:pt x="199552" y="447282"/>
                  <a:pt x="154010" y="401955"/>
                </a:cubicBezTo>
                <a:lnTo>
                  <a:pt x="199549" y="356416"/>
                </a:lnTo>
                <a:lnTo>
                  <a:pt x="290312" y="447180"/>
                </a:lnTo>
                <a:cubicBezTo>
                  <a:pt x="334375" y="402482"/>
                  <a:pt x="378190" y="358099"/>
                  <a:pt x="421757" y="314030"/>
                </a:cubicBezTo>
                <a:cubicBezTo>
                  <a:pt x="465296" y="269967"/>
                  <a:pt x="489385" y="246317"/>
                  <a:pt x="534543" y="202673"/>
                </a:cubicBezTo>
                <a:cubicBezTo>
                  <a:pt x="535810" y="201406"/>
                  <a:pt x="537172" y="200149"/>
                  <a:pt x="538648" y="198863"/>
                </a:cubicBezTo>
                <a:cubicBezTo>
                  <a:pt x="540079" y="197649"/>
                  <a:pt x="541358" y="196268"/>
                  <a:pt x="542458" y="194748"/>
                </a:cubicBezTo>
                <a:lnTo>
                  <a:pt x="588636" y="240287"/>
                </a:lnTo>
                <a:cubicBezTo>
                  <a:pt x="535000" y="293627"/>
                  <a:pt x="502082" y="326393"/>
                  <a:pt x="449370" y="379000"/>
                </a:cubicBezTo>
                <a:close/>
              </a:path>
            </a:pathLst>
          </a:custGeom>
          <a:solidFill>
            <a:srgbClr val="00B050"/>
          </a:solidFill>
          <a:ln w="9525" cap="flat">
            <a:noFill/>
            <a:prstDash val="solid"/>
            <a:miter/>
          </a:ln>
        </p:spPr>
        <p:txBody>
          <a:bodyPr rtlCol="0" anchor="ctr"/>
          <a:lstStyle/>
          <a:p>
            <a:endParaRPr lang="en-US"/>
          </a:p>
        </p:txBody>
      </p:sp>
      <p:sp>
        <p:nvSpPr>
          <p:cNvPr id="12" name="Graphic 4" descr="Badge Tick1 with solid fill">
            <a:extLst>
              <a:ext uri="{FF2B5EF4-FFF2-40B4-BE49-F238E27FC236}">
                <a16:creationId xmlns:a16="http://schemas.microsoft.com/office/drawing/2014/main" id="{3B7093A9-39EA-5488-5EC0-30BC5361A8DE}"/>
              </a:ext>
            </a:extLst>
          </p:cNvPr>
          <p:cNvSpPr/>
          <p:nvPr/>
        </p:nvSpPr>
        <p:spPr>
          <a:xfrm>
            <a:off x="2942215" y="1961364"/>
            <a:ext cx="423558" cy="44136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49380 w 723499"/>
              <a:gd name="connsiteY7" fmla="*/ 379028 h 723499"/>
              <a:gd name="connsiteX8" fmla="*/ 290312 w 723499"/>
              <a:gd name="connsiteY8" fmla="*/ 538258 h 723499"/>
              <a:gd name="connsiteX9" fmla="*/ 154010 w 723499"/>
              <a:gd name="connsiteY9" fmla="*/ 401955 h 723499"/>
              <a:gd name="connsiteX10" fmla="*/ 199549 w 723499"/>
              <a:gd name="connsiteY10" fmla="*/ 356416 h 723499"/>
              <a:gd name="connsiteX11" fmla="*/ 290312 w 723499"/>
              <a:gd name="connsiteY11" fmla="*/ 447180 h 723499"/>
              <a:gd name="connsiteX12" fmla="*/ 421757 w 723499"/>
              <a:gd name="connsiteY12" fmla="*/ 314030 h 723499"/>
              <a:gd name="connsiteX13" fmla="*/ 534543 w 723499"/>
              <a:gd name="connsiteY13" fmla="*/ 202673 h 723499"/>
              <a:gd name="connsiteX14" fmla="*/ 538648 w 723499"/>
              <a:gd name="connsiteY14" fmla="*/ 198863 h 723499"/>
              <a:gd name="connsiteX15" fmla="*/ 542458 w 723499"/>
              <a:gd name="connsiteY15" fmla="*/ 194748 h 723499"/>
              <a:gd name="connsiteX16" fmla="*/ 588636 w 723499"/>
              <a:gd name="connsiteY16" fmla="*/ 240287 h 723499"/>
              <a:gd name="connsiteX17" fmla="*/ 449370 w 723499"/>
              <a:gd name="connsiteY17" fmla="*/ 379000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49380" y="379028"/>
                </a:moveTo>
                <a:cubicBezTo>
                  <a:pt x="396675" y="431638"/>
                  <a:pt x="343652" y="484715"/>
                  <a:pt x="290312" y="538258"/>
                </a:cubicBezTo>
                <a:cubicBezTo>
                  <a:pt x="244986" y="492716"/>
                  <a:pt x="199552" y="447282"/>
                  <a:pt x="154010" y="401955"/>
                </a:cubicBezTo>
                <a:lnTo>
                  <a:pt x="199549" y="356416"/>
                </a:lnTo>
                <a:lnTo>
                  <a:pt x="290312" y="447180"/>
                </a:lnTo>
                <a:cubicBezTo>
                  <a:pt x="334375" y="402482"/>
                  <a:pt x="378190" y="358099"/>
                  <a:pt x="421757" y="314030"/>
                </a:cubicBezTo>
                <a:cubicBezTo>
                  <a:pt x="465296" y="269967"/>
                  <a:pt x="489385" y="246317"/>
                  <a:pt x="534543" y="202673"/>
                </a:cubicBezTo>
                <a:cubicBezTo>
                  <a:pt x="535810" y="201406"/>
                  <a:pt x="537172" y="200149"/>
                  <a:pt x="538648" y="198863"/>
                </a:cubicBezTo>
                <a:cubicBezTo>
                  <a:pt x="540079" y="197649"/>
                  <a:pt x="541358" y="196268"/>
                  <a:pt x="542458" y="194748"/>
                </a:cubicBezTo>
                <a:lnTo>
                  <a:pt x="588636" y="240287"/>
                </a:lnTo>
                <a:cubicBezTo>
                  <a:pt x="535000" y="293627"/>
                  <a:pt x="502082" y="326393"/>
                  <a:pt x="449370" y="379000"/>
                </a:cubicBezTo>
                <a:close/>
              </a:path>
            </a:pathLst>
          </a:custGeom>
          <a:solidFill>
            <a:srgbClr val="00B050"/>
          </a:solidFill>
          <a:ln w="9525" cap="flat">
            <a:noFill/>
            <a:prstDash val="solid"/>
            <a:miter/>
          </a:ln>
        </p:spPr>
        <p:txBody>
          <a:bodyPr rtlCol="0" anchor="ctr"/>
          <a:lstStyle/>
          <a:p>
            <a:endParaRPr lang="en-US"/>
          </a:p>
        </p:txBody>
      </p:sp>
      <p:sp>
        <p:nvSpPr>
          <p:cNvPr id="13" name="Graphic 4" descr="Badge Tick1 with solid fill">
            <a:extLst>
              <a:ext uri="{FF2B5EF4-FFF2-40B4-BE49-F238E27FC236}">
                <a16:creationId xmlns:a16="http://schemas.microsoft.com/office/drawing/2014/main" id="{58A8EA80-DEAB-44FC-1E69-34E20B0C79F6}"/>
              </a:ext>
            </a:extLst>
          </p:cNvPr>
          <p:cNvSpPr/>
          <p:nvPr/>
        </p:nvSpPr>
        <p:spPr>
          <a:xfrm>
            <a:off x="1907839" y="5006661"/>
            <a:ext cx="423558" cy="44136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49380 w 723499"/>
              <a:gd name="connsiteY7" fmla="*/ 379028 h 723499"/>
              <a:gd name="connsiteX8" fmla="*/ 290312 w 723499"/>
              <a:gd name="connsiteY8" fmla="*/ 538258 h 723499"/>
              <a:gd name="connsiteX9" fmla="*/ 154010 w 723499"/>
              <a:gd name="connsiteY9" fmla="*/ 401955 h 723499"/>
              <a:gd name="connsiteX10" fmla="*/ 199549 w 723499"/>
              <a:gd name="connsiteY10" fmla="*/ 356416 h 723499"/>
              <a:gd name="connsiteX11" fmla="*/ 290312 w 723499"/>
              <a:gd name="connsiteY11" fmla="*/ 447180 h 723499"/>
              <a:gd name="connsiteX12" fmla="*/ 421757 w 723499"/>
              <a:gd name="connsiteY12" fmla="*/ 314030 h 723499"/>
              <a:gd name="connsiteX13" fmla="*/ 534543 w 723499"/>
              <a:gd name="connsiteY13" fmla="*/ 202673 h 723499"/>
              <a:gd name="connsiteX14" fmla="*/ 538648 w 723499"/>
              <a:gd name="connsiteY14" fmla="*/ 198863 h 723499"/>
              <a:gd name="connsiteX15" fmla="*/ 542458 w 723499"/>
              <a:gd name="connsiteY15" fmla="*/ 194748 h 723499"/>
              <a:gd name="connsiteX16" fmla="*/ 588636 w 723499"/>
              <a:gd name="connsiteY16" fmla="*/ 240287 h 723499"/>
              <a:gd name="connsiteX17" fmla="*/ 449370 w 723499"/>
              <a:gd name="connsiteY17" fmla="*/ 379000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49380" y="379028"/>
                </a:moveTo>
                <a:cubicBezTo>
                  <a:pt x="396675" y="431638"/>
                  <a:pt x="343652" y="484715"/>
                  <a:pt x="290312" y="538258"/>
                </a:cubicBezTo>
                <a:cubicBezTo>
                  <a:pt x="244986" y="492716"/>
                  <a:pt x="199552" y="447282"/>
                  <a:pt x="154010" y="401955"/>
                </a:cubicBezTo>
                <a:lnTo>
                  <a:pt x="199549" y="356416"/>
                </a:lnTo>
                <a:lnTo>
                  <a:pt x="290312" y="447180"/>
                </a:lnTo>
                <a:cubicBezTo>
                  <a:pt x="334375" y="402482"/>
                  <a:pt x="378190" y="358099"/>
                  <a:pt x="421757" y="314030"/>
                </a:cubicBezTo>
                <a:cubicBezTo>
                  <a:pt x="465296" y="269967"/>
                  <a:pt x="489385" y="246317"/>
                  <a:pt x="534543" y="202673"/>
                </a:cubicBezTo>
                <a:cubicBezTo>
                  <a:pt x="535810" y="201406"/>
                  <a:pt x="537172" y="200149"/>
                  <a:pt x="538648" y="198863"/>
                </a:cubicBezTo>
                <a:cubicBezTo>
                  <a:pt x="540079" y="197649"/>
                  <a:pt x="541358" y="196268"/>
                  <a:pt x="542458" y="194748"/>
                </a:cubicBezTo>
                <a:lnTo>
                  <a:pt x="588636" y="240287"/>
                </a:lnTo>
                <a:cubicBezTo>
                  <a:pt x="535000" y="293627"/>
                  <a:pt x="502082" y="326393"/>
                  <a:pt x="449370" y="379000"/>
                </a:cubicBezTo>
                <a:close/>
              </a:path>
            </a:pathLst>
          </a:custGeom>
          <a:solidFill>
            <a:srgbClr val="00B050"/>
          </a:solidFill>
          <a:ln w="9525" cap="flat">
            <a:noFill/>
            <a:prstDash val="solid"/>
            <a:miter/>
          </a:ln>
        </p:spPr>
        <p:txBody>
          <a:bodyPr rtlCol="0" anchor="ctr"/>
          <a:lstStyle/>
          <a:p>
            <a:endParaRPr lang="en-US"/>
          </a:p>
        </p:txBody>
      </p:sp>
      <p:sp>
        <p:nvSpPr>
          <p:cNvPr id="14" name="Graphic 4" descr="Badge Tick1 with solid fill">
            <a:extLst>
              <a:ext uri="{FF2B5EF4-FFF2-40B4-BE49-F238E27FC236}">
                <a16:creationId xmlns:a16="http://schemas.microsoft.com/office/drawing/2014/main" id="{CCA4CDEE-45E4-BAD9-FEE3-0F605A978A8B}"/>
              </a:ext>
            </a:extLst>
          </p:cNvPr>
          <p:cNvSpPr/>
          <p:nvPr/>
        </p:nvSpPr>
        <p:spPr>
          <a:xfrm>
            <a:off x="7102408" y="2113955"/>
            <a:ext cx="423558" cy="44136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49380 w 723499"/>
              <a:gd name="connsiteY7" fmla="*/ 379028 h 723499"/>
              <a:gd name="connsiteX8" fmla="*/ 290312 w 723499"/>
              <a:gd name="connsiteY8" fmla="*/ 538258 h 723499"/>
              <a:gd name="connsiteX9" fmla="*/ 154010 w 723499"/>
              <a:gd name="connsiteY9" fmla="*/ 401955 h 723499"/>
              <a:gd name="connsiteX10" fmla="*/ 199549 w 723499"/>
              <a:gd name="connsiteY10" fmla="*/ 356416 h 723499"/>
              <a:gd name="connsiteX11" fmla="*/ 290312 w 723499"/>
              <a:gd name="connsiteY11" fmla="*/ 447180 h 723499"/>
              <a:gd name="connsiteX12" fmla="*/ 421757 w 723499"/>
              <a:gd name="connsiteY12" fmla="*/ 314030 h 723499"/>
              <a:gd name="connsiteX13" fmla="*/ 534543 w 723499"/>
              <a:gd name="connsiteY13" fmla="*/ 202673 h 723499"/>
              <a:gd name="connsiteX14" fmla="*/ 538648 w 723499"/>
              <a:gd name="connsiteY14" fmla="*/ 198863 h 723499"/>
              <a:gd name="connsiteX15" fmla="*/ 542458 w 723499"/>
              <a:gd name="connsiteY15" fmla="*/ 194748 h 723499"/>
              <a:gd name="connsiteX16" fmla="*/ 588636 w 723499"/>
              <a:gd name="connsiteY16" fmla="*/ 240287 h 723499"/>
              <a:gd name="connsiteX17" fmla="*/ 449370 w 723499"/>
              <a:gd name="connsiteY17" fmla="*/ 379000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49380" y="379028"/>
                </a:moveTo>
                <a:cubicBezTo>
                  <a:pt x="396675" y="431638"/>
                  <a:pt x="343652" y="484715"/>
                  <a:pt x="290312" y="538258"/>
                </a:cubicBezTo>
                <a:cubicBezTo>
                  <a:pt x="244986" y="492716"/>
                  <a:pt x="199552" y="447282"/>
                  <a:pt x="154010" y="401955"/>
                </a:cubicBezTo>
                <a:lnTo>
                  <a:pt x="199549" y="356416"/>
                </a:lnTo>
                <a:lnTo>
                  <a:pt x="290312" y="447180"/>
                </a:lnTo>
                <a:cubicBezTo>
                  <a:pt x="334375" y="402482"/>
                  <a:pt x="378190" y="358099"/>
                  <a:pt x="421757" y="314030"/>
                </a:cubicBezTo>
                <a:cubicBezTo>
                  <a:pt x="465296" y="269967"/>
                  <a:pt x="489385" y="246317"/>
                  <a:pt x="534543" y="202673"/>
                </a:cubicBezTo>
                <a:cubicBezTo>
                  <a:pt x="535810" y="201406"/>
                  <a:pt x="537172" y="200149"/>
                  <a:pt x="538648" y="198863"/>
                </a:cubicBezTo>
                <a:cubicBezTo>
                  <a:pt x="540079" y="197649"/>
                  <a:pt x="541358" y="196268"/>
                  <a:pt x="542458" y="194748"/>
                </a:cubicBezTo>
                <a:lnTo>
                  <a:pt x="588636" y="240287"/>
                </a:lnTo>
                <a:cubicBezTo>
                  <a:pt x="535000" y="293627"/>
                  <a:pt x="502082" y="326393"/>
                  <a:pt x="449370" y="379000"/>
                </a:cubicBezTo>
                <a:close/>
              </a:path>
            </a:pathLst>
          </a:custGeom>
          <a:solidFill>
            <a:srgbClr val="00B050"/>
          </a:solidFill>
          <a:ln w="9525" cap="flat">
            <a:noFill/>
            <a:prstDash val="solid"/>
            <a:miter/>
          </a:ln>
        </p:spPr>
        <p:txBody>
          <a:bodyPr rtlCol="0" anchor="ctr"/>
          <a:lstStyle/>
          <a:p>
            <a:endParaRPr lang="en-US"/>
          </a:p>
        </p:txBody>
      </p:sp>
      <p:sp>
        <p:nvSpPr>
          <p:cNvPr id="15" name="Graphic 4" descr="Badge Tick1 with solid fill">
            <a:extLst>
              <a:ext uri="{FF2B5EF4-FFF2-40B4-BE49-F238E27FC236}">
                <a16:creationId xmlns:a16="http://schemas.microsoft.com/office/drawing/2014/main" id="{59C84003-6E6C-87D5-476C-6B18A7FA56E7}"/>
              </a:ext>
            </a:extLst>
          </p:cNvPr>
          <p:cNvSpPr/>
          <p:nvPr/>
        </p:nvSpPr>
        <p:spPr>
          <a:xfrm>
            <a:off x="6061549" y="4614091"/>
            <a:ext cx="423558" cy="44136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49380 w 723499"/>
              <a:gd name="connsiteY7" fmla="*/ 379028 h 723499"/>
              <a:gd name="connsiteX8" fmla="*/ 290312 w 723499"/>
              <a:gd name="connsiteY8" fmla="*/ 538258 h 723499"/>
              <a:gd name="connsiteX9" fmla="*/ 154010 w 723499"/>
              <a:gd name="connsiteY9" fmla="*/ 401955 h 723499"/>
              <a:gd name="connsiteX10" fmla="*/ 199549 w 723499"/>
              <a:gd name="connsiteY10" fmla="*/ 356416 h 723499"/>
              <a:gd name="connsiteX11" fmla="*/ 290312 w 723499"/>
              <a:gd name="connsiteY11" fmla="*/ 447180 h 723499"/>
              <a:gd name="connsiteX12" fmla="*/ 421757 w 723499"/>
              <a:gd name="connsiteY12" fmla="*/ 314030 h 723499"/>
              <a:gd name="connsiteX13" fmla="*/ 534543 w 723499"/>
              <a:gd name="connsiteY13" fmla="*/ 202673 h 723499"/>
              <a:gd name="connsiteX14" fmla="*/ 538648 w 723499"/>
              <a:gd name="connsiteY14" fmla="*/ 198863 h 723499"/>
              <a:gd name="connsiteX15" fmla="*/ 542458 w 723499"/>
              <a:gd name="connsiteY15" fmla="*/ 194748 h 723499"/>
              <a:gd name="connsiteX16" fmla="*/ 588636 w 723499"/>
              <a:gd name="connsiteY16" fmla="*/ 240287 h 723499"/>
              <a:gd name="connsiteX17" fmla="*/ 449370 w 723499"/>
              <a:gd name="connsiteY17" fmla="*/ 379000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49380" y="379028"/>
                </a:moveTo>
                <a:cubicBezTo>
                  <a:pt x="396675" y="431638"/>
                  <a:pt x="343652" y="484715"/>
                  <a:pt x="290312" y="538258"/>
                </a:cubicBezTo>
                <a:cubicBezTo>
                  <a:pt x="244986" y="492716"/>
                  <a:pt x="199552" y="447282"/>
                  <a:pt x="154010" y="401955"/>
                </a:cubicBezTo>
                <a:lnTo>
                  <a:pt x="199549" y="356416"/>
                </a:lnTo>
                <a:lnTo>
                  <a:pt x="290312" y="447180"/>
                </a:lnTo>
                <a:cubicBezTo>
                  <a:pt x="334375" y="402482"/>
                  <a:pt x="378190" y="358099"/>
                  <a:pt x="421757" y="314030"/>
                </a:cubicBezTo>
                <a:cubicBezTo>
                  <a:pt x="465296" y="269967"/>
                  <a:pt x="489385" y="246317"/>
                  <a:pt x="534543" y="202673"/>
                </a:cubicBezTo>
                <a:cubicBezTo>
                  <a:pt x="535810" y="201406"/>
                  <a:pt x="537172" y="200149"/>
                  <a:pt x="538648" y="198863"/>
                </a:cubicBezTo>
                <a:cubicBezTo>
                  <a:pt x="540079" y="197649"/>
                  <a:pt x="541358" y="196268"/>
                  <a:pt x="542458" y="194748"/>
                </a:cubicBezTo>
                <a:lnTo>
                  <a:pt x="588636" y="240287"/>
                </a:lnTo>
                <a:cubicBezTo>
                  <a:pt x="535000" y="293627"/>
                  <a:pt x="502082" y="326393"/>
                  <a:pt x="449370" y="379000"/>
                </a:cubicBezTo>
                <a:close/>
              </a:path>
            </a:pathLst>
          </a:custGeom>
          <a:solidFill>
            <a:srgbClr val="00B050"/>
          </a:solidFill>
          <a:ln w="9525"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EEE063D4-89F7-95DB-E493-E8A6E27F2BC6}"/>
              </a:ext>
            </a:extLst>
          </p:cNvPr>
          <p:cNvSpPr txBox="1"/>
          <p:nvPr/>
        </p:nvSpPr>
        <p:spPr>
          <a:xfrm>
            <a:off x="150346" y="3967760"/>
            <a:ext cx="590226" cy="523220"/>
          </a:xfrm>
          <a:prstGeom prst="rect">
            <a:avLst/>
          </a:prstGeom>
          <a:noFill/>
        </p:spPr>
        <p:txBody>
          <a:bodyPr wrap="none" rtlCol="0">
            <a:spAutoFit/>
          </a:bodyPr>
          <a:lstStyle/>
          <a:p>
            <a:r>
              <a:rPr lang="en-US" sz="1400" i="1"/>
              <a:t>Mar</a:t>
            </a:r>
          </a:p>
          <a:p>
            <a:r>
              <a:rPr lang="en-US" sz="1400" i="1"/>
              <a:t> 2021</a:t>
            </a:r>
          </a:p>
        </p:txBody>
      </p:sp>
      <p:sp>
        <p:nvSpPr>
          <p:cNvPr id="4" name="TextBox 3">
            <a:extLst>
              <a:ext uri="{FF2B5EF4-FFF2-40B4-BE49-F238E27FC236}">
                <a16:creationId xmlns:a16="http://schemas.microsoft.com/office/drawing/2014/main" id="{A69B507F-201B-B98A-15D8-058E52313545}"/>
              </a:ext>
            </a:extLst>
          </p:cNvPr>
          <p:cNvSpPr txBox="1"/>
          <p:nvPr/>
        </p:nvSpPr>
        <p:spPr>
          <a:xfrm>
            <a:off x="8138404" y="3967760"/>
            <a:ext cx="590226" cy="523220"/>
          </a:xfrm>
          <a:prstGeom prst="rect">
            <a:avLst/>
          </a:prstGeom>
          <a:noFill/>
        </p:spPr>
        <p:txBody>
          <a:bodyPr wrap="none" rtlCol="0">
            <a:spAutoFit/>
          </a:bodyPr>
          <a:lstStyle/>
          <a:p>
            <a:r>
              <a:rPr lang="en-US" sz="1400" i="1"/>
              <a:t>Sept</a:t>
            </a:r>
          </a:p>
          <a:p>
            <a:r>
              <a:rPr lang="en-US" sz="1400" i="1"/>
              <a:t> 2023</a:t>
            </a:r>
          </a:p>
        </p:txBody>
      </p:sp>
    </p:spTree>
    <p:extLst>
      <p:ext uri="{BB962C8B-B14F-4D97-AF65-F5344CB8AC3E}">
        <p14:creationId xmlns:p14="http://schemas.microsoft.com/office/powerpoint/2010/main" val="78370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5826" y="465431"/>
            <a:ext cx="5239951" cy="824172"/>
            <a:chOff x="1074656" y="527901"/>
            <a:chExt cx="7014159" cy="1098896"/>
          </a:xfrm>
        </p:grpSpPr>
        <p:pic>
          <p:nvPicPr>
            <p:cNvPr id="5" name="Picture 4"/>
            <p:cNvPicPr>
              <a:picLocks noChangeAspect="1"/>
            </p:cNvPicPr>
            <p:nvPr/>
          </p:nvPicPr>
          <p:blipFill>
            <a:blip r:embed="rId2"/>
            <a:stretch>
              <a:fillRect/>
            </a:stretch>
          </p:blipFill>
          <p:spPr>
            <a:xfrm>
              <a:off x="3927938" y="527901"/>
              <a:ext cx="2090207" cy="1098896"/>
            </a:xfrm>
            <a:prstGeom prst="rect">
              <a:avLst/>
            </a:prstGeom>
          </p:spPr>
        </p:pic>
        <p:pic>
          <p:nvPicPr>
            <p:cNvPr id="6" name="Picture 5"/>
            <p:cNvPicPr>
              <a:picLocks noChangeAspect="1"/>
            </p:cNvPicPr>
            <p:nvPr/>
          </p:nvPicPr>
          <p:blipFill>
            <a:blip r:embed="rId3"/>
            <a:stretch>
              <a:fillRect/>
            </a:stretch>
          </p:blipFill>
          <p:spPr>
            <a:xfrm>
              <a:off x="1074656" y="913413"/>
              <a:ext cx="2721308" cy="487051"/>
            </a:xfrm>
            <a:prstGeom prst="rect">
              <a:avLst/>
            </a:prstGeom>
          </p:spPr>
        </p:pic>
        <p:pic>
          <p:nvPicPr>
            <p:cNvPr id="7" name="Picture 6"/>
            <p:cNvPicPr>
              <a:picLocks noChangeAspect="1"/>
            </p:cNvPicPr>
            <p:nvPr/>
          </p:nvPicPr>
          <p:blipFill>
            <a:blip r:embed="rId4"/>
            <a:stretch>
              <a:fillRect/>
            </a:stretch>
          </p:blipFill>
          <p:spPr>
            <a:xfrm>
              <a:off x="6150119" y="754232"/>
              <a:ext cx="1938696" cy="646232"/>
            </a:xfrm>
            <a:prstGeom prst="rect">
              <a:avLst/>
            </a:prstGeom>
          </p:spPr>
        </p:pic>
      </p:grpSp>
      <p:sp>
        <p:nvSpPr>
          <p:cNvPr id="2" name="Title 1"/>
          <p:cNvSpPr>
            <a:spLocks noGrp="1"/>
          </p:cNvSpPr>
          <p:nvPr>
            <p:ph type="ctrTitle"/>
          </p:nvPr>
        </p:nvSpPr>
        <p:spPr>
          <a:xfrm>
            <a:off x="92006" y="1416196"/>
            <a:ext cx="5483929" cy="1079523"/>
          </a:xfrm>
        </p:spPr>
        <p:txBody>
          <a:bodyPr>
            <a:normAutofit/>
          </a:bodyPr>
          <a:lstStyle/>
          <a:p>
            <a:r>
              <a:rPr lang="en-US" sz="2325" b="1">
                <a:latin typeface="+mn-lt"/>
              </a:rPr>
              <a:t>Guideline Development Team</a:t>
            </a:r>
            <a:br>
              <a:rPr lang="en-US"/>
            </a:br>
            <a:endParaRPr lang="en-US"/>
          </a:p>
        </p:txBody>
      </p:sp>
      <p:sp>
        <p:nvSpPr>
          <p:cNvPr id="8" name="Content Placeholder 4"/>
          <p:cNvSpPr txBox="1">
            <a:spLocks/>
          </p:cNvSpPr>
          <p:nvPr/>
        </p:nvSpPr>
        <p:spPr>
          <a:xfrm>
            <a:off x="385825" y="1936827"/>
            <a:ext cx="4896293" cy="3821559"/>
          </a:xfrm>
          <a:prstGeom prst="rect">
            <a:avLst/>
          </a:prstGeom>
          <a:gradFill rotWithShape="1">
            <a:gsLst>
              <a:gs pos="0">
                <a:srgbClr val="BFBFBF">
                  <a:tint val="50000"/>
                  <a:satMod val="300000"/>
                </a:srgbClr>
              </a:gs>
              <a:gs pos="35000">
                <a:srgbClr val="BFBFBF">
                  <a:tint val="37000"/>
                  <a:satMod val="300000"/>
                </a:srgbClr>
              </a:gs>
              <a:gs pos="100000">
                <a:srgbClr val="BFBFBF">
                  <a:tint val="15000"/>
                  <a:satMod val="350000"/>
                </a:srgbClr>
              </a:gs>
            </a:gsLst>
            <a:lin ang="16200000" scaled="1"/>
          </a:gradFill>
          <a:ln w="9525" cap="flat" cmpd="sng" algn="ctr">
            <a:solidFill>
              <a:srgbClr val="BFBFBF">
                <a:shade val="95000"/>
                <a:satMod val="105000"/>
              </a:srgbClr>
            </a:solidFill>
            <a:prstDash val="solid"/>
          </a:ln>
          <a:effectLst>
            <a:outerShdw blurRad="40000" dist="20000" dir="5400000" rotWithShape="0">
              <a:srgbClr val="000000">
                <a:alpha val="38000"/>
              </a:srgbClr>
            </a:outerShdw>
          </a:effectLst>
        </p:spPr>
        <p:txBody>
          <a:bodyPr wrap="square" lIns="91440" tIns="45720" rIns="91440" bIns="45720" rtlCol="0" anchor="t">
            <a:spAutoFit/>
          </a:bodyPr>
          <a:lstStyle>
            <a:lvl1pPr marL="257175" indent="-257175"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800" kern="1200">
                <a:solidFill>
                  <a:schemeClr val="dk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800" kern="1200">
                <a:solidFill>
                  <a:schemeClr val="dk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algn="ctr">
              <a:spcBef>
                <a:spcPts val="0"/>
              </a:spcBef>
              <a:spcAft>
                <a:spcPts val="200"/>
              </a:spcAft>
              <a:buFont typeface="Arial" charset="0"/>
              <a:buNone/>
              <a:defRPr/>
            </a:pPr>
            <a:r>
              <a:rPr lang="en-US" sz="1600" b="1" u="sng" dirty="0">
                <a:solidFill>
                  <a:srgbClr val="0070C0"/>
                </a:solidFill>
              </a:rPr>
              <a:t>Co-Chairs &amp; Steering Committee</a:t>
            </a:r>
          </a:p>
          <a:p>
            <a:pPr algn="ctr">
              <a:spcBef>
                <a:spcPts val="0"/>
              </a:spcBef>
              <a:spcAft>
                <a:spcPts val="200"/>
              </a:spcAft>
              <a:buFont typeface="Arial" charset="0"/>
              <a:buNone/>
              <a:defRPr/>
            </a:pPr>
            <a:r>
              <a:rPr lang="en-US" sz="1600" b="1" dirty="0" err="1">
                <a:solidFill>
                  <a:schemeClr val="bg2">
                    <a:lumMod val="25000"/>
                  </a:schemeClr>
                </a:solidFill>
              </a:rPr>
              <a:t>Sinchita</a:t>
            </a:r>
            <a:r>
              <a:rPr lang="en-US" sz="1600" b="1" dirty="0">
                <a:solidFill>
                  <a:schemeClr val="bg2">
                    <a:lumMod val="25000"/>
                  </a:schemeClr>
                </a:solidFill>
              </a:rPr>
              <a:t> Roy </a:t>
            </a:r>
            <a:r>
              <a:rPr lang="en-US" sz="1600" b="1" dirty="0" err="1">
                <a:solidFill>
                  <a:schemeClr val="bg2">
                    <a:lumMod val="25000"/>
                  </a:schemeClr>
                </a:solidFill>
              </a:rPr>
              <a:t>Chowdhuri</a:t>
            </a:r>
            <a:r>
              <a:rPr lang="en-US" sz="1600" b="1" dirty="0">
                <a:solidFill>
                  <a:schemeClr val="bg2">
                    <a:lumMod val="25000"/>
                  </a:schemeClr>
                </a:solidFill>
              </a:rPr>
              <a:t>, MD, PhD (CAP)</a:t>
            </a:r>
            <a:endParaRPr lang="en-US" sz="1600" b="1" dirty="0">
              <a:solidFill>
                <a:schemeClr val="bg2">
                  <a:lumMod val="25000"/>
                </a:schemeClr>
              </a:solidFill>
              <a:cs typeface="Calibri"/>
            </a:endParaRPr>
          </a:p>
          <a:p>
            <a:pPr algn="ctr">
              <a:spcBef>
                <a:spcPts val="0"/>
              </a:spcBef>
              <a:spcAft>
                <a:spcPts val="200"/>
              </a:spcAft>
              <a:buFont typeface="Arial" charset="0"/>
              <a:buNone/>
              <a:defRPr/>
            </a:pPr>
            <a:r>
              <a:rPr lang="en-US" sz="1600" b="1" dirty="0">
                <a:solidFill>
                  <a:schemeClr val="bg2">
                    <a:lumMod val="25000"/>
                  </a:schemeClr>
                </a:solidFill>
              </a:rPr>
              <a:t>Sanja </a:t>
            </a:r>
            <a:r>
              <a:rPr lang="en-US" sz="1600" b="1" dirty="0" err="1">
                <a:solidFill>
                  <a:schemeClr val="bg2">
                    <a:lumMod val="25000"/>
                  </a:schemeClr>
                </a:solidFill>
              </a:rPr>
              <a:t>Dacic</a:t>
            </a:r>
            <a:r>
              <a:rPr lang="en-US" sz="1600" b="1" dirty="0">
                <a:solidFill>
                  <a:schemeClr val="bg2">
                    <a:lumMod val="25000"/>
                  </a:schemeClr>
                </a:solidFill>
              </a:rPr>
              <a:t>, MD, PhD (IASLC)</a:t>
            </a:r>
            <a:endParaRPr lang="en-US" sz="1600" b="1" dirty="0">
              <a:solidFill>
                <a:schemeClr val="bg2">
                  <a:lumMod val="25000"/>
                </a:schemeClr>
              </a:solidFill>
              <a:cs typeface="Calibri"/>
            </a:endParaRPr>
          </a:p>
          <a:p>
            <a:pPr algn="ctr">
              <a:spcBef>
                <a:spcPts val="0"/>
              </a:spcBef>
              <a:spcAft>
                <a:spcPts val="200"/>
              </a:spcAft>
              <a:buFont typeface="Arial" charset="0"/>
              <a:buNone/>
              <a:defRPr/>
            </a:pPr>
            <a:r>
              <a:rPr lang="en-US" sz="1600" b="1" dirty="0">
                <a:solidFill>
                  <a:schemeClr val="bg2">
                    <a:lumMod val="25000"/>
                  </a:schemeClr>
                </a:solidFill>
              </a:rPr>
              <a:t>Neal Lindeman, MD (AMP)</a:t>
            </a:r>
            <a:endParaRPr lang="en-US" sz="1600" b="1" dirty="0">
              <a:solidFill>
                <a:schemeClr val="bg2">
                  <a:lumMod val="25000"/>
                </a:schemeClr>
              </a:solidFill>
              <a:cs typeface="Calibri"/>
            </a:endParaRPr>
          </a:p>
          <a:p>
            <a:pPr algn="ctr">
              <a:spcBef>
                <a:spcPts val="0"/>
              </a:spcBef>
              <a:spcAft>
                <a:spcPts val="200"/>
              </a:spcAft>
              <a:buFont typeface="Arial" charset="0"/>
              <a:buNone/>
            </a:pPr>
            <a:r>
              <a:rPr lang="en-US" sz="1600" b="1" u="sng" dirty="0">
                <a:solidFill>
                  <a:srgbClr val="0070C0"/>
                </a:solidFill>
              </a:rPr>
              <a:t>Expert Panel Members</a:t>
            </a:r>
            <a:endParaRPr lang="en-US" sz="1600" b="1" u="sng" dirty="0">
              <a:solidFill>
                <a:srgbClr val="0070C0"/>
              </a:solidFill>
              <a:cs typeface="Calibri"/>
            </a:endParaRPr>
          </a:p>
          <a:p>
            <a:pPr algn="ctr">
              <a:spcBef>
                <a:spcPts val="0"/>
              </a:spcBef>
              <a:spcAft>
                <a:spcPts val="200"/>
              </a:spcAft>
              <a:buFont typeface="Arial" charset="0"/>
              <a:buNone/>
            </a:pPr>
            <a:r>
              <a:rPr lang="en-US" sz="1600" b="1" dirty="0">
                <a:solidFill>
                  <a:srgbClr val="0070C0"/>
                </a:solidFill>
              </a:rPr>
              <a:t>CAP: </a:t>
            </a:r>
            <a:r>
              <a:rPr lang="en-US" sz="1600" b="1" dirty="0">
                <a:solidFill>
                  <a:schemeClr val="bg2">
                    <a:lumMod val="25000"/>
                  </a:schemeClr>
                </a:solidFill>
              </a:rPr>
              <a:t>Sanjay Mukhopadhyay, MD, Mary Beth Beasley, MD, </a:t>
            </a:r>
            <a:r>
              <a:rPr lang="nl-NL" sz="1600" b="1" dirty="0">
                <a:solidFill>
                  <a:schemeClr val="bg2">
                    <a:lumMod val="25000"/>
                  </a:schemeClr>
                </a:solidFill>
              </a:rPr>
              <a:t>Jason D. Merker, MD, PhD, Eric Bernicker, MD, Paul VanderLaan, MD, PhD</a:t>
            </a:r>
            <a:endParaRPr lang="nl-NL" sz="1600" b="1" dirty="0">
              <a:solidFill>
                <a:schemeClr val="bg2">
                  <a:lumMod val="25000"/>
                </a:schemeClr>
              </a:solidFill>
              <a:cs typeface="Calibri"/>
            </a:endParaRPr>
          </a:p>
          <a:p>
            <a:pPr algn="ctr">
              <a:spcBef>
                <a:spcPts val="0"/>
              </a:spcBef>
              <a:spcAft>
                <a:spcPts val="200"/>
              </a:spcAft>
              <a:buNone/>
            </a:pPr>
            <a:r>
              <a:rPr lang="en-US" sz="1600" b="1" dirty="0">
                <a:solidFill>
                  <a:srgbClr val="0070C0"/>
                </a:solidFill>
              </a:rPr>
              <a:t>IASLC: </a:t>
            </a:r>
            <a:r>
              <a:rPr lang="en-US" sz="1600" b="1" dirty="0">
                <a:solidFill>
                  <a:schemeClr val="bg2">
                    <a:lumMod val="25000"/>
                  </a:schemeClr>
                </a:solidFill>
              </a:rPr>
              <a:t>Keith Kerr, MD, Yasushi </a:t>
            </a:r>
            <a:r>
              <a:rPr lang="en-US" sz="1600" b="1" dirty="0" err="1">
                <a:solidFill>
                  <a:schemeClr val="bg2">
                    <a:lumMod val="25000"/>
                  </a:schemeClr>
                </a:solidFill>
              </a:rPr>
              <a:t>Yatabe</a:t>
            </a:r>
            <a:r>
              <a:rPr lang="en-US" sz="1600" b="1" dirty="0">
                <a:solidFill>
                  <a:schemeClr val="bg2">
                    <a:lumMod val="25000"/>
                  </a:schemeClr>
                </a:solidFill>
              </a:rPr>
              <a:t>, MD, PhD, </a:t>
            </a:r>
          </a:p>
          <a:p>
            <a:pPr algn="ctr">
              <a:spcBef>
                <a:spcPts val="0"/>
              </a:spcBef>
              <a:spcAft>
                <a:spcPts val="200"/>
              </a:spcAft>
              <a:buFont typeface="Arial" charset="0"/>
              <a:buNone/>
            </a:pPr>
            <a:r>
              <a:rPr lang="en-US" sz="1600" b="1" dirty="0">
                <a:solidFill>
                  <a:schemeClr val="bg2">
                    <a:lumMod val="25000"/>
                  </a:schemeClr>
                </a:solidFill>
              </a:rPr>
              <a:t>Lukas </a:t>
            </a:r>
            <a:r>
              <a:rPr lang="en-US" sz="1600" b="1" dirty="0" err="1">
                <a:solidFill>
                  <a:schemeClr val="bg2">
                    <a:lumMod val="25000"/>
                  </a:schemeClr>
                </a:solidFill>
              </a:rPr>
              <a:t>Bubendorf</a:t>
            </a:r>
            <a:r>
              <a:rPr lang="en-US" sz="1600" b="1" dirty="0">
                <a:solidFill>
                  <a:schemeClr val="bg2">
                    <a:lumMod val="25000"/>
                  </a:schemeClr>
                </a:solidFill>
              </a:rPr>
              <a:t>, MD, Christine </a:t>
            </a:r>
            <a:r>
              <a:rPr lang="en-US" sz="1600" b="1" dirty="0" err="1">
                <a:solidFill>
                  <a:schemeClr val="bg2">
                    <a:lumMod val="25000"/>
                  </a:schemeClr>
                </a:solidFill>
              </a:rPr>
              <a:t>Lovly</a:t>
            </a:r>
            <a:r>
              <a:rPr lang="en-US" sz="1600" b="1" dirty="0">
                <a:solidFill>
                  <a:schemeClr val="bg2">
                    <a:lumMod val="25000"/>
                  </a:schemeClr>
                </a:solidFill>
              </a:rPr>
              <a:t>, MD, PhD, </a:t>
            </a:r>
            <a:endParaRPr lang="en-US" sz="1600" b="1" dirty="0">
              <a:solidFill>
                <a:schemeClr val="bg2">
                  <a:lumMod val="25000"/>
                </a:schemeClr>
              </a:solidFill>
              <a:cs typeface="Calibri"/>
            </a:endParaRPr>
          </a:p>
          <a:p>
            <a:pPr algn="ctr">
              <a:spcBef>
                <a:spcPts val="0"/>
              </a:spcBef>
              <a:spcAft>
                <a:spcPts val="200"/>
              </a:spcAft>
              <a:buFont typeface="Arial" charset="0"/>
              <a:buNone/>
            </a:pPr>
            <a:r>
              <a:rPr lang="en-US" sz="1600" b="1" dirty="0">
                <a:solidFill>
                  <a:schemeClr val="bg2">
                    <a:lumMod val="25000"/>
                  </a:schemeClr>
                </a:solidFill>
              </a:rPr>
              <a:t>Wendy Cooper, MD</a:t>
            </a:r>
            <a:endParaRPr lang="en-US" sz="1600" b="1" dirty="0">
              <a:solidFill>
                <a:schemeClr val="bg2">
                  <a:lumMod val="25000"/>
                </a:schemeClr>
              </a:solidFill>
              <a:cs typeface="Calibri"/>
            </a:endParaRPr>
          </a:p>
          <a:p>
            <a:pPr algn="ctr">
              <a:spcBef>
                <a:spcPts val="0"/>
              </a:spcBef>
              <a:spcAft>
                <a:spcPts val="200"/>
              </a:spcAft>
              <a:buNone/>
            </a:pPr>
            <a:r>
              <a:rPr lang="en-US" sz="1600" b="1" dirty="0">
                <a:solidFill>
                  <a:srgbClr val="0070C0"/>
                </a:solidFill>
              </a:rPr>
              <a:t>AMP: </a:t>
            </a:r>
            <a:r>
              <a:rPr lang="en-US" sz="1600" b="1" dirty="0">
                <a:solidFill>
                  <a:schemeClr val="bg2">
                    <a:lumMod val="25000"/>
                  </a:schemeClr>
                </a:solidFill>
              </a:rPr>
              <a:t>Laura Tafe, MD, Lynette </a:t>
            </a:r>
            <a:r>
              <a:rPr lang="en-US" sz="1600" b="1" dirty="0" err="1">
                <a:solidFill>
                  <a:schemeClr val="bg2">
                    <a:lumMod val="25000"/>
                  </a:schemeClr>
                </a:solidFill>
              </a:rPr>
              <a:t>Sholl</a:t>
            </a:r>
            <a:r>
              <a:rPr lang="en-US" sz="1600" b="1" dirty="0">
                <a:solidFill>
                  <a:schemeClr val="bg2">
                    <a:lumMod val="25000"/>
                  </a:schemeClr>
                </a:solidFill>
              </a:rPr>
              <a:t>, MD, </a:t>
            </a:r>
            <a:endParaRPr lang="en-US" sz="1600" b="1" dirty="0">
              <a:solidFill>
                <a:schemeClr val="bg2">
                  <a:lumMod val="25000"/>
                </a:schemeClr>
              </a:solidFill>
              <a:cs typeface="Calibri"/>
            </a:endParaRPr>
          </a:p>
          <a:p>
            <a:pPr algn="ctr">
              <a:spcBef>
                <a:spcPts val="0"/>
              </a:spcBef>
              <a:spcAft>
                <a:spcPts val="200"/>
              </a:spcAft>
              <a:buNone/>
            </a:pPr>
            <a:r>
              <a:rPr lang="en-US" sz="1600" b="1" dirty="0">
                <a:solidFill>
                  <a:schemeClr val="bg2">
                    <a:lumMod val="25000"/>
                  </a:schemeClr>
                </a:solidFill>
              </a:rPr>
              <a:t>Maria E. </a:t>
            </a:r>
            <a:r>
              <a:rPr lang="en-US" sz="1600" b="1" dirty="0" err="1">
                <a:solidFill>
                  <a:schemeClr val="bg2">
                    <a:lumMod val="25000"/>
                  </a:schemeClr>
                </a:solidFill>
              </a:rPr>
              <a:t>Arcila</a:t>
            </a:r>
            <a:r>
              <a:rPr lang="en-US" sz="1600" b="1" dirty="0">
                <a:solidFill>
                  <a:schemeClr val="bg2">
                    <a:lumMod val="25000"/>
                  </a:schemeClr>
                </a:solidFill>
              </a:rPr>
              <a:t>, MD, David Kwiatkowski, MD, PhD, </a:t>
            </a:r>
            <a:endParaRPr lang="en-US" sz="1600" b="1" dirty="0">
              <a:solidFill>
                <a:schemeClr val="bg2">
                  <a:lumMod val="25000"/>
                </a:schemeClr>
              </a:solidFill>
              <a:cs typeface="Calibri"/>
            </a:endParaRPr>
          </a:p>
          <a:p>
            <a:pPr algn="ctr">
              <a:spcBef>
                <a:spcPts val="0"/>
              </a:spcBef>
              <a:spcAft>
                <a:spcPts val="200"/>
              </a:spcAft>
              <a:buFont typeface="Arial" charset="0"/>
              <a:buNone/>
            </a:pPr>
            <a:r>
              <a:rPr lang="en-US" sz="1600" b="1" dirty="0">
                <a:solidFill>
                  <a:schemeClr val="bg2">
                    <a:lumMod val="25000"/>
                  </a:schemeClr>
                </a:solidFill>
              </a:rPr>
              <a:t>Dhananjay Chitale, MD</a:t>
            </a:r>
            <a:endParaRPr lang="en-US" sz="1600" b="1" dirty="0">
              <a:solidFill>
                <a:schemeClr val="bg2">
                  <a:lumMod val="25000"/>
                </a:schemeClr>
              </a:solidFill>
              <a:cs typeface="Calibri"/>
            </a:endParaRPr>
          </a:p>
        </p:txBody>
      </p:sp>
      <p:sp>
        <p:nvSpPr>
          <p:cNvPr id="10" name="Content Placeholder 6"/>
          <p:cNvSpPr txBox="1">
            <a:spLocks/>
          </p:cNvSpPr>
          <p:nvPr/>
        </p:nvSpPr>
        <p:spPr>
          <a:xfrm>
            <a:off x="5724369" y="185714"/>
            <a:ext cx="3210492" cy="5101397"/>
          </a:xfrm>
          <a:prstGeom prst="rect">
            <a:avLst/>
          </a:prstGeom>
          <a:gradFill rotWithShape="1">
            <a:gsLst>
              <a:gs pos="0">
                <a:srgbClr val="BFBFBF">
                  <a:tint val="50000"/>
                  <a:satMod val="300000"/>
                </a:srgbClr>
              </a:gs>
              <a:gs pos="35000">
                <a:srgbClr val="BFBFBF">
                  <a:tint val="37000"/>
                  <a:satMod val="300000"/>
                </a:srgbClr>
              </a:gs>
              <a:gs pos="100000">
                <a:srgbClr val="BFBFBF">
                  <a:tint val="15000"/>
                  <a:satMod val="350000"/>
                </a:srgbClr>
              </a:gs>
            </a:gsLst>
            <a:lin ang="16200000" scaled="1"/>
          </a:gradFill>
          <a:ln w="9525" cap="flat" cmpd="sng" algn="ctr">
            <a:solidFill>
              <a:srgbClr val="BFBFBF">
                <a:shade val="95000"/>
                <a:satMod val="105000"/>
              </a:srgbClr>
            </a:solidFill>
            <a:prstDash val="solid"/>
          </a:ln>
          <a:effectLst>
            <a:outerShdw blurRad="40000" dist="20000" dir="5400000" rotWithShape="0">
              <a:srgbClr val="000000">
                <a:alpha val="38000"/>
              </a:srgbClr>
            </a:outerShdw>
          </a:effectLst>
        </p:spPr>
        <p:txBody>
          <a:bodyPr wrap="square" lIns="91440" tIns="45720" rIns="91440" bIns="45720" numCol="1" rtlCol="0" anchor="t">
            <a:spAutoFit/>
          </a:bodyPr>
          <a:lstStyle>
            <a:lvl1pPr marL="257175" indent="-257175"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800" kern="1200">
                <a:solidFill>
                  <a:schemeClr val="dk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800" kern="1200">
                <a:solidFill>
                  <a:schemeClr val="dk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algn="ctr">
              <a:buFont typeface="Arial" charset="0"/>
              <a:buNone/>
              <a:defRPr/>
            </a:pPr>
            <a:r>
              <a:rPr lang="en-US" sz="1050" b="1" u="sng">
                <a:solidFill>
                  <a:srgbClr val="0070C0"/>
                </a:solidFill>
              </a:rPr>
              <a:t>Advisory Panel Members</a:t>
            </a:r>
            <a:endParaRPr lang="en-US" sz="1050">
              <a:solidFill>
                <a:sysClr val="windowText" lastClr="000000">
                  <a:lumMod val="65000"/>
                  <a:lumOff val="35000"/>
                </a:sysClr>
              </a:solidFill>
              <a:cs typeface="Calibri" panose="020F0502020204030204"/>
            </a:endParaRPr>
          </a:p>
          <a:p>
            <a:pPr algn="ctr">
              <a:buNone/>
              <a:defRPr/>
            </a:pPr>
            <a:r>
              <a:rPr lang="en-US" sz="1050" b="1">
                <a:solidFill>
                  <a:schemeClr val="bg2">
                    <a:lumMod val="25000"/>
                  </a:schemeClr>
                </a:solidFill>
              </a:rPr>
              <a:t>Mark G. Kris, MD </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Jane Gibson,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Daniel Tan, MD,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Timothy Allen, MD, JD</a:t>
            </a:r>
            <a:endParaRPr lang="en-US" sz="1050" b="1">
              <a:solidFill>
                <a:schemeClr val="bg2">
                  <a:lumMod val="25000"/>
                </a:schemeClr>
              </a:solidFill>
              <a:cs typeface="Calibri"/>
            </a:endParaRPr>
          </a:p>
          <a:p>
            <a:pPr algn="ctr">
              <a:buNone/>
              <a:defRPr/>
            </a:pPr>
            <a:r>
              <a:rPr lang="en-US" sz="1050" b="1">
                <a:solidFill>
                  <a:schemeClr val="bg2">
                    <a:lumMod val="25000"/>
                  </a:schemeClr>
                </a:solidFill>
              </a:rPr>
              <a:t>Antonio Marchetti, MD,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Paul Bunn, MD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Natasha </a:t>
            </a:r>
            <a:r>
              <a:rPr lang="en-US" sz="1050" b="1" err="1">
                <a:solidFill>
                  <a:schemeClr val="bg2">
                    <a:lumMod val="25000"/>
                  </a:schemeClr>
                </a:solidFill>
              </a:rPr>
              <a:t>Rekhtman</a:t>
            </a:r>
            <a:r>
              <a:rPr lang="en-US" sz="1050" b="1">
                <a:solidFill>
                  <a:schemeClr val="bg2">
                    <a:lumMod val="25000"/>
                  </a:schemeClr>
                </a:solidFill>
              </a:rPr>
              <a:t>, MD,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Federico </a:t>
            </a:r>
            <a:r>
              <a:rPr lang="en-US" sz="1050" b="1" err="1">
                <a:solidFill>
                  <a:schemeClr val="bg2">
                    <a:lumMod val="25000"/>
                  </a:schemeClr>
                </a:solidFill>
              </a:rPr>
              <a:t>Cappuzzo</a:t>
            </a:r>
            <a:r>
              <a:rPr lang="en-US" sz="1050" b="1">
                <a:solidFill>
                  <a:schemeClr val="bg2">
                    <a:lumMod val="25000"/>
                  </a:schemeClr>
                </a:solidFill>
              </a:rPr>
              <a:t>, MD</a:t>
            </a:r>
            <a:endParaRPr lang="en-US" sz="1050" b="1">
              <a:solidFill>
                <a:schemeClr val="bg2">
                  <a:lumMod val="25000"/>
                </a:schemeClr>
              </a:solidFill>
              <a:cs typeface="Calibri"/>
            </a:endParaRPr>
          </a:p>
          <a:p>
            <a:pPr algn="ctr">
              <a:buNone/>
              <a:defRPr/>
            </a:pPr>
            <a:r>
              <a:rPr lang="en-US" sz="1050" b="1">
                <a:solidFill>
                  <a:schemeClr val="bg2">
                    <a:lumMod val="25000"/>
                  </a:schemeClr>
                </a:solidFill>
              </a:rPr>
              <a:t>Tetsuya </a:t>
            </a:r>
            <a:r>
              <a:rPr lang="en-US" sz="1050" b="1" err="1">
                <a:solidFill>
                  <a:schemeClr val="bg2">
                    <a:lumMod val="25000"/>
                  </a:schemeClr>
                </a:solidFill>
              </a:rPr>
              <a:t>Mitsudomi</a:t>
            </a:r>
            <a:r>
              <a:rPr lang="en-US" sz="1050" b="1">
                <a:solidFill>
                  <a:schemeClr val="bg2">
                    <a:lumMod val="25000"/>
                  </a:schemeClr>
                </a:solidFill>
              </a:rPr>
              <a:t>, MD, PhD</a:t>
            </a:r>
            <a:endParaRPr lang="en-US" sz="1050" b="1">
              <a:solidFill>
                <a:schemeClr val="bg2">
                  <a:lumMod val="25000"/>
                </a:schemeClr>
              </a:solidFill>
              <a:cs typeface="Calibri"/>
            </a:endParaRPr>
          </a:p>
          <a:p>
            <a:pPr algn="ctr">
              <a:buNone/>
              <a:defRPr/>
            </a:pPr>
            <a:r>
              <a:rPr lang="en-US" sz="1050" b="1">
                <a:solidFill>
                  <a:schemeClr val="bg2">
                    <a:lumMod val="25000"/>
                  </a:schemeClr>
                </a:solidFill>
              </a:rPr>
              <a:t>Yi-long Wu, MD </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Kim Norris</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Upal Basu Roy, PhD, MPH</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Karen Reckamp, MD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Dara L. Aisner, MD,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Jordi Remon, MD,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Fred R. Hirsch, MD,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Christina Lockwood,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Ignacio I. </a:t>
            </a:r>
            <a:r>
              <a:rPr lang="en-US" sz="1050" b="1" err="1">
                <a:solidFill>
                  <a:schemeClr val="bg2">
                    <a:lumMod val="25000"/>
                  </a:schemeClr>
                </a:solidFill>
              </a:rPr>
              <a:t>Wistuba</a:t>
            </a:r>
            <a:r>
              <a:rPr lang="en-US" sz="1050" b="1">
                <a:solidFill>
                  <a:schemeClr val="bg2">
                    <a:lumMod val="25000"/>
                  </a:schemeClr>
                </a:solidFill>
              </a:rPr>
              <a:t>, MD</a:t>
            </a:r>
            <a:endParaRPr lang="en-US" sz="1050" b="1">
              <a:solidFill>
                <a:schemeClr val="bg2">
                  <a:lumMod val="25000"/>
                </a:schemeClr>
              </a:solidFill>
              <a:cs typeface="Calibri"/>
            </a:endParaRPr>
          </a:p>
          <a:p>
            <a:pPr algn="ctr">
              <a:buNone/>
              <a:defRPr/>
            </a:pPr>
            <a:r>
              <a:rPr lang="en-US" sz="1050" b="1">
                <a:solidFill>
                  <a:schemeClr val="bg2">
                    <a:lumMod val="25000"/>
                  </a:schemeClr>
                </a:solidFill>
              </a:rPr>
              <a:t>Andrew </a:t>
            </a:r>
            <a:r>
              <a:rPr lang="en-US" sz="1050" b="1" err="1">
                <a:solidFill>
                  <a:schemeClr val="bg2">
                    <a:lumMod val="25000"/>
                  </a:schemeClr>
                </a:solidFill>
              </a:rPr>
              <a:t>Ciupek</a:t>
            </a:r>
            <a:r>
              <a:rPr lang="en-US" sz="1050" b="1">
                <a:solidFill>
                  <a:schemeClr val="bg2">
                    <a:lumMod val="25000"/>
                  </a:schemeClr>
                </a:solidFill>
              </a:rPr>
              <a:t>,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Jessica </a:t>
            </a:r>
            <a:r>
              <a:rPr lang="en-US" sz="1050" b="1" err="1">
                <a:solidFill>
                  <a:schemeClr val="bg2">
                    <a:lumMod val="25000"/>
                  </a:schemeClr>
                </a:solidFill>
              </a:rPr>
              <a:t>Donington</a:t>
            </a:r>
            <a:r>
              <a:rPr lang="en-US" sz="1050" b="1">
                <a:solidFill>
                  <a:schemeClr val="bg2">
                    <a:lumMod val="25000"/>
                  </a:schemeClr>
                </a:solidFill>
              </a:rPr>
              <a:t>, MD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Ming Sound Tsao, MD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Benjamin Solomon, MBBS, PhD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Julia Bridge, MD</a:t>
            </a:r>
            <a:endParaRPr lang="en-US" sz="1050" b="1">
              <a:solidFill>
                <a:schemeClr val="bg2">
                  <a:lumMod val="25000"/>
                </a:schemeClr>
              </a:solidFill>
              <a:cs typeface="Calibri"/>
            </a:endParaRPr>
          </a:p>
          <a:p>
            <a:pPr algn="ctr">
              <a:buFont typeface="Arial" charset="0"/>
              <a:buNone/>
              <a:defRPr/>
            </a:pPr>
            <a:r>
              <a:rPr lang="en-US" sz="1050" b="1">
                <a:solidFill>
                  <a:schemeClr val="bg2">
                    <a:lumMod val="25000"/>
                  </a:schemeClr>
                </a:solidFill>
              </a:rPr>
              <a:t>Oscar Arrieta, MD, MSc</a:t>
            </a:r>
            <a:endParaRPr lang="en-US" sz="1050" b="1">
              <a:solidFill>
                <a:schemeClr val="bg2">
                  <a:lumMod val="25000"/>
                </a:schemeClr>
              </a:solidFill>
              <a:cs typeface="Calibri"/>
            </a:endParaRPr>
          </a:p>
        </p:txBody>
      </p:sp>
      <p:sp>
        <p:nvSpPr>
          <p:cNvPr id="11" name="TextBox 10"/>
          <p:cNvSpPr txBox="1"/>
          <p:nvPr/>
        </p:nvSpPr>
        <p:spPr>
          <a:xfrm>
            <a:off x="6106450" y="5310375"/>
            <a:ext cx="2446330" cy="1446550"/>
          </a:xfrm>
          <a:prstGeom prst="rect">
            <a:avLst/>
          </a:prstGeom>
          <a:gradFill rotWithShape="1">
            <a:gsLst>
              <a:gs pos="0">
                <a:srgbClr val="BFBFBF">
                  <a:tint val="50000"/>
                  <a:satMod val="300000"/>
                </a:srgbClr>
              </a:gs>
              <a:gs pos="35000">
                <a:srgbClr val="BFBFBF">
                  <a:tint val="37000"/>
                  <a:satMod val="300000"/>
                </a:srgbClr>
              </a:gs>
              <a:gs pos="100000">
                <a:srgbClr val="BFBFBF">
                  <a:tint val="15000"/>
                  <a:satMod val="350000"/>
                </a:srgbClr>
              </a:gs>
            </a:gsLst>
            <a:lin ang="16200000" scaled="1"/>
          </a:gradFill>
          <a:ln w="9525" cap="flat" cmpd="sng" algn="ctr">
            <a:solidFill>
              <a:srgbClr val="BFBFBF">
                <a:shade val="95000"/>
                <a:satMod val="105000"/>
              </a:srgbClr>
            </a:solidFill>
            <a:prstDash val="solid"/>
          </a:ln>
          <a:effectLst>
            <a:outerShdw blurRad="40000" dist="20000" dir="5400000" rotWithShape="0">
              <a:srgbClr val="000000">
                <a:alpha val="38000"/>
              </a:srgbClr>
            </a:outerShdw>
          </a:effectLst>
        </p:spPr>
        <p:txBody>
          <a:bodyPr wrap="square" lIns="91440" tIns="45720" rIns="91440" bIns="45720" rtlCol="0" anchor="t">
            <a:spAutoFit/>
          </a:bodyPr>
          <a:lstStyle/>
          <a:p>
            <a:pPr algn="ctr" defTabSz="342900">
              <a:defRPr/>
            </a:pPr>
            <a:r>
              <a:rPr lang="en-US" sz="800" b="1" u="sng" kern="0">
                <a:solidFill>
                  <a:srgbClr val="0070C0"/>
                </a:solidFill>
              </a:rPr>
              <a:t>Staff</a:t>
            </a:r>
          </a:p>
          <a:p>
            <a:pPr defTabSz="342900">
              <a:defRPr/>
            </a:pPr>
            <a:r>
              <a:rPr lang="en-US" sz="800" b="1" kern="0">
                <a:solidFill>
                  <a:schemeClr val="bg2">
                    <a:lumMod val="25000"/>
                  </a:schemeClr>
                </a:solidFill>
              </a:rPr>
              <a:t>Christina Ventura, BS, MLS (ASCP) - CAP</a:t>
            </a:r>
            <a:endParaRPr lang="en-US" sz="800" b="1" kern="0">
              <a:solidFill>
                <a:schemeClr val="bg2">
                  <a:lumMod val="25000"/>
                </a:schemeClr>
              </a:solidFill>
              <a:cs typeface="Calibri"/>
            </a:endParaRPr>
          </a:p>
          <a:p>
            <a:pPr defTabSz="342900">
              <a:defRPr/>
            </a:pPr>
            <a:r>
              <a:rPr lang="en-US" sz="800" b="1" kern="0">
                <a:solidFill>
                  <a:schemeClr val="bg2">
                    <a:lumMod val="25000"/>
                  </a:schemeClr>
                </a:solidFill>
              </a:rPr>
              <a:t>Nicole Thomas, MPH – CAP</a:t>
            </a:r>
            <a:endParaRPr lang="en-US" sz="800" b="1" kern="0">
              <a:solidFill>
                <a:schemeClr val="bg2">
                  <a:lumMod val="25000"/>
                </a:schemeClr>
              </a:solidFill>
              <a:cs typeface="Calibri"/>
            </a:endParaRPr>
          </a:p>
          <a:p>
            <a:pPr defTabSz="342900">
              <a:defRPr/>
            </a:pPr>
            <a:r>
              <a:rPr lang="en-US" sz="800" b="1" kern="0">
                <a:solidFill>
                  <a:schemeClr val="bg2">
                    <a:lumMod val="25000"/>
                  </a:schemeClr>
                </a:solidFill>
              </a:rPr>
              <a:t>Carol Colasacco, MLIS, SCT(ASCP) – CAP</a:t>
            </a:r>
            <a:endParaRPr lang="en-US" sz="800" b="1" kern="0">
              <a:solidFill>
                <a:schemeClr val="bg2">
                  <a:lumMod val="25000"/>
                </a:schemeClr>
              </a:solidFill>
              <a:cs typeface="Calibri"/>
            </a:endParaRPr>
          </a:p>
          <a:p>
            <a:pPr defTabSz="342900">
              <a:defRPr/>
            </a:pPr>
            <a:r>
              <a:rPr lang="en-US" sz="800" b="1" kern="0">
                <a:solidFill>
                  <a:schemeClr val="bg2">
                    <a:lumMod val="25000"/>
                  </a:schemeClr>
                </a:solidFill>
              </a:rPr>
              <a:t>Marisol Hernandez, MLS, MA - CAP</a:t>
            </a:r>
            <a:endParaRPr lang="en-US" sz="800" b="1" kern="0">
              <a:solidFill>
                <a:schemeClr val="bg2">
                  <a:lumMod val="25000"/>
                </a:schemeClr>
              </a:solidFill>
              <a:cs typeface="Calibri"/>
            </a:endParaRPr>
          </a:p>
          <a:p>
            <a:pPr defTabSz="342900">
              <a:defRPr/>
            </a:pPr>
            <a:r>
              <a:rPr lang="en-US" sz="800" b="1" kern="0">
                <a:solidFill>
                  <a:schemeClr val="bg2">
                    <a:lumMod val="25000"/>
                  </a:schemeClr>
                </a:solidFill>
              </a:rPr>
              <a:t>Murry Wynes, PhD – IASLC</a:t>
            </a:r>
            <a:endParaRPr lang="en-US" sz="800" b="1" kern="0">
              <a:solidFill>
                <a:schemeClr val="bg2">
                  <a:lumMod val="25000"/>
                </a:schemeClr>
              </a:solidFill>
              <a:cs typeface="Calibri"/>
            </a:endParaRPr>
          </a:p>
          <a:p>
            <a:pPr defTabSz="342900">
              <a:defRPr/>
            </a:pPr>
            <a:r>
              <a:rPr lang="en-US" sz="800" b="1" kern="0">
                <a:solidFill>
                  <a:schemeClr val="bg2">
                    <a:lumMod val="25000"/>
                  </a:schemeClr>
                </a:solidFill>
              </a:rPr>
              <a:t>Casey Connolly, MPH - IASLC</a:t>
            </a:r>
            <a:endParaRPr lang="en-US" sz="800" b="1" kern="0">
              <a:solidFill>
                <a:schemeClr val="bg2">
                  <a:lumMod val="25000"/>
                </a:schemeClr>
              </a:solidFill>
              <a:cs typeface="Calibri"/>
            </a:endParaRPr>
          </a:p>
          <a:p>
            <a:pPr defTabSz="342900">
              <a:defRPr/>
            </a:pPr>
            <a:r>
              <a:rPr lang="en-US" sz="800" b="1" kern="0">
                <a:solidFill>
                  <a:schemeClr val="bg2">
                    <a:lumMod val="25000"/>
                  </a:schemeClr>
                </a:solidFill>
              </a:rPr>
              <a:t>Karen Kelly, MD - IASLC</a:t>
            </a:r>
            <a:endParaRPr lang="en-US" sz="800" b="1" kern="0">
              <a:solidFill>
                <a:schemeClr val="bg2">
                  <a:lumMod val="25000"/>
                </a:schemeClr>
              </a:solidFill>
              <a:cs typeface="Calibri"/>
            </a:endParaRPr>
          </a:p>
          <a:p>
            <a:pPr defTabSz="342900">
              <a:defRPr/>
            </a:pPr>
            <a:r>
              <a:rPr lang="en-US" sz="800" b="1" kern="0">
                <a:solidFill>
                  <a:schemeClr val="bg2">
                    <a:lumMod val="25000"/>
                  </a:schemeClr>
                </a:solidFill>
              </a:rPr>
              <a:t>Robyn Temple-Smolkin, MBA, PhD – AMP</a:t>
            </a:r>
            <a:endParaRPr lang="en-US" sz="800" b="1" kern="0">
              <a:solidFill>
                <a:schemeClr val="bg2">
                  <a:lumMod val="25000"/>
                </a:schemeClr>
              </a:solidFill>
              <a:cs typeface="Calibri"/>
            </a:endParaRPr>
          </a:p>
          <a:p>
            <a:pPr defTabSz="342900">
              <a:defRPr/>
            </a:pPr>
            <a:r>
              <a:rPr lang="en-US" sz="800" b="1" kern="0">
                <a:solidFill>
                  <a:schemeClr val="bg2">
                    <a:lumMod val="25000"/>
                  </a:schemeClr>
                </a:solidFill>
              </a:rPr>
              <a:t>Jacob Ruden, PhD - AMP</a:t>
            </a:r>
            <a:endParaRPr lang="en-US" sz="800" b="1" kern="0">
              <a:solidFill>
                <a:schemeClr val="bg2">
                  <a:lumMod val="25000"/>
                </a:schemeClr>
              </a:solidFill>
              <a:cs typeface="Calibri"/>
            </a:endParaRPr>
          </a:p>
          <a:p>
            <a:pPr defTabSz="342900">
              <a:defRPr/>
            </a:pPr>
            <a:r>
              <a:rPr lang="en-US" sz="800" b="1" kern="0">
                <a:solidFill>
                  <a:schemeClr val="bg2">
                    <a:lumMod val="25000"/>
                  </a:schemeClr>
                </a:solidFill>
              </a:rPr>
              <a:t>Lesley Souter, PhD – Guideline Methodologist</a:t>
            </a:r>
            <a:endParaRPr lang="en-US" sz="800" b="1" kern="0">
              <a:solidFill>
                <a:schemeClr val="bg2">
                  <a:lumMod val="25000"/>
                </a:schemeClr>
              </a:solidFill>
              <a:cs typeface="Calibri"/>
            </a:endParaRPr>
          </a:p>
        </p:txBody>
      </p:sp>
    </p:spTree>
    <p:extLst>
      <p:ext uri="{BB962C8B-B14F-4D97-AF65-F5344CB8AC3E}">
        <p14:creationId xmlns:p14="http://schemas.microsoft.com/office/powerpoint/2010/main" val="4110651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4412" y="3177362"/>
            <a:ext cx="8298180" cy="2400657"/>
          </a:xfrm>
          <a:prstGeom prst="rect">
            <a:avLst/>
          </a:prstGeom>
          <a:noFill/>
        </p:spPr>
        <p:txBody>
          <a:bodyPr wrap="square" lIns="182880" tIns="45720" rIns="182880" bIns="45720" rtlCol="0" anchor="t">
            <a:spAutoFit/>
          </a:bodyPr>
          <a:lstStyle/>
          <a:p>
            <a:pPr>
              <a:buClr>
                <a:srgbClr val="0070C0"/>
              </a:buClr>
            </a:pPr>
            <a:r>
              <a:rPr lang="en-US" sz="2000" dirty="0"/>
              <a:t>Old recommendations will be reviewed and modified as needed</a:t>
            </a:r>
          </a:p>
          <a:p>
            <a:endParaRPr lang="en-US" sz="2000" b="1" dirty="0"/>
          </a:p>
          <a:p>
            <a:pPr>
              <a:buClr>
                <a:srgbClr val="0070C0"/>
              </a:buClr>
            </a:pPr>
            <a:r>
              <a:rPr lang="en-US" sz="2000" b="1" dirty="0"/>
              <a:t>New recommendations in five areas: </a:t>
            </a:r>
          </a:p>
          <a:p>
            <a:pPr marL="800100" lvl="1" indent="-342900">
              <a:buFont typeface="+mj-lt"/>
              <a:buAutoNum type="arabicParenR"/>
            </a:pPr>
            <a:r>
              <a:rPr lang="en-US" dirty="0"/>
              <a:t>Which genes should be tested in lung cancer patients? </a:t>
            </a:r>
          </a:p>
          <a:p>
            <a:pPr marL="800100" lvl="1" indent="-342900">
              <a:buFont typeface="+mj-lt"/>
              <a:buAutoNum type="arabicParenR"/>
            </a:pPr>
            <a:r>
              <a:rPr lang="en-US" dirty="0"/>
              <a:t>What methods should be used for molecular testing?</a:t>
            </a:r>
          </a:p>
          <a:p>
            <a:pPr marL="800100" lvl="1" indent="-342900">
              <a:buFont typeface="+mj-lt"/>
              <a:buAutoNum type="arabicParenR"/>
            </a:pPr>
            <a:r>
              <a:rPr lang="en-US" dirty="0"/>
              <a:t>Which histologic types of lung cancer should be tested?</a:t>
            </a:r>
          </a:p>
          <a:p>
            <a:pPr marL="800100" lvl="1" indent="-342900">
              <a:buFont typeface="+mj-lt"/>
              <a:buAutoNum type="arabicParenR"/>
            </a:pPr>
            <a:r>
              <a:rPr lang="en-US" dirty="0"/>
              <a:t>What to do for patients who have relapsed?</a:t>
            </a:r>
          </a:p>
          <a:p>
            <a:pPr marL="800100" lvl="1" indent="-342900">
              <a:buFont typeface="+mj-lt"/>
              <a:buAutoNum type="arabicParenR"/>
            </a:pPr>
            <a:r>
              <a:rPr lang="en-US" dirty="0"/>
              <a:t>What is the role of circulating cell free DNA?</a:t>
            </a:r>
          </a:p>
        </p:txBody>
      </p:sp>
      <p:sp>
        <p:nvSpPr>
          <p:cNvPr id="7" name="TextBox 6"/>
          <p:cNvSpPr txBox="1"/>
          <p:nvPr/>
        </p:nvSpPr>
        <p:spPr>
          <a:xfrm>
            <a:off x="433138" y="539907"/>
            <a:ext cx="8298180" cy="584775"/>
          </a:xfrm>
          <a:prstGeom prst="rect">
            <a:avLst/>
          </a:prstGeom>
          <a:noFill/>
        </p:spPr>
        <p:txBody>
          <a:bodyPr wrap="square" lIns="182880" tIns="45720" rIns="182880" bIns="45720" rtlCol="0" anchor="t">
            <a:spAutoFit/>
          </a:bodyPr>
          <a:lstStyle/>
          <a:p>
            <a:pPr algn="ctr">
              <a:defRPr/>
            </a:pP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Content of the </a:t>
            </a:r>
            <a:r>
              <a:rPr lang="en-US" sz="3200" b="1">
                <a:solidFill>
                  <a:srgbClr val="0070C0"/>
                </a:solidFill>
                <a:latin typeface="Calibri" panose="020F0502020204030204"/>
              </a:rPr>
              <a:t>Current</a:t>
            </a: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 Guideline Update</a:t>
            </a:r>
            <a:r>
              <a:rPr lang="en-US" sz="3200" b="1">
                <a:solidFill>
                  <a:srgbClr val="0070C0"/>
                </a:solidFill>
                <a:latin typeface="Calibri" panose="020F0502020204030204"/>
              </a:rPr>
              <a:t> </a:t>
            </a:r>
            <a:endPar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D8B33B1-C280-EBA6-CED4-6E3B65F0461E}"/>
              </a:ext>
            </a:extLst>
          </p:cNvPr>
          <p:cNvPicPr>
            <a:picLocks noChangeAspect="1"/>
          </p:cNvPicPr>
          <p:nvPr/>
        </p:nvPicPr>
        <p:blipFill>
          <a:blip r:embed="rId3"/>
          <a:stretch>
            <a:fillRect/>
          </a:stretch>
        </p:blipFill>
        <p:spPr>
          <a:xfrm>
            <a:off x="3491971" y="1361240"/>
            <a:ext cx="1579563" cy="1579563"/>
          </a:xfrm>
          <a:prstGeom prst="rect">
            <a:avLst/>
          </a:prstGeom>
        </p:spPr>
      </p:pic>
    </p:spTree>
    <p:extLst>
      <p:ext uri="{BB962C8B-B14F-4D97-AF65-F5344CB8AC3E}">
        <p14:creationId xmlns:p14="http://schemas.microsoft.com/office/powerpoint/2010/main" val="996915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910" y="709195"/>
            <a:ext cx="8298180" cy="3785652"/>
          </a:xfrm>
          <a:prstGeom prst="rect">
            <a:avLst/>
          </a:prstGeom>
          <a:noFill/>
        </p:spPr>
        <p:txBody>
          <a:bodyPr wrap="square" lIns="182880" rIns="182880" rtlCol="0">
            <a:spAutoFit/>
          </a:bodyPr>
          <a:lstStyle/>
          <a:p>
            <a:pPr algn="l">
              <a:buClr>
                <a:srgbClr val="0070C0"/>
              </a:buClr>
            </a:pPr>
            <a:r>
              <a:rPr lang="en-US" sz="2000" b="1" dirty="0"/>
              <a:t>STUDIES MUST:</a:t>
            </a:r>
          </a:p>
          <a:p>
            <a:pPr algn="l">
              <a:buClr>
                <a:srgbClr val="0070C0"/>
              </a:buClr>
            </a:pPr>
            <a:endParaRPr lang="en-US" sz="2000" b="1" dirty="0"/>
          </a:p>
          <a:p>
            <a:pPr marL="342900" indent="-342900" algn="l">
              <a:buClr>
                <a:srgbClr val="0070C0"/>
              </a:buClr>
              <a:buFont typeface="Arial" panose="020B0604020202020204" pitchFamily="34" charset="0"/>
              <a:buChar char="•"/>
            </a:pPr>
            <a:r>
              <a:rPr lang="en-US" sz="2000" dirty="0"/>
              <a:t>I</a:t>
            </a:r>
            <a:r>
              <a:rPr lang="en-US" sz="2000" b="0" i="0" u="none" strike="noStrike" baseline="0" dirty="0"/>
              <a:t>nclude adult patients with a proven or suspected diagnosis of any stage lung adenocarcinoma, </a:t>
            </a:r>
            <a:r>
              <a:rPr lang="en-US" sz="2000" b="0" i="0" u="none" strike="noStrike" baseline="0" dirty="0" err="1"/>
              <a:t>adenosquamous</a:t>
            </a:r>
            <a:r>
              <a:rPr lang="en-US" sz="2000" b="0" i="0" u="none" strike="noStrike" baseline="0" dirty="0"/>
              <a:t>, squamous cell, non-small cell lung carcinoma NOS, small cell carcinoma, neuroendocrine, </a:t>
            </a:r>
            <a:r>
              <a:rPr lang="en-US" sz="2000" b="0" i="0" u="none" strike="noStrike" baseline="0" dirty="0" err="1"/>
              <a:t>sarcomatoid</a:t>
            </a:r>
            <a:r>
              <a:rPr lang="en-US" sz="2000" b="0" i="0" u="none" strike="noStrike" baseline="0" dirty="0"/>
              <a:t>, pleomorphic, or salivary gland-type carcinoma, who are being considered for molecularly targeted therapies</a:t>
            </a:r>
          </a:p>
          <a:p>
            <a:pPr marL="342900" indent="-342900" algn="l">
              <a:buClr>
                <a:srgbClr val="0070C0"/>
              </a:buClr>
              <a:buFont typeface="Arial" panose="020B0604020202020204" pitchFamily="34" charset="0"/>
              <a:buChar char="•"/>
            </a:pPr>
            <a:endParaRPr lang="en-US" sz="2000" dirty="0"/>
          </a:p>
          <a:p>
            <a:pPr marL="342900" indent="-342900" algn="l">
              <a:buClr>
                <a:srgbClr val="0070C0"/>
              </a:buClr>
              <a:buFont typeface="Arial" panose="020B0604020202020204" pitchFamily="34" charset="0"/>
              <a:buChar char="•"/>
            </a:pPr>
            <a:r>
              <a:rPr lang="en-US" sz="2000" b="0" i="0" u="none" strike="noStrike" baseline="0" dirty="0"/>
              <a:t>Include testing </a:t>
            </a:r>
            <a:r>
              <a:rPr lang="en-US" sz="2000" b="0" u="none" strike="noStrike" baseline="0" dirty="0"/>
              <a:t>of included molecular biomarkers </a:t>
            </a:r>
            <a:r>
              <a:rPr lang="en-US" sz="2000" b="0" i="0" u="none" strike="noStrike" baseline="0" dirty="0"/>
              <a:t>using surgical pathology samples, cytology samples, blood, liquid biopsy, or other fluids</a:t>
            </a:r>
          </a:p>
          <a:p>
            <a:pPr marL="342900" indent="-342900" algn="l">
              <a:buClr>
                <a:srgbClr val="0070C0"/>
              </a:buClr>
              <a:buFont typeface="Arial" panose="020B0604020202020204" pitchFamily="34" charset="0"/>
              <a:buChar char="•"/>
            </a:pPr>
            <a:endParaRPr lang="en-US" sz="2000" dirty="0"/>
          </a:p>
          <a:p>
            <a:pPr marL="342900" indent="-342900" algn="l">
              <a:buClr>
                <a:srgbClr val="0070C0"/>
              </a:buClr>
              <a:buFont typeface="Arial" panose="020B0604020202020204" pitchFamily="34" charset="0"/>
              <a:buChar char="•"/>
            </a:pPr>
            <a:r>
              <a:rPr lang="en-US" sz="2000" dirty="0"/>
              <a:t>Be peer-reviewed, full-text articles, with primary data, &gt;5/30 patients</a:t>
            </a:r>
          </a:p>
        </p:txBody>
      </p:sp>
      <p:sp>
        <p:nvSpPr>
          <p:cNvPr id="7" name="TextBox 6"/>
          <p:cNvSpPr txBox="1"/>
          <p:nvPr/>
        </p:nvSpPr>
        <p:spPr>
          <a:xfrm>
            <a:off x="576021" y="276820"/>
            <a:ext cx="8298180" cy="584775"/>
          </a:xfrm>
          <a:prstGeom prst="rect">
            <a:avLst/>
          </a:prstGeom>
          <a:noFill/>
        </p:spPr>
        <p:txBody>
          <a:bodyPr wrap="square" lIns="182880" r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Inclusion Criteria</a:t>
            </a:r>
          </a:p>
        </p:txBody>
      </p:sp>
      <p:pic>
        <p:nvPicPr>
          <p:cNvPr id="8" name="Picture 7"/>
          <p:cNvPicPr>
            <a:picLocks noChangeAspect="1"/>
          </p:cNvPicPr>
          <p:nvPr/>
        </p:nvPicPr>
        <p:blipFill>
          <a:blip r:embed="rId3"/>
          <a:stretch>
            <a:fillRect/>
          </a:stretch>
        </p:blipFill>
        <p:spPr>
          <a:xfrm>
            <a:off x="5984951" y="6154423"/>
            <a:ext cx="2737341" cy="426757"/>
          </a:xfrm>
          <a:prstGeom prst="rect">
            <a:avLst/>
          </a:prstGeom>
        </p:spPr>
      </p:pic>
      <p:graphicFrame>
        <p:nvGraphicFramePr>
          <p:cNvPr id="2" name="Table 4">
            <a:extLst>
              <a:ext uri="{FF2B5EF4-FFF2-40B4-BE49-F238E27FC236}">
                <a16:creationId xmlns:a16="http://schemas.microsoft.com/office/drawing/2014/main" id="{D12AFE4C-EF70-5C33-F718-CD94E99FF60B}"/>
              </a:ext>
            </a:extLst>
          </p:cNvPr>
          <p:cNvGraphicFramePr>
            <a:graphicFrameLocks noGrp="1"/>
          </p:cNvGraphicFramePr>
          <p:nvPr>
            <p:extLst>
              <p:ext uri="{D42A27DB-BD31-4B8C-83A1-F6EECF244321}">
                <p14:modId xmlns:p14="http://schemas.microsoft.com/office/powerpoint/2010/main" val="1273925950"/>
              </p:ext>
            </p:extLst>
          </p:nvPr>
        </p:nvGraphicFramePr>
        <p:xfrm>
          <a:off x="1250246" y="4494847"/>
          <a:ext cx="7470844" cy="2225040"/>
        </p:xfrm>
        <a:graphic>
          <a:graphicData uri="http://schemas.openxmlformats.org/drawingml/2006/table">
            <a:tbl>
              <a:tblPr firstRow="1" bandRow="1">
                <a:tableStyleId>{22838BEF-8BB2-4498-84A7-C5851F593DF1}</a:tableStyleId>
              </a:tblPr>
              <a:tblGrid>
                <a:gridCol w="1867711">
                  <a:extLst>
                    <a:ext uri="{9D8B030D-6E8A-4147-A177-3AD203B41FA5}">
                      <a16:colId xmlns:a16="http://schemas.microsoft.com/office/drawing/2014/main" val="2587617528"/>
                    </a:ext>
                  </a:extLst>
                </a:gridCol>
                <a:gridCol w="1867711">
                  <a:extLst>
                    <a:ext uri="{9D8B030D-6E8A-4147-A177-3AD203B41FA5}">
                      <a16:colId xmlns:a16="http://schemas.microsoft.com/office/drawing/2014/main" val="782936363"/>
                    </a:ext>
                  </a:extLst>
                </a:gridCol>
                <a:gridCol w="1867711">
                  <a:extLst>
                    <a:ext uri="{9D8B030D-6E8A-4147-A177-3AD203B41FA5}">
                      <a16:colId xmlns:a16="http://schemas.microsoft.com/office/drawing/2014/main" val="3076571837"/>
                    </a:ext>
                  </a:extLst>
                </a:gridCol>
                <a:gridCol w="1867711">
                  <a:extLst>
                    <a:ext uri="{9D8B030D-6E8A-4147-A177-3AD203B41FA5}">
                      <a16:colId xmlns:a16="http://schemas.microsoft.com/office/drawing/2014/main" val="2977320690"/>
                    </a:ext>
                  </a:extLst>
                </a:gridCol>
              </a:tblGrid>
              <a:tr h="370840">
                <a:tc>
                  <a:txBody>
                    <a:bodyPr/>
                    <a:lstStyle/>
                    <a:p>
                      <a:r>
                        <a:rPr lang="en-US" b="0"/>
                        <a:t>AKT1</a:t>
                      </a:r>
                      <a:endParaRPr lang="en-US" b="0" i="1"/>
                    </a:p>
                  </a:txBody>
                  <a:tcPr/>
                </a:tc>
                <a:tc>
                  <a:txBody>
                    <a:bodyPr/>
                    <a:lstStyle/>
                    <a:p>
                      <a:r>
                        <a:rPr lang="en-US" b="1"/>
                        <a:t>ALK</a:t>
                      </a:r>
                      <a:endParaRPr lang="en-US" b="1" i="1"/>
                    </a:p>
                  </a:txBody>
                  <a:tcPr/>
                </a:tc>
                <a:tc>
                  <a:txBody>
                    <a:bodyPr/>
                    <a:lstStyle/>
                    <a:p>
                      <a:r>
                        <a:rPr lang="en-US" b="1"/>
                        <a:t>BRAF</a:t>
                      </a:r>
                      <a:endParaRPr lang="en-US" b="1" i="1"/>
                    </a:p>
                  </a:txBody>
                  <a:tcPr/>
                </a:tc>
                <a:tc>
                  <a:txBody>
                    <a:bodyPr/>
                    <a:lstStyle/>
                    <a:p>
                      <a:r>
                        <a:rPr lang="en-US" b="0"/>
                        <a:t>DDR2</a:t>
                      </a:r>
                      <a:endParaRPr lang="en-US" b="0" i="1"/>
                    </a:p>
                  </a:txBody>
                  <a:tcPr/>
                </a:tc>
                <a:extLst>
                  <a:ext uri="{0D108BD9-81ED-4DB2-BD59-A6C34878D82A}">
                    <a16:rowId xmlns:a16="http://schemas.microsoft.com/office/drawing/2014/main" val="15466802"/>
                  </a:ext>
                </a:extLst>
              </a:tr>
              <a:tr h="370840">
                <a:tc>
                  <a:txBody>
                    <a:bodyPr/>
                    <a:lstStyle/>
                    <a:p>
                      <a:r>
                        <a:rPr lang="en-US"/>
                        <a:t>DLL3</a:t>
                      </a:r>
                      <a:endParaRPr lang="en-US" i="1"/>
                    </a:p>
                  </a:txBody>
                  <a:tcPr/>
                </a:tc>
                <a:tc>
                  <a:txBody>
                    <a:bodyPr/>
                    <a:lstStyle/>
                    <a:p>
                      <a:r>
                        <a:rPr lang="en-US" b="1"/>
                        <a:t>EGFR</a:t>
                      </a:r>
                      <a:endParaRPr lang="en-US" b="1" i="1"/>
                    </a:p>
                  </a:txBody>
                  <a:tcPr/>
                </a:tc>
                <a:tc>
                  <a:txBody>
                    <a:bodyPr/>
                    <a:lstStyle/>
                    <a:p>
                      <a:r>
                        <a:rPr lang="en-US"/>
                        <a:t>FGFR1-4</a:t>
                      </a:r>
                      <a:endParaRPr lang="en-US" i="1"/>
                    </a:p>
                  </a:txBody>
                  <a:tcPr/>
                </a:tc>
                <a:tc>
                  <a:txBody>
                    <a:bodyPr/>
                    <a:lstStyle/>
                    <a:p>
                      <a:r>
                        <a:rPr lang="en-US" b="1"/>
                        <a:t>ERBB2 (HER2)</a:t>
                      </a:r>
                      <a:endParaRPr lang="en-US" b="1" i="1"/>
                    </a:p>
                  </a:txBody>
                  <a:tcPr/>
                </a:tc>
                <a:extLst>
                  <a:ext uri="{0D108BD9-81ED-4DB2-BD59-A6C34878D82A}">
                    <a16:rowId xmlns:a16="http://schemas.microsoft.com/office/drawing/2014/main" val="2409670718"/>
                  </a:ext>
                </a:extLst>
              </a:tr>
              <a:tr h="370840">
                <a:tc>
                  <a:txBody>
                    <a:bodyPr/>
                    <a:lstStyle/>
                    <a:p>
                      <a:r>
                        <a:rPr lang="en-US"/>
                        <a:t>KEAP1</a:t>
                      </a:r>
                      <a:endParaRPr lang="en-US" i="1"/>
                    </a:p>
                  </a:txBody>
                  <a:tcPr/>
                </a:tc>
                <a:tc>
                  <a:txBody>
                    <a:bodyPr/>
                    <a:lstStyle/>
                    <a:p>
                      <a:r>
                        <a:rPr lang="en-US" b="1"/>
                        <a:t>KRAS</a:t>
                      </a:r>
                      <a:endParaRPr lang="en-US" b="1" i="1"/>
                    </a:p>
                  </a:txBody>
                  <a:tcPr/>
                </a:tc>
                <a:tc>
                  <a:txBody>
                    <a:bodyPr/>
                    <a:lstStyle/>
                    <a:p>
                      <a:r>
                        <a:rPr lang="en-US"/>
                        <a:t>MEK/MAP2K1</a:t>
                      </a:r>
                      <a:endParaRPr lang="en-US" i="1"/>
                    </a:p>
                  </a:txBody>
                  <a:tcPr/>
                </a:tc>
                <a:tc>
                  <a:txBody>
                    <a:bodyPr/>
                    <a:lstStyle/>
                    <a:p>
                      <a:r>
                        <a:rPr lang="en-US" b="1"/>
                        <a:t>MET</a:t>
                      </a:r>
                      <a:endParaRPr lang="en-US" b="1" i="1"/>
                    </a:p>
                  </a:txBody>
                  <a:tcPr/>
                </a:tc>
                <a:extLst>
                  <a:ext uri="{0D108BD9-81ED-4DB2-BD59-A6C34878D82A}">
                    <a16:rowId xmlns:a16="http://schemas.microsoft.com/office/drawing/2014/main" val="652932203"/>
                  </a:ext>
                </a:extLst>
              </a:tr>
              <a:tr h="370840">
                <a:tc>
                  <a:txBody>
                    <a:bodyPr/>
                    <a:lstStyle/>
                    <a:p>
                      <a:r>
                        <a:rPr lang="en-US"/>
                        <a:t>NRG</a:t>
                      </a:r>
                      <a:endParaRPr lang="en-US" i="1"/>
                    </a:p>
                  </a:txBody>
                  <a:tcPr/>
                </a:tc>
                <a:tc>
                  <a:txBody>
                    <a:bodyPr/>
                    <a:lstStyle/>
                    <a:p>
                      <a:r>
                        <a:rPr lang="en-US"/>
                        <a:t>NTRK1-3</a:t>
                      </a:r>
                      <a:endParaRPr lang="en-US" i="1"/>
                    </a:p>
                  </a:txBody>
                  <a:tcPr/>
                </a:tc>
                <a:tc>
                  <a:txBody>
                    <a:bodyPr/>
                    <a:lstStyle/>
                    <a:p>
                      <a:r>
                        <a:rPr lang="en-US"/>
                        <a:t>NUTM1</a:t>
                      </a:r>
                      <a:endParaRPr lang="en-US" i="1"/>
                    </a:p>
                  </a:txBody>
                  <a:tcPr/>
                </a:tc>
                <a:tc>
                  <a:txBody>
                    <a:bodyPr/>
                    <a:lstStyle/>
                    <a:p>
                      <a:r>
                        <a:rPr lang="en-US"/>
                        <a:t>PIK3CA</a:t>
                      </a:r>
                      <a:endParaRPr lang="en-US" i="1"/>
                    </a:p>
                  </a:txBody>
                  <a:tcPr/>
                </a:tc>
                <a:extLst>
                  <a:ext uri="{0D108BD9-81ED-4DB2-BD59-A6C34878D82A}">
                    <a16:rowId xmlns:a16="http://schemas.microsoft.com/office/drawing/2014/main" val="2736567212"/>
                  </a:ext>
                </a:extLst>
              </a:tr>
              <a:tr h="370840">
                <a:tc>
                  <a:txBody>
                    <a:bodyPr/>
                    <a:lstStyle/>
                    <a:p>
                      <a:r>
                        <a:rPr lang="en-US" b="1"/>
                        <a:t>RET</a:t>
                      </a:r>
                      <a:endParaRPr lang="en-US" b="1" i="1"/>
                    </a:p>
                  </a:txBody>
                  <a:tcPr/>
                </a:tc>
                <a:tc>
                  <a:txBody>
                    <a:bodyPr/>
                    <a:lstStyle/>
                    <a:p>
                      <a:r>
                        <a:rPr lang="en-US" b="1"/>
                        <a:t>ROS1</a:t>
                      </a:r>
                      <a:endParaRPr lang="en-US" b="1" i="1"/>
                    </a:p>
                  </a:txBody>
                  <a:tcPr/>
                </a:tc>
                <a:tc>
                  <a:txBody>
                    <a:bodyPr/>
                    <a:lstStyle/>
                    <a:p>
                      <a:r>
                        <a:rPr lang="en-US"/>
                        <a:t>SLFN11</a:t>
                      </a:r>
                      <a:endParaRPr lang="en-US" i="1"/>
                    </a:p>
                  </a:txBody>
                  <a:tcPr/>
                </a:tc>
                <a:tc>
                  <a:txBody>
                    <a:bodyPr/>
                    <a:lstStyle/>
                    <a:p>
                      <a:r>
                        <a:rPr lang="en-US"/>
                        <a:t>SMARCA4</a:t>
                      </a:r>
                      <a:endParaRPr lang="en-US" i="1"/>
                    </a:p>
                  </a:txBody>
                  <a:tcPr/>
                </a:tc>
                <a:extLst>
                  <a:ext uri="{0D108BD9-81ED-4DB2-BD59-A6C34878D82A}">
                    <a16:rowId xmlns:a16="http://schemas.microsoft.com/office/drawing/2014/main" val="1263449647"/>
                  </a:ext>
                </a:extLst>
              </a:tr>
              <a:tr h="370840">
                <a:tc>
                  <a:txBody>
                    <a:bodyPr/>
                    <a:lstStyle/>
                    <a:p>
                      <a:r>
                        <a:rPr lang="en-US"/>
                        <a:t>STK11</a:t>
                      </a:r>
                      <a:endParaRPr lang="en-US" i="1"/>
                    </a:p>
                  </a:txBody>
                  <a:tcPr/>
                </a:tc>
                <a:tc>
                  <a:txBody>
                    <a:bodyPr/>
                    <a:lstStyle/>
                    <a:p>
                      <a:r>
                        <a:rPr lang="en-US"/>
                        <a:t>TP53</a:t>
                      </a:r>
                      <a:endParaRPr lang="en-US" i="1"/>
                    </a:p>
                  </a:txBody>
                  <a:tcPr/>
                </a:tc>
                <a:tc>
                  <a:txBody>
                    <a:bodyPr/>
                    <a:lstStyle/>
                    <a:p>
                      <a:endParaRPr lang="en-US" i="1"/>
                    </a:p>
                  </a:txBody>
                  <a:tcPr/>
                </a:tc>
                <a:tc>
                  <a:txBody>
                    <a:bodyPr/>
                    <a:lstStyle/>
                    <a:p>
                      <a:endParaRPr lang="en-US" i="1"/>
                    </a:p>
                  </a:txBody>
                  <a:tcPr/>
                </a:tc>
                <a:extLst>
                  <a:ext uri="{0D108BD9-81ED-4DB2-BD59-A6C34878D82A}">
                    <a16:rowId xmlns:a16="http://schemas.microsoft.com/office/drawing/2014/main" val="73096896"/>
                  </a:ext>
                </a:extLst>
              </a:tr>
            </a:tbl>
          </a:graphicData>
        </a:graphic>
      </p:graphicFrame>
      <p:sp>
        <p:nvSpPr>
          <p:cNvPr id="4" name="TextBox 3">
            <a:extLst>
              <a:ext uri="{FF2B5EF4-FFF2-40B4-BE49-F238E27FC236}">
                <a16:creationId xmlns:a16="http://schemas.microsoft.com/office/drawing/2014/main" id="{5C7102C0-ACAD-F2D2-93C5-5F772397EAF1}"/>
              </a:ext>
            </a:extLst>
          </p:cNvPr>
          <p:cNvSpPr txBox="1"/>
          <p:nvPr/>
        </p:nvSpPr>
        <p:spPr>
          <a:xfrm>
            <a:off x="4539240" y="6367801"/>
            <a:ext cx="4181850" cy="307777"/>
          </a:xfrm>
          <a:prstGeom prst="rect">
            <a:avLst/>
          </a:prstGeom>
          <a:solidFill>
            <a:schemeClr val="accent1">
              <a:lumMod val="20000"/>
              <a:lumOff val="80000"/>
            </a:schemeClr>
          </a:solidFill>
        </p:spPr>
        <p:txBody>
          <a:bodyPr wrap="none" rtlCol="0">
            <a:spAutoFit/>
          </a:bodyPr>
          <a:lstStyle/>
          <a:p>
            <a:r>
              <a:rPr lang="en-US" sz="1400" b="1"/>
              <a:t>Bold </a:t>
            </a:r>
            <a:r>
              <a:rPr lang="en-US" sz="1400"/>
              <a:t>= Genes with recommendations in 2018 guideline</a:t>
            </a:r>
          </a:p>
        </p:txBody>
      </p:sp>
    </p:spTree>
    <p:extLst>
      <p:ext uri="{BB962C8B-B14F-4D97-AF65-F5344CB8AC3E}">
        <p14:creationId xmlns:p14="http://schemas.microsoft.com/office/powerpoint/2010/main" val="2270604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7FB734-4390-1D0A-9D92-B114632374A2}"/>
              </a:ext>
            </a:extLst>
          </p:cNvPr>
          <p:cNvPicPr>
            <a:picLocks noChangeAspect="1"/>
          </p:cNvPicPr>
          <p:nvPr/>
        </p:nvPicPr>
        <p:blipFill>
          <a:blip r:embed="rId2"/>
          <a:stretch>
            <a:fillRect/>
          </a:stretch>
        </p:blipFill>
        <p:spPr>
          <a:xfrm>
            <a:off x="1208314" y="1726164"/>
            <a:ext cx="6954838" cy="3306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4956" y="276820"/>
            <a:ext cx="8298180" cy="584775"/>
          </a:xfrm>
          <a:prstGeom prst="rect">
            <a:avLst/>
          </a:prstGeom>
          <a:noFill/>
        </p:spPr>
        <p:txBody>
          <a:bodyPr wrap="square" lIns="182880" rIns="18288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Inclusion Criteria</a:t>
            </a:r>
          </a:p>
        </p:txBody>
      </p:sp>
      <p:sp>
        <p:nvSpPr>
          <p:cNvPr id="4" name="Content Placeholder 3">
            <a:extLst>
              <a:ext uri="{FF2B5EF4-FFF2-40B4-BE49-F238E27FC236}">
                <a16:creationId xmlns:a16="http://schemas.microsoft.com/office/drawing/2014/main" id="{400638D6-0BDD-D12A-DA74-BC91EE990D51}"/>
              </a:ext>
            </a:extLst>
          </p:cNvPr>
          <p:cNvSpPr>
            <a:spLocks noGrp="1"/>
          </p:cNvSpPr>
          <p:nvPr>
            <p:ph sz="half" idx="4294967295"/>
          </p:nvPr>
        </p:nvSpPr>
        <p:spPr>
          <a:xfrm>
            <a:off x="605366" y="2873903"/>
            <a:ext cx="7366000" cy="4703763"/>
          </a:xfrm>
        </p:spPr>
        <p:txBody>
          <a:bodyPr>
            <a:norm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STUDIES MUST EITHER:</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Examine the biomarkers in treatment response and survival rates</a:t>
            </a:r>
          </a:p>
          <a:p>
            <a:pPr marL="0" marR="0" lvl="0" indent="0" algn="l" defTabSz="914400" rtl="0" eaLnBrk="1" fontAlgn="auto" latinLnBrk="0" hangingPunct="1">
              <a:lnSpc>
                <a:spcPct val="100000"/>
              </a:lnSpc>
              <a:spcBef>
                <a:spcPts val="0"/>
              </a:spcBef>
              <a:spcAft>
                <a:spcPts val="0"/>
              </a:spcAft>
              <a:buClr>
                <a:srgbClr val="0070C0"/>
              </a:buClr>
              <a:buSz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Evaluate histologic or clinical characteristics to select patients for molecular testing</a:t>
            </a:r>
            <a:endParaRPr lang="en-US" sz="20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en-US" sz="20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en-US" sz="2000" dirty="0"/>
              <a:t>Determine the diagnostic test characteristics of biomarker assays</a:t>
            </a:r>
          </a:p>
          <a:p>
            <a:pPr lvl="1">
              <a:lnSpc>
                <a:spcPct val="100000"/>
              </a:lnSpc>
              <a:spcBef>
                <a:spcPts val="0"/>
              </a:spcBef>
              <a:buClr>
                <a:srgbClr val="0070C0"/>
              </a:buClr>
            </a:pPr>
            <a:endParaRPr lang="en-US" sz="1800" dirty="0"/>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en-US" sz="5000" dirty="0">
              <a:solidFill>
                <a:prstClr val="black"/>
              </a:solidFill>
              <a:latin typeface="Calibri" panose="020F0502020204030204"/>
            </a:endParaRPr>
          </a:p>
          <a:p>
            <a:endParaRPr lang="en-US" sz="4600"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EC8237F4-8C56-462D-6E1E-C47470BBDA3A}"/>
              </a:ext>
            </a:extLst>
          </p:cNvPr>
          <p:cNvPicPr>
            <a:picLocks noChangeAspect="1"/>
          </p:cNvPicPr>
          <p:nvPr/>
        </p:nvPicPr>
        <p:blipFill>
          <a:blip r:embed="rId3"/>
          <a:stretch>
            <a:fillRect/>
          </a:stretch>
        </p:blipFill>
        <p:spPr>
          <a:xfrm>
            <a:off x="3306233" y="935036"/>
            <a:ext cx="2908300" cy="1938867"/>
          </a:xfrm>
          <a:prstGeom prst="rect">
            <a:avLst/>
          </a:prstGeom>
        </p:spPr>
      </p:pic>
    </p:spTree>
    <p:extLst>
      <p:ext uri="{BB962C8B-B14F-4D97-AF65-F5344CB8AC3E}">
        <p14:creationId xmlns:p14="http://schemas.microsoft.com/office/powerpoint/2010/main" val="2395956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4112" y="1285062"/>
            <a:ext cx="8298180" cy="3170099"/>
          </a:xfrm>
          <a:prstGeom prst="rect">
            <a:avLst/>
          </a:prstGeom>
          <a:noFill/>
        </p:spPr>
        <p:txBody>
          <a:bodyPr wrap="square" lIns="182880" rIns="182880" rtlCol="0">
            <a:spAutoFit/>
          </a:bodyPr>
          <a:lstStyle/>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Treatment response rates, time to progression, or survival rates</a:t>
            </a:r>
          </a:p>
          <a:p>
            <a:pPr marR="0" lvl="0" algn="l" defTabSz="914400" rtl="0" eaLnBrk="1" fontAlgn="auto" latinLnBrk="0" hangingPunct="1">
              <a:lnSpc>
                <a:spcPct val="100000"/>
              </a:lnSpc>
              <a:spcBef>
                <a:spcPts val="0"/>
              </a:spcBef>
              <a:spcAft>
                <a:spcPts val="0"/>
              </a:spcAft>
              <a:buClr>
                <a:srgbClr val="0070C0"/>
              </a:buClr>
              <a:buSzTx/>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Diagnostic accuracy for biomarker status or clinical outcome</a:t>
            </a:r>
          </a:p>
          <a:p>
            <a:pPr marL="800100" lvl="1" indent="-342900">
              <a:buClr>
                <a:srgbClr val="0070C0"/>
              </a:buClr>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Sensitivity, specificity, positive or negative predictive value</a:t>
            </a:r>
          </a:p>
          <a:p>
            <a:pPr lvl="1">
              <a:buClr>
                <a:srgbClr val="0070C0"/>
              </a:buClr>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Concordance between analytic platforms</a:t>
            </a:r>
          </a:p>
          <a:p>
            <a:pPr marR="0" lvl="0" algn="l" defTabSz="914400" rtl="0" eaLnBrk="1" fontAlgn="auto" latinLnBrk="0" hangingPunct="1">
              <a:lnSpc>
                <a:spcPct val="100000"/>
              </a:lnSpc>
              <a:spcBef>
                <a:spcPts val="0"/>
              </a:spcBef>
              <a:spcAft>
                <a:spcPts val="0"/>
              </a:spcAft>
              <a:buClr>
                <a:srgbClr val="0070C0"/>
              </a:buClr>
              <a:buSzTx/>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Turnaround time, resource requirements, or tissue requirements</a:t>
            </a: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Concordance with clinical or radiological progression</a:t>
            </a:r>
          </a:p>
        </p:txBody>
      </p:sp>
      <p:sp>
        <p:nvSpPr>
          <p:cNvPr id="7" name="TextBox 6"/>
          <p:cNvSpPr txBox="1"/>
          <p:nvPr/>
        </p:nvSpPr>
        <p:spPr>
          <a:xfrm>
            <a:off x="433138" y="539907"/>
            <a:ext cx="8298180" cy="584775"/>
          </a:xfrm>
          <a:prstGeom prst="rect">
            <a:avLst/>
          </a:prstGeom>
          <a:noFill/>
        </p:spPr>
        <p:txBody>
          <a:bodyPr wrap="square" lIns="182880" r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Primary Outcomes</a:t>
            </a:r>
          </a:p>
        </p:txBody>
      </p:sp>
    </p:spTree>
    <p:extLst>
      <p:ext uri="{BB962C8B-B14F-4D97-AF65-F5344CB8AC3E}">
        <p14:creationId xmlns:p14="http://schemas.microsoft.com/office/powerpoint/2010/main" val="4258299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1803" y="5047786"/>
            <a:ext cx="5249757" cy="1323439"/>
          </a:xfrm>
          <a:prstGeom prst="rect">
            <a:avLst/>
          </a:prstGeom>
          <a:noFill/>
        </p:spPr>
        <p:txBody>
          <a:bodyPr wrap="square" lIns="182880" rIns="182880" rtlCol="0">
            <a:sp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1" i="0" u="none" strike="noStrike" kern="1200" cap="none" spc="0" normalizeH="0" baseline="0" noProof="0" dirty="0">
                <a:ln>
                  <a:noFill/>
                </a:ln>
                <a:solidFill>
                  <a:prstClr val="black"/>
                </a:solidFill>
                <a:effectLst/>
                <a:uLnTx/>
                <a:uFillTx/>
                <a:latin typeface="FreeSerif"/>
                <a:ea typeface="+mn-ea"/>
                <a:cs typeface="+mn-cs"/>
              </a:rPr>
              <a:t>OUT OF SCOPE :</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1" i="0" u="none" strike="noStrike" kern="1200" cap="none" spc="0" normalizeH="0" baseline="0" noProof="0" dirty="0">
              <a:ln>
                <a:noFill/>
              </a:ln>
              <a:solidFill>
                <a:prstClr val="black"/>
              </a:solidFill>
              <a:effectLst/>
              <a:uLnTx/>
              <a:uFillTx/>
              <a:latin typeface="FreeSerif"/>
              <a:ea typeface="+mn-ea"/>
              <a:cs typeface="+mn-cs"/>
            </a:endParaRPr>
          </a:p>
          <a:p>
            <a:pPr marR="0" lvl="0" algn="l" defTabSz="914400" rtl="0" eaLnBrk="1" fontAlgn="auto" latinLnBrk="0" hangingPunct="1">
              <a:lnSpc>
                <a:spcPct val="100000"/>
              </a:lnSpc>
              <a:spcBef>
                <a:spcPts val="0"/>
              </a:spcBef>
              <a:spcAft>
                <a:spcPts val="0"/>
              </a:spcAft>
              <a:buClr>
                <a:srgbClr val="0070C0"/>
              </a:buClr>
              <a:buSzTx/>
              <a:tabLst/>
              <a:defRPr/>
            </a:pPr>
            <a:r>
              <a:rPr kumimoji="0" lang="en-US" sz="2000" b="0" i="0" u="none" strike="noStrike" kern="1200" cap="none" spc="0" normalizeH="0" baseline="0" noProof="0" dirty="0">
                <a:ln>
                  <a:noFill/>
                </a:ln>
                <a:solidFill>
                  <a:prstClr val="black"/>
                </a:solidFill>
                <a:effectLst/>
                <a:uLnTx/>
                <a:uFillTx/>
                <a:latin typeface="FreeSerif"/>
                <a:ea typeface="+mn-ea"/>
                <a:cs typeface="+mn-cs"/>
              </a:rPr>
              <a:t>CAP/ASCO/AMP guideline pending on this topic</a:t>
            </a: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FreeSerif"/>
              <a:ea typeface="+mn-ea"/>
              <a:cs typeface="+mn-cs"/>
            </a:endParaRPr>
          </a:p>
        </p:txBody>
      </p:sp>
      <p:sp>
        <p:nvSpPr>
          <p:cNvPr id="7" name="TextBox 6"/>
          <p:cNvSpPr txBox="1"/>
          <p:nvPr/>
        </p:nvSpPr>
        <p:spPr>
          <a:xfrm>
            <a:off x="433138" y="539907"/>
            <a:ext cx="8298180" cy="1015663"/>
          </a:xfrm>
          <a:prstGeom prst="rect">
            <a:avLst/>
          </a:prstGeom>
          <a:noFill/>
        </p:spPr>
        <p:txBody>
          <a:bodyPr wrap="square" lIns="182880" tIns="45720" rIns="18288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70C0"/>
                </a:solidFill>
                <a:effectLst/>
                <a:uLnTx/>
                <a:uFillTx/>
                <a:latin typeface="Calibri" panose="020F0502020204030204"/>
                <a:ea typeface="+mn-ea"/>
                <a:cs typeface="+mn-cs"/>
              </a:rPr>
              <a:t>What is the role of testing to select patients for treatment with immunomodulatory therapies?</a:t>
            </a:r>
          </a:p>
        </p:txBody>
      </p:sp>
      <p:pic>
        <p:nvPicPr>
          <p:cNvPr id="2" name="Picture 1">
            <a:extLst>
              <a:ext uri="{FF2B5EF4-FFF2-40B4-BE49-F238E27FC236}">
                <a16:creationId xmlns:a16="http://schemas.microsoft.com/office/drawing/2014/main" id="{6D8EAF69-1DA4-9891-B8FF-35C04F4497AB}"/>
              </a:ext>
            </a:extLst>
          </p:cNvPr>
          <p:cNvPicPr>
            <a:picLocks noChangeAspect="1"/>
          </p:cNvPicPr>
          <p:nvPr/>
        </p:nvPicPr>
        <p:blipFill>
          <a:blip r:embed="rId3"/>
          <a:stretch>
            <a:fillRect/>
          </a:stretch>
        </p:blipFill>
        <p:spPr>
          <a:xfrm>
            <a:off x="2931701" y="1772909"/>
            <a:ext cx="3940398" cy="3534769"/>
          </a:xfrm>
          <a:prstGeom prst="rect">
            <a:avLst/>
          </a:prstGeom>
        </p:spPr>
      </p:pic>
      <p:pic>
        <p:nvPicPr>
          <p:cNvPr id="4" name="Picture 3">
            <a:extLst>
              <a:ext uri="{FF2B5EF4-FFF2-40B4-BE49-F238E27FC236}">
                <a16:creationId xmlns:a16="http://schemas.microsoft.com/office/drawing/2014/main" id="{CD8E7E36-429E-9634-3C0F-A7FFBB813612}"/>
              </a:ext>
            </a:extLst>
          </p:cNvPr>
          <p:cNvPicPr>
            <a:picLocks noChangeAspect="1"/>
          </p:cNvPicPr>
          <p:nvPr/>
        </p:nvPicPr>
        <p:blipFill>
          <a:blip r:embed="rId4"/>
          <a:stretch>
            <a:fillRect/>
          </a:stretch>
        </p:blipFill>
        <p:spPr>
          <a:xfrm>
            <a:off x="6169179" y="3221058"/>
            <a:ext cx="638469" cy="638469"/>
          </a:xfrm>
          <a:prstGeom prst="rect">
            <a:avLst/>
          </a:prstGeom>
        </p:spPr>
      </p:pic>
    </p:spTree>
    <p:extLst>
      <p:ext uri="{BB962C8B-B14F-4D97-AF65-F5344CB8AC3E}">
        <p14:creationId xmlns:p14="http://schemas.microsoft.com/office/powerpoint/2010/main" val="1646635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910" y="1690062"/>
            <a:ext cx="8298180" cy="400110"/>
          </a:xfrm>
          <a:prstGeom prst="rect">
            <a:avLst/>
          </a:prstGeom>
          <a:noFill/>
        </p:spPr>
        <p:txBody>
          <a:bodyPr wrap="square" lIns="182880" tIns="45720" rIns="182880" bIns="45720" rtlCol="0" anchor="t">
            <a:sp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lang="en-US" sz="2000" b="1" i="0" u="none" strike="noStrike" kern="1200" cap="none" spc="0" normalizeH="0" baseline="0" noProof="0">
              <a:ln>
                <a:noFill/>
              </a:ln>
              <a:solidFill>
                <a:prstClr val="black"/>
              </a:solidFill>
              <a:effectLst/>
              <a:uLnTx/>
              <a:uFillTx/>
              <a:latin typeface="FreeSerif"/>
            </a:endParaRPr>
          </a:p>
        </p:txBody>
      </p:sp>
      <p:sp>
        <p:nvSpPr>
          <p:cNvPr id="7" name="TextBox 6"/>
          <p:cNvSpPr txBox="1"/>
          <p:nvPr/>
        </p:nvSpPr>
        <p:spPr>
          <a:xfrm>
            <a:off x="433138" y="539907"/>
            <a:ext cx="8298180" cy="584775"/>
          </a:xfrm>
          <a:prstGeom prst="rect">
            <a:avLst/>
          </a:prstGeom>
          <a:noFill/>
        </p:spPr>
        <p:txBody>
          <a:bodyPr wrap="square" lIns="182880" tIns="45720" rIns="182880" bIns="45720" rtlCol="0" anchor="t">
            <a:spAutoFit/>
          </a:bodyPr>
          <a:lstStyle/>
          <a:p>
            <a:pPr algn="ctr">
              <a:defRPr/>
            </a:pPr>
            <a:r>
              <a:rPr lang="en-US" sz="3200" b="1">
                <a:solidFill>
                  <a:srgbClr val="0070C0"/>
                </a:solidFill>
                <a:latin typeface="Calibri" panose="020F0502020204030204"/>
                <a:cs typeface="Calibri"/>
              </a:rPr>
              <a:t>Systematic Review Included Studies to Date</a:t>
            </a:r>
            <a:endParaRPr lang="en-US" sz="3200"/>
          </a:p>
        </p:txBody>
      </p:sp>
      <p:graphicFrame>
        <p:nvGraphicFramePr>
          <p:cNvPr id="4" name="Content Placeholder 4">
            <a:extLst>
              <a:ext uri="{FF2B5EF4-FFF2-40B4-BE49-F238E27FC236}">
                <a16:creationId xmlns:a16="http://schemas.microsoft.com/office/drawing/2014/main" id="{F06F4405-1EFF-EEB0-1DDD-A1148499536C}"/>
              </a:ext>
            </a:extLst>
          </p:cNvPr>
          <p:cNvGraphicFramePr>
            <a:graphicFrameLocks/>
          </p:cNvGraphicFramePr>
          <p:nvPr>
            <p:extLst>
              <p:ext uri="{D42A27DB-BD31-4B8C-83A1-F6EECF244321}">
                <p14:modId xmlns:p14="http://schemas.microsoft.com/office/powerpoint/2010/main" val="2881878126"/>
              </p:ext>
            </p:extLst>
          </p:nvPr>
        </p:nvGraphicFramePr>
        <p:xfrm>
          <a:off x="640494" y="1259840"/>
          <a:ext cx="7803788" cy="5140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741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3138" y="539907"/>
            <a:ext cx="8298180" cy="1077218"/>
          </a:xfrm>
          <a:prstGeom prst="rect">
            <a:avLst/>
          </a:prstGeom>
          <a:noFill/>
        </p:spPr>
        <p:txBody>
          <a:bodyPr wrap="square" lIns="182880" r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Calibri" panose="020F0502020204030204"/>
              </a:rPr>
              <a:t>Second Half of Guideline Development Process Simplified Overview</a:t>
            </a:r>
          </a:p>
        </p:txBody>
      </p:sp>
      <p:graphicFrame>
        <p:nvGraphicFramePr>
          <p:cNvPr id="2" name="Diagram 1">
            <a:extLst>
              <a:ext uri="{FF2B5EF4-FFF2-40B4-BE49-F238E27FC236}">
                <a16:creationId xmlns:a16="http://schemas.microsoft.com/office/drawing/2014/main" id="{CFEA9478-0309-A629-BE38-E46FFC2C776E}"/>
              </a:ext>
            </a:extLst>
          </p:cNvPr>
          <p:cNvGraphicFramePr/>
          <p:nvPr>
            <p:extLst>
              <p:ext uri="{D42A27DB-BD31-4B8C-83A1-F6EECF244321}">
                <p14:modId xmlns:p14="http://schemas.microsoft.com/office/powerpoint/2010/main" val="1328180697"/>
              </p:ext>
            </p:extLst>
          </p:nvPr>
        </p:nvGraphicFramePr>
        <p:xfrm>
          <a:off x="412682" y="1396999"/>
          <a:ext cx="8507582" cy="4225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B782102-6419-0F8D-3750-5E234907A152}"/>
              </a:ext>
            </a:extLst>
          </p:cNvPr>
          <p:cNvSpPr txBox="1"/>
          <p:nvPr/>
        </p:nvSpPr>
        <p:spPr>
          <a:xfrm>
            <a:off x="549835" y="5655553"/>
            <a:ext cx="4897654" cy="830997"/>
          </a:xfrm>
          <a:prstGeom prst="rect">
            <a:avLst/>
          </a:prstGeom>
          <a:noFill/>
        </p:spPr>
        <p:txBody>
          <a:bodyPr wrap="square" rtlCol="0">
            <a:spAutoFit/>
          </a:bodyPr>
          <a:lstStyle/>
          <a:p>
            <a:pPr algn="ctr"/>
            <a:r>
              <a:rPr lang="en-US" sz="1600" i="1" dirty="0"/>
              <a:t>Targeted for publication Q3 2025 in Archives of Pathology and Laboratory Medicine, Journal of Thoracic Oncology, and The Journal of Molecular Diagnostics</a:t>
            </a:r>
          </a:p>
        </p:txBody>
      </p:sp>
      <p:sp>
        <p:nvSpPr>
          <p:cNvPr id="5" name="TextBox 4">
            <a:extLst>
              <a:ext uri="{FF2B5EF4-FFF2-40B4-BE49-F238E27FC236}">
                <a16:creationId xmlns:a16="http://schemas.microsoft.com/office/drawing/2014/main" id="{5B1D0A9F-5ABA-F3BD-CBAE-BC74F51F844B}"/>
              </a:ext>
            </a:extLst>
          </p:cNvPr>
          <p:cNvSpPr txBox="1"/>
          <p:nvPr/>
        </p:nvSpPr>
        <p:spPr>
          <a:xfrm>
            <a:off x="150346" y="3967760"/>
            <a:ext cx="590226" cy="523220"/>
          </a:xfrm>
          <a:prstGeom prst="rect">
            <a:avLst/>
          </a:prstGeom>
          <a:noFill/>
        </p:spPr>
        <p:txBody>
          <a:bodyPr wrap="none" rtlCol="0">
            <a:spAutoFit/>
          </a:bodyPr>
          <a:lstStyle/>
          <a:p>
            <a:r>
              <a:rPr lang="en-US" sz="1400" i="1"/>
              <a:t>Sep</a:t>
            </a:r>
          </a:p>
          <a:p>
            <a:r>
              <a:rPr lang="en-US" sz="1400" i="1"/>
              <a:t> 2023</a:t>
            </a:r>
          </a:p>
        </p:txBody>
      </p:sp>
      <p:pic>
        <p:nvPicPr>
          <p:cNvPr id="8" name="Picture 7" descr="A red rectangular sign with white text&#10;&#10;Description automatically generated">
            <a:extLst>
              <a:ext uri="{FF2B5EF4-FFF2-40B4-BE49-F238E27FC236}">
                <a16:creationId xmlns:a16="http://schemas.microsoft.com/office/drawing/2014/main" id="{292BE29B-146B-1388-C7B8-3159D6D20273}"/>
              </a:ext>
            </a:extLst>
          </p:cNvPr>
          <p:cNvPicPr>
            <a:picLocks noChangeAspect="1"/>
          </p:cNvPicPr>
          <p:nvPr/>
        </p:nvPicPr>
        <p:blipFill>
          <a:blip r:embed="rId8"/>
          <a:stretch>
            <a:fillRect/>
          </a:stretch>
        </p:blipFill>
        <p:spPr>
          <a:xfrm>
            <a:off x="3441700" y="2192866"/>
            <a:ext cx="821267" cy="821267"/>
          </a:xfrm>
          <a:prstGeom prst="rect">
            <a:avLst/>
          </a:prstGeom>
        </p:spPr>
      </p:pic>
    </p:spTree>
    <p:extLst>
      <p:ext uri="{BB962C8B-B14F-4D97-AF65-F5344CB8AC3E}">
        <p14:creationId xmlns:p14="http://schemas.microsoft.com/office/powerpoint/2010/main" val="1331451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4112" y="1285062"/>
            <a:ext cx="8298180" cy="3477875"/>
          </a:xfrm>
          <a:prstGeom prst="rect">
            <a:avLst/>
          </a:prstGeom>
          <a:noFill/>
        </p:spPr>
        <p:txBody>
          <a:bodyPr wrap="square" lIns="182880" tIns="45720" rIns="18288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Split into four teams of Panelists for data review of NEW biomarkers; </a:t>
            </a:r>
          </a:p>
          <a:p>
            <a:pPr marL="800100" lvl="1" indent="-342900">
              <a:buClr>
                <a:srgbClr val="0070C0"/>
              </a:buClr>
              <a:buFont typeface="Arial" panose="020B0604020202020204" pitchFamily="34" charset="0"/>
              <a:buChar char="•"/>
              <a:defRPr/>
            </a:pPr>
            <a:r>
              <a:rPr lang="en-US" sz="2000" dirty="0">
                <a:solidFill>
                  <a:prstClr val="black"/>
                </a:solidFill>
              </a:rPr>
              <a:t>Oncologist on each </a:t>
            </a:r>
            <a:r>
              <a:rPr lang="en-US" sz="2000" dirty="0" err="1">
                <a:solidFill>
                  <a:prstClr val="black"/>
                </a:solidFill>
              </a:rPr>
              <a:t>GeneTeam</a:t>
            </a:r>
            <a:endParaRPr lang="en-US" sz="2000" dirty="0">
              <a:solidFill>
                <a:prstClr val="black"/>
              </a:solidFill>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en-US" sz="2000" b="1"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Co-chairs review 2018 reaffirmation</a:t>
            </a:r>
          </a:p>
          <a:p>
            <a:pPr lvl="1">
              <a:buClr>
                <a:srgbClr val="0070C0"/>
              </a:buClr>
            </a:pPr>
            <a:endParaRPr lang="en-US" sz="20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GRADE methodology used to weigh evidence</a:t>
            </a:r>
            <a:endParaRPr lang="en-US" sz="2000" b="1" dirty="0">
              <a:solidFill>
                <a:prstClr val="black"/>
              </a:solidFill>
              <a:latin typeface="Calibri" panose="020F0502020204030204"/>
            </a:endParaRPr>
          </a:p>
          <a:p>
            <a:pPr>
              <a:buClr>
                <a:srgbClr val="0070C0"/>
              </a:buClr>
            </a:pPr>
            <a:endParaRPr lang="en-US" sz="2000" dirty="0">
              <a:solidFill>
                <a:prstClr val="black"/>
              </a:solidFill>
              <a:latin typeface="Calibri" panose="020F0502020204030204"/>
            </a:endParaRPr>
          </a:p>
          <a:p>
            <a:pPr marL="342900" indent="-342900">
              <a:buClr>
                <a:srgbClr val="0070C0"/>
              </a:buClr>
              <a:buFont typeface="Arial" panose="020B0604020202020204" pitchFamily="34" charset="0"/>
              <a:buChar char="•"/>
            </a:pPr>
            <a:r>
              <a:rPr lang="en-US" sz="2000" b="1" dirty="0">
                <a:solidFill>
                  <a:prstClr val="black"/>
                </a:solidFill>
                <a:latin typeface="Calibri" panose="020F0502020204030204"/>
              </a:rPr>
              <a:t>Draft recommendation(s) reviewed in person meeting (Dec, 2023)</a:t>
            </a:r>
          </a:p>
          <a:p>
            <a:pPr marL="800100" lvl="1" indent="-342900">
              <a:buClr>
                <a:srgbClr val="0070C0"/>
              </a:buClr>
              <a:buFont typeface="Arial" panose="020B0604020202020204" pitchFamily="34" charset="0"/>
              <a:buChar char="•"/>
            </a:pPr>
            <a:r>
              <a:rPr lang="en-US" sz="2000" dirty="0">
                <a:solidFill>
                  <a:prstClr val="black"/>
                </a:solidFill>
                <a:latin typeface="Calibri" panose="020F0502020204030204"/>
              </a:rPr>
              <a:t>Patient Advocates attended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buClr>
                <a:srgbClr val="0070C0"/>
              </a:buClr>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Finalized draft recommendations </a:t>
            </a:r>
          </a:p>
          <a:p>
            <a:pPr marL="800100" lvl="1" indent="-342900">
              <a:buClr>
                <a:srgbClr val="0070C0"/>
              </a:buClr>
              <a:buFont typeface="Arial" panose="020B0604020202020204" pitchFamily="34" charset="0"/>
              <a:buChar char="•"/>
            </a:pPr>
            <a:r>
              <a:rPr lang="en-US" sz="2000" dirty="0">
                <a:solidFill>
                  <a:prstClr val="black"/>
                </a:solidFill>
                <a:latin typeface="Calibri" panose="020F0502020204030204"/>
              </a:rPr>
              <a:t>Prepared for public open comment period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433138" y="539907"/>
            <a:ext cx="8298180" cy="584775"/>
          </a:xfrm>
          <a:prstGeom prst="rect">
            <a:avLst/>
          </a:prstGeom>
          <a:noFill/>
        </p:spPr>
        <p:txBody>
          <a:bodyPr wrap="square" lIns="182880" r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Data Analysis / Draft Recommendations</a:t>
            </a:r>
          </a:p>
        </p:txBody>
      </p:sp>
    </p:spTree>
    <p:extLst>
      <p:ext uri="{BB962C8B-B14F-4D97-AF65-F5344CB8AC3E}">
        <p14:creationId xmlns:p14="http://schemas.microsoft.com/office/powerpoint/2010/main" val="3491222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66313" y="2183824"/>
            <a:ext cx="6411371" cy="1569660"/>
          </a:xfrm>
          <a:prstGeom prst="rect">
            <a:avLst/>
          </a:prstGeom>
          <a:noFill/>
        </p:spPr>
        <p:txBody>
          <a:bodyPr wrap="none" rtlCol="0">
            <a:spAutoFit/>
          </a:bodyPr>
          <a:lstStyle/>
          <a:p>
            <a:pPr algn="ctr"/>
            <a:r>
              <a:rPr lang="en-US" sz="3200" b="1" dirty="0">
                <a:solidFill>
                  <a:prstClr val="black"/>
                </a:solidFill>
                <a:ea typeface="+mj-ea"/>
                <a:cs typeface="+mj-cs"/>
              </a:rPr>
              <a:t>Online public open comment period </a:t>
            </a:r>
          </a:p>
          <a:p>
            <a:pPr algn="ctr"/>
            <a:r>
              <a:rPr lang="en-US" sz="3200" b="1" dirty="0">
                <a:solidFill>
                  <a:prstClr val="black"/>
                </a:solidFill>
                <a:ea typeface="+mj-ea"/>
                <a:cs typeface="+mj-cs"/>
              </a:rPr>
              <a:t>hosted by AMP </a:t>
            </a:r>
          </a:p>
          <a:p>
            <a:pPr algn="ctr"/>
            <a:r>
              <a:rPr lang="en-US" sz="3200" b="1" dirty="0">
                <a:solidFill>
                  <a:prstClr val="black"/>
                </a:solidFill>
                <a:ea typeface="+mj-ea"/>
                <a:cs typeface="+mj-cs"/>
              </a:rPr>
              <a:t>concluded in September 2024 </a:t>
            </a:r>
            <a:endParaRPr lang="en-US" sz="3200" dirty="0"/>
          </a:p>
        </p:txBody>
      </p:sp>
      <p:pic>
        <p:nvPicPr>
          <p:cNvPr id="11" name="Picture 10">
            <a:extLst>
              <a:ext uri="{FF2B5EF4-FFF2-40B4-BE49-F238E27FC236}">
                <a16:creationId xmlns:a16="http://schemas.microsoft.com/office/drawing/2014/main" id="{F380BD5C-F986-EA83-70FF-CDF1577164CF}"/>
              </a:ext>
            </a:extLst>
          </p:cNvPr>
          <p:cNvPicPr>
            <a:picLocks noChangeAspect="1"/>
          </p:cNvPicPr>
          <p:nvPr/>
        </p:nvPicPr>
        <p:blipFill>
          <a:blip r:embed="rId3"/>
          <a:stretch>
            <a:fillRect/>
          </a:stretch>
        </p:blipFill>
        <p:spPr>
          <a:xfrm>
            <a:off x="2485548" y="4212684"/>
            <a:ext cx="4172903" cy="1857375"/>
          </a:xfrm>
          <a:prstGeom prst="rect">
            <a:avLst/>
          </a:prstGeom>
        </p:spPr>
      </p:pic>
    </p:spTree>
    <p:extLst>
      <p:ext uri="{BB962C8B-B14F-4D97-AF65-F5344CB8AC3E}">
        <p14:creationId xmlns:p14="http://schemas.microsoft.com/office/powerpoint/2010/main" val="1834817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4112" y="106104"/>
            <a:ext cx="8298180" cy="584775"/>
          </a:xfrm>
          <a:prstGeom prst="rect">
            <a:avLst/>
          </a:prstGeom>
          <a:noFill/>
        </p:spPr>
        <p:txBody>
          <a:bodyPr wrap="square" lIns="182880" r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Guideline Update Key Questions </a:t>
            </a:r>
          </a:p>
        </p:txBody>
      </p:sp>
      <p:sp>
        <p:nvSpPr>
          <p:cNvPr id="9" name="Content Placeholder 8">
            <a:extLst>
              <a:ext uri="{FF2B5EF4-FFF2-40B4-BE49-F238E27FC236}">
                <a16:creationId xmlns:a16="http://schemas.microsoft.com/office/drawing/2014/main" id="{77B16DB6-BC6D-485B-C3B4-2D0A6016A209}"/>
              </a:ext>
            </a:extLst>
          </p:cNvPr>
          <p:cNvSpPr>
            <a:spLocks noGrp="1"/>
          </p:cNvSpPr>
          <p:nvPr>
            <p:ph sz="half" idx="4294967295"/>
          </p:nvPr>
        </p:nvSpPr>
        <p:spPr>
          <a:xfrm>
            <a:off x="609600" y="874712"/>
            <a:ext cx="4149725" cy="5631921"/>
          </a:xfrm>
        </p:spPr>
        <p:txBody>
          <a:bodyPr>
            <a:normAutofit lnSpcReduction="10000"/>
          </a:bodyPr>
          <a:lstStyle/>
          <a:p>
            <a:pPr>
              <a:buClr>
                <a:srgbClr val="0070C0"/>
              </a:buClr>
            </a:pPr>
            <a:r>
              <a:rPr lang="en-US" sz="1900" dirty="0"/>
              <a:t>In </a:t>
            </a:r>
            <a:r>
              <a:rPr lang="en-US" sz="1900" u="sng" dirty="0"/>
              <a:t>adenocarcinoma</a:t>
            </a:r>
            <a:r>
              <a:rPr lang="en-US" sz="1900" dirty="0"/>
              <a:t> patients being considered for molecularly targeted therapies:</a:t>
            </a:r>
          </a:p>
          <a:p>
            <a:pPr lvl="1">
              <a:buClr>
                <a:srgbClr val="0070C0"/>
              </a:buClr>
            </a:pPr>
            <a:r>
              <a:rPr lang="en-US" sz="1900" dirty="0"/>
              <a:t>Does biomarker testing </a:t>
            </a:r>
            <a:r>
              <a:rPr lang="en-US" sz="1900" b="1" dirty="0"/>
              <a:t>improve treatment response rates and survival rates</a:t>
            </a:r>
            <a:r>
              <a:rPr lang="en-US" sz="1900" dirty="0"/>
              <a:t>? (KQ1)</a:t>
            </a:r>
          </a:p>
          <a:p>
            <a:pPr lvl="1">
              <a:buClr>
                <a:srgbClr val="0070C0"/>
              </a:buClr>
            </a:pPr>
            <a:endParaRPr lang="en-US" sz="1900" dirty="0"/>
          </a:p>
          <a:p>
            <a:pPr lvl="1">
              <a:buClr>
                <a:srgbClr val="0070C0"/>
              </a:buClr>
            </a:pPr>
            <a:r>
              <a:rPr lang="en-US" sz="1900" dirty="0"/>
              <a:t>What </a:t>
            </a:r>
            <a:r>
              <a:rPr lang="en-US" sz="1900" b="1" dirty="0"/>
              <a:t>histopathologic and clinical characteristics </a:t>
            </a:r>
            <a:r>
              <a:rPr lang="en-US" sz="1900" dirty="0"/>
              <a:t>should be used to select patients for molecular testing? (KQ2)</a:t>
            </a:r>
          </a:p>
          <a:p>
            <a:pPr>
              <a:buClr>
                <a:srgbClr val="0070C0"/>
              </a:buClr>
            </a:pPr>
            <a:endParaRPr lang="en-US" sz="1900" dirty="0"/>
          </a:p>
          <a:p>
            <a:pPr>
              <a:buClr>
                <a:srgbClr val="0070C0"/>
              </a:buClr>
            </a:pPr>
            <a:r>
              <a:rPr lang="en-US" sz="1900" dirty="0"/>
              <a:t>In patients diagnosed with lung cancer </a:t>
            </a:r>
            <a:r>
              <a:rPr lang="en-US" sz="1900" u="sng" dirty="0"/>
              <a:t>without an adenocarcinoma </a:t>
            </a:r>
            <a:r>
              <a:rPr lang="en-US" sz="1900" dirty="0"/>
              <a:t>component or NSCLC NOS and being considered for molecularly targeted therapies, does biomarker testing </a:t>
            </a:r>
            <a:r>
              <a:rPr lang="en-US" sz="1900" b="1" dirty="0"/>
              <a:t>improve treatment response rates, survival rates</a:t>
            </a:r>
            <a:r>
              <a:rPr lang="en-US" sz="1900" dirty="0"/>
              <a:t>, </a:t>
            </a:r>
            <a:r>
              <a:rPr lang="en-US" sz="1900" b="1" dirty="0"/>
              <a:t>or diagnostic accuracy</a:t>
            </a:r>
            <a:r>
              <a:rPr lang="en-US" sz="1900" dirty="0"/>
              <a:t>? (KQ3)</a:t>
            </a:r>
          </a:p>
          <a:p>
            <a:endParaRPr lang="en-US" dirty="0"/>
          </a:p>
        </p:txBody>
      </p:sp>
      <p:sp>
        <p:nvSpPr>
          <p:cNvPr id="10" name="Content Placeholder 9">
            <a:extLst>
              <a:ext uri="{FF2B5EF4-FFF2-40B4-BE49-F238E27FC236}">
                <a16:creationId xmlns:a16="http://schemas.microsoft.com/office/drawing/2014/main" id="{C54B9A75-00F9-B228-9EE0-DA19D9E51F86}"/>
              </a:ext>
            </a:extLst>
          </p:cNvPr>
          <p:cNvSpPr>
            <a:spLocks noGrp="1"/>
          </p:cNvSpPr>
          <p:nvPr>
            <p:ph sz="half" idx="4294967295"/>
          </p:nvPr>
        </p:nvSpPr>
        <p:spPr>
          <a:xfrm>
            <a:off x="4929505" y="874712"/>
            <a:ext cx="4092575" cy="4968875"/>
          </a:xfrm>
        </p:spPr>
        <p:txBody>
          <a:bodyPr>
            <a:noAutofit/>
          </a:bodyPr>
          <a:lstStyle/>
          <a:p>
            <a:pPr>
              <a:buClr>
                <a:srgbClr val="0070C0"/>
              </a:buClr>
            </a:pPr>
            <a:r>
              <a:rPr lang="en-US" sz="1800" dirty="0"/>
              <a:t>When conducting lung biomarkers testing, what are the diagnostic </a:t>
            </a:r>
            <a:r>
              <a:rPr lang="en-US" sz="1800" b="1" dirty="0"/>
              <a:t>test characteristics</a:t>
            </a:r>
            <a:r>
              <a:rPr lang="en-US" sz="1800" dirty="0"/>
              <a:t> of the available assays? (KQ4)</a:t>
            </a:r>
          </a:p>
          <a:p>
            <a:pPr>
              <a:buClr>
                <a:srgbClr val="0070C0"/>
              </a:buClr>
            </a:pPr>
            <a:endParaRPr lang="en-US" sz="1800" dirty="0"/>
          </a:p>
          <a:p>
            <a:pPr>
              <a:buClr>
                <a:srgbClr val="0070C0"/>
              </a:buClr>
            </a:pPr>
            <a:r>
              <a:rPr lang="en-US" sz="1800" dirty="0"/>
              <a:t>In NSCLC patients who have </a:t>
            </a:r>
            <a:r>
              <a:rPr lang="en-US" sz="1800" u="sng" dirty="0"/>
              <a:t>progressed</a:t>
            </a:r>
            <a:r>
              <a:rPr lang="en-US" sz="1800" dirty="0"/>
              <a:t> while undergoing treatment with molecularly targeted therapies:</a:t>
            </a:r>
          </a:p>
          <a:p>
            <a:pPr lvl="1">
              <a:buClr>
                <a:srgbClr val="0070C0"/>
              </a:buClr>
            </a:pPr>
            <a:r>
              <a:rPr lang="en-US" dirty="0"/>
              <a:t>Should biomarker testing be utilized to </a:t>
            </a:r>
            <a:r>
              <a:rPr lang="en-US" b="1" dirty="0"/>
              <a:t>guide the next line</a:t>
            </a:r>
            <a:r>
              <a:rPr lang="en-US" dirty="0"/>
              <a:t> of therapy? (KQ5) </a:t>
            </a:r>
          </a:p>
          <a:p>
            <a:pPr lvl="1">
              <a:buClr>
                <a:srgbClr val="0070C0"/>
              </a:buClr>
            </a:pPr>
            <a:r>
              <a:rPr lang="en-US" dirty="0"/>
              <a:t>What are the preferred </a:t>
            </a:r>
            <a:r>
              <a:rPr lang="en-US" b="1" dirty="0"/>
              <a:t>resistance mutation detection</a:t>
            </a:r>
            <a:r>
              <a:rPr lang="en-US" dirty="0"/>
              <a:t> assays?(KQ6)</a:t>
            </a:r>
          </a:p>
          <a:p>
            <a:pPr lvl="1">
              <a:buClr>
                <a:srgbClr val="0070C0"/>
              </a:buClr>
            </a:pPr>
            <a:endParaRPr lang="en-US" dirty="0"/>
          </a:p>
          <a:p>
            <a:pPr>
              <a:buClr>
                <a:srgbClr val="0070C0"/>
              </a:buClr>
            </a:pPr>
            <a:r>
              <a:rPr lang="en-US" sz="1800" dirty="0"/>
              <a:t>In NSCLC patients undergoing treatment with molecularly targeted therapies, should molecular testing be used to </a:t>
            </a:r>
            <a:r>
              <a:rPr lang="en-US" sz="1800" b="1" dirty="0"/>
              <a:t>monitor for progression</a:t>
            </a:r>
            <a:r>
              <a:rPr lang="en-US" sz="1800" dirty="0"/>
              <a:t>? (KQ7)</a:t>
            </a:r>
          </a:p>
        </p:txBody>
      </p:sp>
    </p:spTree>
    <p:extLst>
      <p:ext uri="{BB962C8B-B14F-4D97-AF65-F5344CB8AC3E}">
        <p14:creationId xmlns:p14="http://schemas.microsoft.com/office/powerpoint/2010/main" val="2861002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145FA9-C876-358F-0AD2-CE4A17A3E647}"/>
              </a:ext>
            </a:extLst>
          </p:cNvPr>
          <p:cNvPicPr>
            <a:picLocks noChangeAspect="1"/>
          </p:cNvPicPr>
          <p:nvPr/>
        </p:nvPicPr>
        <p:blipFill>
          <a:blip r:embed="rId2"/>
          <a:stretch>
            <a:fillRect/>
          </a:stretch>
        </p:blipFill>
        <p:spPr>
          <a:xfrm>
            <a:off x="1177213" y="920622"/>
            <a:ext cx="6578080" cy="3289040"/>
          </a:xfrm>
          <a:prstGeom prst="rect">
            <a:avLst/>
          </a:prstGeom>
        </p:spPr>
      </p:pic>
    </p:spTree>
    <p:extLst>
      <p:ext uri="{BB962C8B-B14F-4D97-AF65-F5344CB8AC3E}">
        <p14:creationId xmlns:p14="http://schemas.microsoft.com/office/powerpoint/2010/main" val="2655837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C3EE-098A-4044-43F6-E7CD817432DF}"/>
              </a:ext>
            </a:extLst>
          </p:cNvPr>
          <p:cNvSpPr>
            <a:spLocks noGrp="1"/>
          </p:cNvSpPr>
          <p:nvPr>
            <p:ph type="title"/>
          </p:nvPr>
        </p:nvSpPr>
        <p:spPr/>
        <p:txBody>
          <a:bodyPr/>
          <a:lstStyle/>
          <a:p>
            <a:r>
              <a:rPr lang="en-US" dirty="0"/>
              <a:t>Which genes should be tested?</a:t>
            </a:r>
          </a:p>
        </p:txBody>
      </p:sp>
      <p:sp>
        <p:nvSpPr>
          <p:cNvPr id="3" name="Content Placeholder 2">
            <a:extLst>
              <a:ext uri="{FF2B5EF4-FFF2-40B4-BE49-F238E27FC236}">
                <a16:creationId xmlns:a16="http://schemas.microsoft.com/office/drawing/2014/main" id="{7CD11F8B-7AC3-2AE5-17FB-C2D6C4F91EC7}"/>
              </a:ext>
            </a:extLst>
          </p:cNvPr>
          <p:cNvSpPr>
            <a:spLocks noGrp="1"/>
          </p:cNvSpPr>
          <p:nvPr>
            <p:ph idx="1"/>
          </p:nvPr>
        </p:nvSpPr>
        <p:spPr>
          <a:xfrm>
            <a:off x="628650" y="1825625"/>
            <a:ext cx="6502400" cy="4351338"/>
          </a:xfrm>
        </p:spPr>
        <p:txBody>
          <a:bodyPr>
            <a:normAutofit lnSpcReduction="10000"/>
          </a:bodyPr>
          <a:lstStyle/>
          <a:p>
            <a:r>
              <a:rPr lang="en-US" dirty="0"/>
              <a:t>EGFR</a:t>
            </a:r>
          </a:p>
          <a:p>
            <a:pPr marL="457200" indent="-228600"/>
            <a:r>
              <a:rPr lang="en-US" dirty="0"/>
              <a:t>ALK</a:t>
            </a:r>
          </a:p>
          <a:p>
            <a:pPr marL="857250"/>
            <a:r>
              <a:rPr lang="en-US" dirty="0"/>
              <a:t>ROS1</a:t>
            </a:r>
          </a:p>
          <a:p>
            <a:pPr marL="1085850" indent="-12700"/>
            <a:r>
              <a:rPr lang="en-US" dirty="0"/>
              <a:t>RET</a:t>
            </a:r>
          </a:p>
          <a:p>
            <a:pPr marL="1657350">
              <a:tabLst>
                <a:tab pos="1771650" algn="l"/>
              </a:tabLst>
            </a:pPr>
            <a:r>
              <a:rPr lang="en-US" dirty="0"/>
              <a:t>ERBB2 (HER2)</a:t>
            </a:r>
          </a:p>
          <a:p>
            <a:pPr marL="2343150"/>
            <a:r>
              <a:rPr lang="en-US" dirty="0"/>
              <a:t>MET</a:t>
            </a:r>
          </a:p>
          <a:p>
            <a:pPr marL="2857500"/>
            <a:r>
              <a:rPr lang="en-US" dirty="0"/>
              <a:t>BRAF</a:t>
            </a:r>
          </a:p>
          <a:p>
            <a:pPr marL="3543300"/>
            <a:r>
              <a:rPr lang="en-US" dirty="0"/>
              <a:t>KRAS</a:t>
            </a:r>
          </a:p>
          <a:p>
            <a:pPr marL="4171950"/>
            <a:r>
              <a:rPr lang="en-US" dirty="0"/>
              <a:t>NTRK</a:t>
            </a:r>
          </a:p>
          <a:p>
            <a:pPr marL="4171950"/>
            <a:endParaRPr lang="en-US" dirty="0"/>
          </a:p>
          <a:p>
            <a:r>
              <a:rPr lang="en-US" dirty="0"/>
              <a:t>Emerging biomarkers of interest, not required:  </a:t>
            </a:r>
          </a:p>
          <a:p>
            <a:pPr lvl="1"/>
            <a:r>
              <a:rPr lang="en-US" dirty="0"/>
              <a:t>STK11, TP53, </a:t>
            </a:r>
            <a:r>
              <a:rPr lang="en-US" dirty="0">
                <a:highlight>
                  <a:srgbClr val="FFFF00"/>
                </a:highlight>
              </a:rPr>
              <a:t>NRG1</a:t>
            </a:r>
            <a:r>
              <a:rPr lang="en-US" dirty="0"/>
              <a:t>,PIK3CA, SMARCA4, FGFR1-4, DLL3, NUTM1</a:t>
            </a:r>
          </a:p>
        </p:txBody>
      </p:sp>
      <p:pic>
        <p:nvPicPr>
          <p:cNvPr id="4" name="Picture 3">
            <a:extLst>
              <a:ext uri="{FF2B5EF4-FFF2-40B4-BE49-F238E27FC236}">
                <a16:creationId xmlns:a16="http://schemas.microsoft.com/office/drawing/2014/main" id="{0F76F377-907F-946D-1D5E-73EA1FBF641B}"/>
              </a:ext>
            </a:extLst>
          </p:cNvPr>
          <p:cNvPicPr>
            <a:picLocks noChangeAspect="1"/>
          </p:cNvPicPr>
          <p:nvPr/>
        </p:nvPicPr>
        <p:blipFill>
          <a:blip r:embed="rId2"/>
          <a:stretch>
            <a:fillRect/>
          </a:stretch>
        </p:blipFill>
        <p:spPr>
          <a:xfrm>
            <a:off x="7588473" y="230190"/>
            <a:ext cx="1282477" cy="641833"/>
          </a:xfrm>
          <a:prstGeom prst="rect">
            <a:avLst/>
          </a:prstGeom>
        </p:spPr>
      </p:pic>
    </p:spTree>
    <p:extLst>
      <p:ext uri="{BB962C8B-B14F-4D97-AF65-F5344CB8AC3E}">
        <p14:creationId xmlns:p14="http://schemas.microsoft.com/office/powerpoint/2010/main" val="297059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A27DC65-09A7-6B34-E52B-21B2E08D6D8D}"/>
              </a:ext>
            </a:extLst>
          </p:cNvPr>
          <p:cNvSpPr>
            <a:spLocks noGrp="1" noChangeArrowheads="1"/>
          </p:cNvSpPr>
          <p:nvPr>
            <p:ph type="title"/>
          </p:nvPr>
        </p:nvSpPr>
        <p:spPr/>
        <p:txBody>
          <a:bodyPr/>
          <a:lstStyle/>
          <a:p>
            <a:r>
              <a:rPr lang="en-US" altLang="en-US"/>
              <a:t>Case Presentation:</a:t>
            </a:r>
          </a:p>
        </p:txBody>
      </p:sp>
      <p:sp>
        <p:nvSpPr>
          <p:cNvPr id="14339" name="Rectangle 3">
            <a:extLst>
              <a:ext uri="{FF2B5EF4-FFF2-40B4-BE49-F238E27FC236}">
                <a16:creationId xmlns:a16="http://schemas.microsoft.com/office/drawing/2014/main" id="{B9808C83-589D-B956-09F7-0BDC3C2F39DF}"/>
              </a:ext>
            </a:extLst>
          </p:cNvPr>
          <p:cNvSpPr>
            <a:spLocks noGrp="1" noChangeArrowheads="1"/>
          </p:cNvSpPr>
          <p:nvPr>
            <p:ph type="body" sz="half" idx="1"/>
          </p:nvPr>
        </p:nvSpPr>
        <p:spPr/>
        <p:txBody>
          <a:bodyPr/>
          <a:lstStyle/>
          <a:p>
            <a:r>
              <a:rPr lang="en-US" altLang="en-US" sz="2800"/>
              <a:t>52 yr old female </a:t>
            </a:r>
          </a:p>
          <a:p>
            <a:r>
              <a:rPr lang="en-US" altLang="en-US" sz="2800"/>
              <a:t>Symptoms (months):</a:t>
            </a:r>
          </a:p>
          <a:p>
            <a:pPr lvl="1"/>
            <a:r>
              <a:rPr lang="en-US" altLang="en-US" sz="2400"/>
              <a:t>Headaches</a:t>
            </a:r>
          </a:p>
          <a:p>
            <a:pPr lvl="1"/>
            <a:r>
              <a:rPr lang="en-US" altLang="en-US" sz="2400"/>
              <a:t>Light/dark sensitivity</a:t>
            </a:r>
          </a:p>
          <a:p>
            <a:pPr lvl="1"/>
            <a:r>
              <a:rPr lang="en-US" altLang="en-US" sz="2400"/>
              <a:t>Chronic dry cough</a:t>
            </a:r>
          </a:p>
          <a:p>
            <a:r>
              <a:rPr lang="en-US" altLang="en-US" sz="2800"/>
              <a:t>MRI: </a:t>
            </a:r>
          </a:p>
          <a:p>
            <a:pPr lvl="1"/>
            <a:r>
              <a:rPr lang="en-US" altLang="en-US" sz="2400"/>
              <a:t>Enhancing dural mass</a:t>
            </a:r>
          </a:p>
        </p:txBody>
      </p:sp>
      <p:sp>
        <p:nvSpPr>
          <p:cNvPr id="14340" name="Rectangle 4">
            <a:extLst>
              <a:ext uri="{FF2B5EF4-FFF2-40B4-BE49-F238E27FC236}">
                <a16:creationId xmlns:a16="http://schemas.microsoft.com/office/drawing/2014/main" id="{DB363EE2-517B-019F-492B-3BD27F824BBF}"/>
              </a:ext>
            </a:extLst>
          </p:cNvPr>
          <p:cNvSpPr>
            <a:spLocks noGrp="1" noChangeArrowheads="1"/>
          </p:cNvSpPr>
          <p:nvPr>
            <p:ph type="body" sz="half" idx="2"/>
          </p:nvPr>
        </p:nvSpPr>
        <p:spPr/>
        <p:txBody>
          <a:bodyPr/>
          <a:lstStyle/>
          <a:p>
            <a:pPr>
              <a:lnSpc>
                <a:spcPct val="90000"/>
              </a:lnSpc>
            </a:pPr>
            <a:r>
              <a:rPr lang="en-US" altLang="en-US" sz="2800" u="sng"/>
              <a:t>Differential Dx</a:t>
            </a:r>
            <a:r>
              <a:rPr lang="en-US" altLang="en-US" sz="2800"/>
              <a:t>: 	</a:t>
            </a:r>
          </a:p>
          <a:p>
            <a:pPr lvl="1">
              <a:lnSpc>
                <a:spcPct val="90000"/>
              </a:lnSpc>
            </a:pPr>
            <a:r>
              <a:rPr lang="en-US" altLang="en-US" sz="2400"/>
              <a:t>Tumor</a:t>
            </a:r>
          </a:p>
          <a:p>
            <a:pPr lvl="2">
              <a:lnSpc>
                <a:spcPct val="90000"/>
              </a:lnSpc>
            </a:pPr>
            <a:r>
              <a:rPr lang="en-US" altLang="en-US" sz="2000"/>
              <a:t>Meningioma</a:t>
            </a:r>
          </a:p>
          <a:p>
            <a:pPr lvl="2">
              <a:lnSpc>
                <a:spcPct val="90000"/>
              </a:lnSpc>
            </a:pPr>
            <a:r>
              <a:rPr lang="en-US" altLang="en-US" sz="2000"/>
              <a:t>Lymphoma</a:t>
            </a:r>
          </a:p>
          <a:p>
            <a:pPr lvl="2">
              <a:lnSpc>
                <a:spcPct val="90000"/>
              </a:lnSpc>
            </a:pPr>
            <a:r>
              <a:rPr lang="en-US" altLang="en-US" sz="2000"/>
              <a:t>Metastasis </a:t>
            </a:r>
          </a:p>
          <a:p>
            <a:pPr lvl="2">
              <a:lnSpc>
                <a:spcPct val="90000"/>
              </a:lnSpc>
            </a:pPr>
            <a:r>
              <a:rPr lang="en-US" altLang="en-US" sz="2000"/>
              <a:t>Primary CNS tumor</a:t>
            </a:r>
          </a:p>
          <a:p>
            <a:pPr lvl="1">
              <a:lnSpc>
                <a:spcPct val="90000"/>
              </a:lnSpc>
            </a:pPr>
            <a:r>
              <a:rPr lang="en-US" altLang="en-US" sz="2400"/>
              <a:t>Granuloma</a:t>
            </a:r>
          </a:p>
          <a:p>
            <a:pPr lvl="2">
              <a:lnSpc>
                <a:spcPct val="90000"/>
              </a:lnSpc>
            </a:pPr>
            <a:r>
              <a:rPr lang="en-US" altLang="en-US" sz="2000"/>
              <a:t>Sarcoidosis</a:t>
            </a:r>
          </a:p>
          <a:p>
            <a:pPr lvl="2">
              <a:lnSpc>
                <a:spcPct val="90000"/>
              </a:lnSpc>
            </a:pPr>
            <a:r>
              <a:rPr lang="en-US" altLang="en-US" sz="2000"/>
              <a:t>Tuberculosis</a:t>
            </a:r>
          </a:p>
          <a:p>
            <a:pPr lvl="1">
              <a:lnSpc>
                <a:spcPct val="90000"/>
              </a:lnSpc>
            </a:pPr>
            <a:r>
              <a:rPr lang="en-US" altLang="en-US" sz="2400"/>
              <a:t>Chronic meningitis</a:t>
            </a:r>
          </a:p>
          <a:p>
            <a:pPr lvl="2">
              <a:lnSpc>
                <a:spcPct val="90000"/>
              </a:lnSpc>
            </a:pPr>
            <a:r>
              <a:rPr lang="en-US" altLang="en-US" sz="2000"/>
              <a:t>Wegener’s</a:t>
            </a:r>
          </a:p>
        </p:txBody>
      </p:sp>
      <p:pic>
        <p:nvPicPr>
          <p:cNvPr id="14341" name="Picture 4">
            <a:extLst>
              <a:ext uri="{FF2B5EF4-FFF2-40B4-BE49-F238E27FC236}">
                <a16:creationId xmlns:a16="http://schemas.microsoft.com/office/drawing/2014/main" id="{B8A08B2B-E120-4A8C-D493-2FF51E12E7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0163" y="228600"/>
            <a:ext cx="1783800" cy="125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5EB6-C297-5BA8-8074-787DBA0DB398}"/>
              </a:ext>
            </a:extLst>
          </p:cNvPr>
          <p:cNvSpPr>
            <a:spLocks noGrp="1"/>
          </p:cNvSpPr>
          <p:nvPr>
            <p:ph type="title"/>
          </p:nvPr>
        </p:nvSpPr>
        <p:spPr/>
        <p:txBody>
          <a:bodyPr/>
          <a:lstStyle/>
          <a:p>
            <a:r>
              <a:rPr lang="en-US" dirty="0"/>
              <a:t>Which genes should be targeted?</a:t>
            </a:r>
          </a:p>
        </p:txBody>
      </p:sp>
      <p:pic>
        <p:nvPicPr>
          <p:cNvPr id="4" name="Picture 3">
            <a:extLst>
              <a:ext uri="{FF2B5EF4-FFF2-40B4-BE49-F238E27FC236}">
                <a16:creationId xmlns:a16="http://schemas.microsoft.com/office/drawing/2014/main" id="{241367E5-AFD5-32FF-6257-05735F686267}"/>
              </a:ext>
            </a:extLst>
          </p:cNvPr>
          <p:cNvPicPr>
            <a:picLocks noChangeAspect="1"/>
          </p:cNvPicPr>
          <p:nvPr/>
        </p:nvPicPr>
        <p:blipFill>
          <a:blip r:embed="rId2"/>
          <a:stretch>
            <a:fillRect/>
          </a:stretch>
        </p:blipFill>
        <p:spPr>
          <a:xfrm>
            <a:off x="1846425" y="1782500"/>
            <a:ext cx="5286741" cy="4110300"/>
          </a:xfrm>
          <a:prstGeom prst="rect">
            <a:avLst/>
          </a:prstGeom>
        </p:spPr>
      </p:pic>
      <p:sp>
        <p:nvSpPr>
          <p:cNvPr id="5" name="TextBox 4">
            <a:extLst>
              <a:ext uri="{FF2B5EF4-FFF2-40B4-BE49-F238E27FC236}">
                <a16:creationId xmlns:a16="http://schemas.microsoft.com/office/drawing/2014/main" id="{095277E3-09A2-DF56-E96F-2334B5A96C26}"/>
              </a:ext>
            </a:extLst>
          </p:cNvPr>
          <p:cNvSpPr txBox="1"/>
          <p:nvPr/>
        </p:nvSpPr>
        <p:spPr>
          <a:xfrm>
            <a:off x="1553633" y="6123542"/>
            <a:ext cx="2876044" cy="369332"/>
          </a:xfrm>
          <a:prstGeom prst="rect">
            <a:avLst/>
          </a:prstGeom>
          <a:noFill/>
        </p:spPr>
        <p:txBody>
          <a:bodyPr wrap="none" rtlCol="0">
            <a:spAutoFit/>
          </a:bodyPr>
          <a:lstStyle/>
          <a:p>
            <a:r>
              <a:rPr lang="en-US" i="1" dirty="0"/>
              <a:t>Wu, et al., Int J Mol Sci, 2022</a:t>
            </a:r>
          </a:p>
        </p:txBody>
      </p:sp>
      <p:sp>
        <p:nvSpPr>
          <p:cNvPr id="6" name="TextBox 5">
            <a:extLst>
              <a:ext uri="{FF2B5EF4-FFF2-40B4-BE49-F238E27FC236}">
                <a16:creationId xmlns:a16="http://schemas.microsoft.com/office/drawing/2014/main" id="{99F0FB1E-E047-AA87-E0A0-969858A79077}"/>
              </a:ext>
            </a:extLst>
          </p:cNvPr>
          <p:cNvSpPr txBox="1"/>
          <p:nvPr/>
        </p:nvSpPr>
        <p:spPr>
          <a:xfrm>
            <a:off x="2286000" y="3244334"/>
            <a:ext cx="4572000" cy="369332"/>
          </a:xfrm>
          <a:prstGeom prst="rect">
            <a:avLst/>
          </a:prstGeom>
          <a:noFill/>
        </p:spPr>
        <p:txBody>
          <a:bodyPr wrap="square">
            <a:spAutoFit/>
          </a:bodyPr>
          <a:lstStyle/>
          <a:p>
            <a:r>
              <a:rPr lang="en-US" b="0" dirty="0">
                <a:effectLst/>
              </a:rPr>
              <a:t> </a:t>
            </a:r>
            <a:endParaRPr lang="en-US" dirty="0"/>
          </a:p>
        </p:txBody>
      </p:sp>
      <p:sp>
        <p:nvSpPr>
          <p:cNvPr id="8" name="TextBox 7">
            <a:extLst>
              <a:ext uri="{FF2B5EF4-FFF2-40B4-BE49-F238E27FC236}">
                <a16:creationId xmlns:a16="http://schemas.microsoft.com/office/drawing/2014/main" id="{9AFA46C6-D3B6-FC73-DBB7-0484E926BB2F}"/>
              </a:ext>
            </a:extLst>
          </p:cNvPr>
          <p:cNvSpPr txBox="1"/>
          <p:nvPr/>
        </p:nvSpPr>
        <p:spPr>
          <a:xfrm>
            <a:off x="2286000" y="3244334"/>
            <a:ext cx="4572000"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153739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1CA2-6697-4B4B-9F72-FA317A0F680C}"/>
              </a:ext>
            </a:extLst>
          </p:cNvPr>
          <p:cNvSpPr>
            <a:spLocks noGrp="1"/>
          </p:cNvSpPr>
          <p:nvPr>
            <p:ph type="title"/>
          </p:nvPr>
        </p:nvSpPr>
        <p:spPr/>
        <p:txBody>
          <a:bodyPr/>
          <a:lstStyle/>
          <a:p>
            <a:pPr>
              <a:defRPr/>
            </a:pPr>
            <a:r>
              <a:rPr lang="en-US" altLang="en-US" b="1" i="1" dirty="0"/>
              <a:t>BRAF </a:t>
            </a:r>
            <a:r>
              <a:rPr lang="en-US" altLang="en-US" b="1" dirty="0"/>
              <a:t>mutations</a:t>
            </a:r>
            <a:endParaRPr lang="en-US" dirty="0"/>
          </a:p>
        </p:txBody>
      </p:sp>
      <p:sp>
        <p:nvSpPr>
          <p:cNvPr id="3" name="Content Placeholder 2">
            <a:extLst>
              <a:ext uri="{FF2B5EF4-FFF2-40B4-BE49-F238E27FC236}">
                <a16:creationId xmlns:a16="http://schemas.microsoft.com/office/drawing/2014/main" id="{751A14F8-4204-4B46-BDFB-2DAB82939B61}"/>
              </a:ext>
            </a:extLst>
          </p:cNvPr>
          <p:cNvSpPr>
            <a:spLocks noGrp="1"/>
          </p:cNvSpPr>
          <p:nvPr>
            <p:ph sz="half" idx="1"/>
          </p:nvPr>
        </p:nvSpPr>
        <p:spPr>
          <a:xfrm>
            <a:off x="143933" y="1309688"/>
            <a:ext cx="8393642" cy="4225925"/>
          </a:xfrm>
        </p:spPr>
        <p:txBody>
          <a:bodyPr/>
          <a:lstStyle/>
          <a:p>
            <a:pPr marL="0" indent="0">
              <a:lnSpc>
                <a:spcPct val="150000"/>
              </a:lnSpc>
              <a:buFont typeface="Arial" charset="0"/>
              <a:buChar char="•"/>
              <a:defRPr/>
            </a:pPr>
            <a:r>
              <a:rPr lang="en-US" altLang="en-US" sz="2100" b="1" dirty="0"/>
              <a:t>Clinical utility</a:t>
            </a:r>
          </a:p>
          <a:p>
            <a:pPr lvl="1">
              <a:lnSpc>
                <a:spcPct val="150000"/>
              </a:lnSpc>
              <a:buFont typeface="Arial" charset="0"/>
              <a:buChar char="–"/>
              <a:defRPr/>
            </a:pPr>
            <a:r>
              <a:rPr lang="en-US" altLang="en-US" sz="2100" dirty="0"/>
              <a:t> </a:t>
            </a:r>
            <a:r>
              <a:rPr lang="en-US" altLang="en-US" sz="1800" dirty="0"/>
              <a:t>Single arm phase II data</a:t>
            </a:r>
          </a:p>
          <a:p>
            <a:pPr lvl="1">
              <a:lnSpc>
                <a:spcPct val="150000"/>
              </a:lnSpc>
              <a:buFont typeface="Arial" charset="0"/>
              <a:buChar char="–"/>
              <a:defRPr/>
            </a:pPr>
            <a:r>
              <a:rPr lang="en-US" altLang="en-US" sz="1800" dirty="0"/>
              <a:t> 33% response for V600E to single agent dabrafenib</a:t>
            </a:r>
          </a:p>
          <a:p>
            <a:pPr lvl="1">
              <a:lnSpc>
                <a:spcPct val="150000"/>
              </a:lnSpc>
              <a:buFont typeface="Arial" charset="0"/>
              <a:buChar char="–"/>
              <a:defRPr/>
            </a:pPr>
            <a:r>
              <a:rPr lang="en-US" altLang="en-US" sz="1800" dirty="0"/>
              <a:t> 63% response for V600E to combo dabrafenib + trametinib</a:t>
            </a:r>
            <a:endParaRPr lang="en-US" altLang="en-US" sz="1800" b="1" dirty="0"/>
          </a:p>
          <a:p>
            <a:pPr marL="0" indent="0">
              <a:lnSpc>
                <a:spcPct val="150000"/>
              </a:lnSpc>
              <a:buFont typeface="Arial" charset="0"/>
              <a:buChar char="•"/>
              <a:defRPr/>
            </a:pPr>
            <a:r>
              <a:rPr lang="en-US" altLang="en-US" sz="2100" b="1" dirty="0"/>
              <a:t>Methodology</a:t>
            </a:r>
          </a:p>
          <a:p>
            <a:pPr lvl="1">
              <a:lnSpc>
                <a:spcPct val="150000"/>
              </a:lnSpc>
              <a:buFont typeface="Arial" charset="0"/>
              <a:buChar char="–"/>
              <a:defRPr/>
            </a:pPr>
            <a:r>
              <a:rPr lang="en-US" altLang="en-US" sz="1800" dirty="0"/>
              <a:t>Widely available single gene tests for melanoma only test V600E</a:t>
            </a:r>
          </a:p>
          <a:p>
            <a:pPr lvl="1">
              <a:lnSpc>
                <a:spcPct val="150000"/>
              </a:lnSpc>
              <a:buFont typeface="Arial" charset="0"/>
              <a:buChar char="–"/>
              <a:defRPr/>
            </a:pPr>
            <a:r>
              <a:rPr lang="en-US" altLang="en-US" sz="1800" dirty="0"/>
              <a:t>Half of </a:t>
            </a:r>
            <a:r>
              <a:rPr lang="en-US" altLang="en-US" sz="1800" i="1" dirty="0"/>
              <a:t>BRAF</a:t>
            </a:r>
            <a:r>
              <a:rPr lang="en-US" altLang="en-US" sz="1800" dirty="0"/>
              <a:t>+ lung cancers have non-V600E mutations</a:t>
            </a:r>
          </a:p>
          <a:p>
            <a:pPr lvl="1">
              <a:lnSpc>
                <a:spcPct val="150000"/>
              </a:lnSpc>
              <a:buFont typeface="Arial" charset="0"/>
              <a:buChar char="–"/>
              <a:defRPr/>
            </a:pPr>
            <a:r>
              <a:rPr lang="en-US" altLang="en-US" sz="1800" dirty="0"/>
              <a:t>Need to sequence additional hotspots/whole gene?</a:t>
            </a:r>
          </a:p>
          <a:p>
            <a:pPr lvl="1">
              <a:lnSpc>
                <a:spcPct val="150000"/>
              </a:lnSpc>
              <a:buFont typeface="Arial" charset="0"/>
              <a:buChar char="–"/>
              <a:defRPr/>
            </a:pPr>
            <a:endParaRPr lang="en-US" altLang="en-US" dirty="0"/>
          </a:p>
          <a:p>
            <a:pPr marL="0" indent="0">
              <a:buNone/>
              <a:defRPr/>
            </a:pPr>
            <a:endParaRPr lang="en-US" dirty="0"/>
          </a:p>
        </p:txBody>
      </p:sp>
      <p:pic>
        <p:nvPicPr>
          <p:cNvPr id="34820" name="Picture 2" descr="Image result for british royal air force">
            <a:extLst>
              <a:ext uri="{FF2B5EF4-FFF2-40B4-BE49-F238E27FC236}">
                <a16:creationId xmlns:a16="http://schemas.microsoft.com/office/drawing/2014/main" id="{9FEDEFA3-4A02-07FA-17F6-9834BD963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01650"/>
            <a:ext cx="646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a:extLst>
              <a:ext uri="{FF2B5EF4-FFF2-40B4-BE49-F238E27FC236}">
                <a16:creationId xmlns:a16="http://schemas.microsoft.com/office/drawing/2014/main" id="{5D5A0020-2E20-3CE9-76A9-7200ED0346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1613" y="2309813"/>
            <a:ext cx="23336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4">
            <a:extLst>
              <a:ext uri="{FF2B5EF4-FFF2-40B4-BE49-F238E27FC236}">
                <a16:creationId xmlns:a16="http://schemas.microsoft.com/office/drawing/2014/main" id="{82172362-8C48-980C-00E9-E959814C7A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4294188"/>
            <a:ext cx="232410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5BD1BD1-4919-4C58-91FB-1C55F99B5860}"/>
              </a:ext>
            </a:extLst>
          </p:cNvPr>
          <p:cNvSpPr txBox="1"/>
          <p:nvPr/>
        </p:nvSpPr>
        <p:spPr>
          <a:xfrm>
            <a:off x="6543675" y="5522913"/>
            <a:ext cx="2395538" cy="25400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1" u="none" strike="noStrike" kern="1200" cap="none" spc="0" normalizeH="0" baseline="0" noProof="0" dirty="0" err="1">
                <a:ln>
                  <a:noFill/>
                </a:ln>
                <a:solidFill>
                  <a:prstClr val="black"/>
                </a:solidFill>
                <a:effectLst/>
                <a:uLnTx/>
                <a:uFillTx/>
                <a:latin typeface="Arial"/>
                <a:ea typeface="ヒラギノ角ゴ Pro W3" charset="-128"/>
                <a:cs typeface="+mn-cs"/>
              </a:rPr>
              <a:t>Planchard</a:t>
            </a:r>
            <a:r>
              <a:rPr kumimoji="0" lang="en-US" sz="1050" b="1" i="1" u="none" strike="noStrike" kern="1200" cap="none" spc="0" normalizeH="0" baseline="0" noProof="0" dirty="0">
                <a:ln>
                  <a:noFill/>
                </a:ln>
                <a:solidFill>
                  <a:prstClr val="black"/>
                </a:solidFill>
                <a:effectLst/>
                <a:uLnTx/>
                <a:uFillTx/>
                <a:latin typeface="Arial"/>
                <a:ea typeface="ヒラギノ角ゴ Pro W3" charset="-128"/>
                <a:cs typeface="+mn-cs"/>
              </a:rPr>
              <a:t>, et al., Lancet Onc, 2016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0CB6-30BB-C531-68DB-DA04EE81281C}"/>
              </a:ext>
            </a:extLst>
          </p:cNvPr>
          <p:cNvSpPr>
            <a:spLocks noGrp="1"/>
          </p:cNvSpPr>
          <p:nvPr>
            <p:ph type="title"/>
          </p:nvPr>
        </p:nvSpPr>
        <p:spPr/>
        <p:txBody>
          <a:bodyPr/>
          <a:lstStyle/>
          <a:p>
            <a:r>
              <a:rPr lang="en-US" dirty="0"/>
              <a:t>BRAF</a:t>
            </a:r>
          </a:p>
        </p:txBody>
      </p:sp>
      <p:pic>
        <p:nvPicPr>
          <p:cNvPr id="4" name="Picture 3">
            <a:extLst>
              <a:ext uri="{FF2B5EF4-FFF2-40B4-BE49-F238E27FC236}">
                <a16:creationId xmlns:a16="http://schemas.microsoft.com/office/drawing/2014/main" id="{1ADCB62A-403C-E802-0DA4-F07A6770BA46}"/>
              </a:ext>
            </a:extLst>
          </p:cNvPr>
          <p:cNvPicPr>
            <a:picLocks noChangeAspect="1"/>
          </p:cNvPicPr>
          <p:nvPr/>
        </p:nvPicPr>
        <p:blipFill>
          <a:blip r:embed="rId2"/>
          <a:stretch>
            <a:fillRect/>
          </a:stretch>
        </p:blipFill>
        <p:spPr>
          <a:xfrm>
            <a:off x="673398" y="1786465"/>
            <a:ext cx="3945231" cy="4161367"/>
          </a:xfrm>
          <a:prstGeom prst="rect">
            <a:avLst/>
          </a:prstGeom>
        </p:spPr>
      </p:pic>
      <p:pic>
        <p:nvPicPr>
          <p:cNvPr id="5" name="Picture 4">
            <a:extLst>
              <a:ext uri="{FF2B5EF4-FFF2-40B4-BE49-F238E27FC236}">
                <a16:creationId xmlns:a16="http://schemas.microsoft.com/office/drawing/2014/main" id="{71E42C2B-A15D-60EC-0BB0-64D695E13A2E}"/>
              </a:ext>
            </a:extLst>
          </p:cNvPr>
          <p:cNvPicPr>
            <a:picLocks noChangeAspect="1"/>
          </p:cNvPicPr>
          <p:nvPr/>
        </p:nvPicPr>
        <p:blipFill>
          <a:blip r:embed="rId3"/>
          <a:stretch>
            <a:fillRect/>
          </a:stretch>
        </p:blipFill>
        <p:spPr>
          <a:xfrm>
            <a:off x="5015035" y="1951566"/>
            <a:ext cx="3455567" cy="3915834"/>
          </a:xfrm>
          <a:prstGeom prst="rect">
            <a:avLst/>
          </a:prstGeom>
        </p:spPr>
      </p:pic>
      <p:sp>
        <p:nvSpPr>
          <p:cNvPr id="8" name="TextBox 7">
            <a:extLst>
              <a:ext uri="{FF2B5EF4-FFF2-40B4-BE49-F238E27FC236}">
                <a16:creationId xmlns:a16="http://schemas.microsoft.com/office/drawing/2014/main" id="{29A9F51D-7A02-E5E5-AC47-A93ADB4F399B}"/>
              </a:ext>
            </a:extLst>
          </p:cNvPr>
          <p:cNvSpPr txBox="1"/>
          <p:nvPr/>
        </p:nvSpPr>
        <p:spPr>
          <a:xfrm>
            <a:off x="1553633" y="6123542"/>
            <a:ext cx="3370282" cy="369332"/>
          </a:xfrm>
          <a:prstGeom prst="rect">
            <a:avLst/>
          </a:prstGeom>
          <a:noFill/>
        </p:spPr>
        <p:txBody>
          <a:bodyPr wrap="none" rtlCol="0">
            <a:spAutoFit/>
          </a:bodyPr>
          <a:lstStyle/>
          <a:p>
            <a:r>
              <a:rPr lang="en-US" i="1" dirty="0" err="1"/>
              <a:t>Planchard</a:t>
            </a:r>
            <a:r>
              <a:rPr lang="en-US" i="1" dirty="0"/>
              <a:t>, et al., J Thor </a:t>
            </a:r>
            <a:r>
              <a:rPr lang="en-US" i="1" dirty="0" err="1"/>
              <a:t>Onc</a:t>
            </a:r>
            <a:r>
              <a:rPr lang="en-US" i="1" dirty="0"/>
              <a:t>, 2022</a:t>
            </a:r>
          </a:p>
        </p:txBody>
      </p:sp>
      <p:pic>
        <p:nvPicPr>
          <p:cNvPr id="3" name="Picture 2">
            <a:extLst>
              <a:ext uri="{FF2B5EF4-FFF2-40B4-BE49-F238E27FC236}">
                <a16:creationId xmlns:a16="http://schemas.microsoft.com/office/drawing/2014/main" id="{DB2F4088-AA86-7DBE-8551-F8E9B00F6819}"/>
              </a:ext>
            </a:extLst>
          </p:cNvPr>
          <p:cNvPicPr>
            <a:picLocks noChangeAspect="1"/>
          </p:cNvPicPr>
          <p:nvPr/>
        </p:nvPicPr>
        <p:blipFill>
          <a:blip r:embed="rId4"/>
          <a:stretch>
            <a:fillRect/>
          </a:stretch>
        </p:blipFill>
        <p:spPr>
          <a:xfrm>
            <a:off x="7869118" y="365126"/>
            <a:ext cx="646232" cy="652329"/>
          </a:xfrm>
          <a:prstGeom prst="rect">
            <a:avLst/>
          </a:prstGeom>
        </p:spPr>
      </p:pic>
    </p:spTree>
    <p:extLst>
      <p:ext uri="{BB962C8B-B14F-4D97-AF65-F5344CB8AC3E}">
        <p14:creationId xmlns:p14="http://schemas.microsoft.com/office/powerpoint/2010/main" val="4249409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08A6-363C-41B9-9365-B086052419BF}"/>
              </a:ext>
            </a:extLst>
          </p:cNvPr>
          <p:cNvSpPr>
            <a:spLocks noGrp="1"/>
          </p:cNvSpPr>
          <p:nvPr>
            <p:ph type="title"/>
          </p:nvPr>
        </p:nvSpPr>
        <p:spPr/>
        <p:txBody>
          <a:bodyPr/>
          <a:lstStyle/>
          <a:p>
            <a:pPr>
              <a:defRPr/>
            </a:pPr>
            <a:r>
              <a:rPr lang="en-US" altLang="en-US" b="1" i="1" dirty="0"/>
              <a:t>MET</a:t>
            </a:r>
            <a:endParaRPr lang="en-US" dirty="0"/>
          </a:p>
        </p:txBody>
      </p:sp>
      <p:sp>
        <p:nvSpPr>
          <p:cNvPr id="3" name="Content Placeholder 2">
            <a:extLst>
              <a:ext uri="{FF2B5EF4-FFF2-40B4-BE49-F238E27FC236}">
                <a16:creationId xmlns:a16="http://schemas.microsoft.com/office/drawing/2014/main" id="{6A5DB190-6965-4606-952F-4DB4B1CA8B80}"/>
              </a:ext>
            </a:extLst>
          </p:cNvPr>
          <p:cNvSpPr>
            <a:spLocks noGrp="1"/>
          </p:cNvSpPr>
          <p:nvPr>
            <p:ph sz="half" idx="1"/>
          </p:nvPr>
        </p:nvSpPr>
        <p:spPr>
          <a:xfrm>
            <a:off x="71438" y="1330325"/>
            <a:ext cx="8991600" cy="4225925"/>
          </a:xfrm>
        </p:spPr>
        <p:txBody>
          <a:bodyPr/>
          <a:lstStyle/>
          <a:p>
            <a:pPr marL="0" indent="0">
              <a:lnSpc>
                <a:spcPct val="150000"/>
              </a:lnSpc>
              <a:buFont typeface="Arial" charset="0"/>
              <a:buChar char="•"/>
              <a:defRPr/>
            </a:pPr>
            <a:r>
              <a:rPr lang="en-US" altLang="en-US" sz="2000" b="1" dirty="0"/>
              <a:t>Clinical utility - a complicated story…</a:t>
            </a:r>
          </a:p>
          <a:p>
            <a:pPr marL="517525" lvl="1" indent="-174625">
              <a:lnSpc>
                <a:spcPct val="150000"/>
              </a:lnSpc>
              <a:buFont typeface="Arial" charset="0"/>
              <a:buChar char="–"/>
              <a:defRPr/>
            </a:pPr>
            <a:r>
              <a:rPr lang="en-US" altLang="en-US" sz="2000" i="1" dirty="0"/>
              <a:t>MET</a:t>
            </a:r>
            <a:r>
              <a:rPr lang="en-US" altLang="en-US" sz="2000" dirty="0"/>
              <a:t> copy gain first seen in who relapsed on anti-EGFR therapy</a:t>
            </a:r>
          </a:p>
          <a:p>
            <a:pPr lvl="2">
              <a:lnSpc>
                <a:spcPct val="150000"/>
              </a:lnSpc>
              <a:buFont typeface="Arial" charset="0"/>
              <a:buChar char="•"/>
              <a:defRPr/>
            </a:pPr>
            <a:r>
              <a:rPr lang="en-US" altLang="en-US" sz="1800" dirty="0"/>
              <a:t>Confusion in frequency: “copy gain” vs “amplification”</a:t>
            </a:r>
          </a:p>
          <a:p>
            <a:pPr lvl="2">
              <a:buFont typeface="Arial" charset="0"/>
              <a:buChar char="•"/>
              <a:defRPr/>
            </a:pPr>
            <a:r>
              <a:rPr lang="en-US" altLang="en-US" sz="1800" dirty="0"/>
              <a:t>Can co-exist with other oncogene mutations</a:t>
            </a:r>
          </a:p>
          <a:p>
            <a:pPr marL="914400" lvl="2" indent="0">
              <a:buFont typeface="Arial" charset="0"/>
              <a:buNone/>
              <a:defRPr/>
            </a:pPr>
            <a:endParaRPr lang="en-US" altLang="en-US" sz="1800" dirty="0"/>
          </a:p>
          <a:p>
            <a:pPr marL="517525" lvl="1" indent="-174625">
              <a:buFont typeface="Arial" charset="0"/>
              <a:buChar char="–"/>
              <a:defRPr/>
            </a:pPr>
            <a:r>
              <a:rPr lang="en-US" altLang="en-US" sz="2000" dirty="0"/>
              <a:t>MET inhibitors were developed (</a:t>
            </a:r>
            <a:r>
              <a:rPr lang="en-US" altLang="en-US" sz="2000" dirty="0" err="1"/>
              <a:t>crizotinib</a:t>
            </a:r>
            <a:r>
              <a:rPr lang="en-US" altLang="en-US" sz="2000" dirty="0"/>
              <a:t>), but didn’t work in general</a:t>
            </a:r>
          </a:p>
          <a:p>
            <a:pPr lvl="2">
              <a:buFont typeface="Arial" charset="0"/>
              <a:buChar char="•"/>
              <a:defRPr/>
            </a:pPr>
            <a:r>
              <a:rPr lang="en-US" altLang="en-US" sz="1800" dirty="0"/>
              <a:t>Rare “true” MET amplification does respond to </a:t>
            </a:r>
            <a:r>
              <a:rPr lang="en-US" altLang="en-US" sz="1800" dirty="0" err="1"/>
              <a:t>crizotinib</a:t>
            </a:r>
            <a:r>
              <a:rPr lang="en-US" altLang="en-US" sz="1800" dirty="0"/>
              <a:t> (~50% </a:t>
            </a:r>
            <a:r>
              <a:rPr lang="en-US" altLang="en-US" sz="1800" dirty="0" err="1"/>
              <a:t>rr</a:t>
            </a:r>
            <a:r>
              <a:rPr lang="en-US" altLang="en-US" sz="1800" dirty="0"/>
              <a:t>)</a:t>
            </a:r>
          </a:p>
          <a:p>
            <a:pPr marL="914400" lvl="2" indent="0">
              <a:buFont typeface="Arial" charset="0"/>
              <a:buNone/>
              <a:defRPr/>
            </a:pPr>
            <a:endParaRPr lang="en-US" altLang="en-US" sz="1800" dirty="0"/>
          </a:p>
          <a:p>
            <a:pPr marL="517525" lvl="1" indent="-174625">
              <a:buFont typeface="Arial" charset="0"/>
              <a:buChar char="–"/>
              <a:defRPr/>
            </a:pPr>
            <a:r>
              <a:rPr lang="en-US" altLang="en-US" sz="2000" dirty="0"/>
              <a:t>Fast forward:  NGS discovers mutations affecting splicing of exon 14</a:t>
            </a:r>
          </a:p>
          <a:p>
            <a:pPr lvl="2">
              <a:lnSpc>
                <a:spcPct val="150000"/>
              </a:lnSpc>
              <a:buFont typeface="Arial" charset="0"/>
              <a:buChar char="•"/>
              <a:defRPr/>
            </a:pPr>
            <a:r>
              <a:rPr lang="en-US" altLang="en-US" sz="1800" dirty="0"/>
              <a:t>Common: ~3% of lung cancers</a:t>
            </a:r>
          </a:p>
          <a:p>
            <a:pPr lvl="2">
              <a:lnSpc>
                <a:spcPct val="150000"/>
              </a:lnSpc>
              <a:buFont typeface="Arial" charset="0"/>
              <a:buChar char="•"/>
              <a:defRPr/>
            </a:pPr>
            <a:r>
              <a:rPr lang="en-US" altLang="en-US" sz="1800" dirty="0"/>
              <a:t>Exon 14 skipping mutations do respond to crizotinib</a:t>
            </a:r>
          </a:p>
          <a:p>
            <a:pPr lvl="2">
              <a:lnSpc>
                <a:spcPct val="150000"/>
              </a:lnSpc>
              <a:buFont typeface="Arial" charset="0"/>
              <a:buChar char="•"/>
              <a:defRPr/>
            </a:pPr>
            <a:r>
              <a:rPr lang="en-US" altLang="en-US" sz="1800" dirty="0"/>
              <a:t>Multiple additional inhibitors in development/trials</a:t>
            </a:r>
          </a:p>
          <a:p>
            <a:pPr lvl="1">
              <a:lnSpc>
                <a:spcPct val="150000"/>
              </a:lnSpc>
              <a:buFont typeface="Arial" charset="0"/>
              <a:buChar char="•"/>
              <a:defRPr/>
            </a:pPr>
            <a:r>
              <a:rPr lang="en-US" altLang="en-US" sz="2000" dirty="0"/>
              <a:t>Methodology:  many choices still, but RNA probably favored</a:t>
            </a:r>
          </a:p>
          <a:p>
            <a:pPr lvl="2">
              <a:lnSpc>
                <a:spcPct val="150000"/>
              </a:lnSpc>
              <a:buFont typeface="Arial" charset="0"/>
              <a:buChar char="•"/>
              <a:defRPr/>
            </a:pPr>
            <a:endParaRPr lang="en-US" altLang="en-US" sz="1800" dirty="0"/>
          </a:p>
          <a:p>
            <a:pPr>
              <a:buFont typeface="Arial" charset="0"/>
              <a:buChar char="•"/>
              <a:defRPr/>
            </a:pPr>
            <a:endParaRPr lang="en-US" dirty="0"/>
          </a:p>
        </p:txBody>
      </p:sp>
      <p:pic>
        <p:nvPicPr>
          <p:cNvPr id="38916" name="Picture 2" descr="Image result for mr met">
            <a:extLst>
              <a:ext uri="{FF2B5EF4-FFF2-40B4-BE49-F238E27FC236}">
                <a16:creationId xmlns:a16="http://schemas.microsoft.com/office/drawing/2014/main" id="{EB186ED6-29BA-3CA2-6444-2CDE151551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436563"/>
            <a:ext cx="9144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8">
            <a:extLst>
              <a:ext uri="{FF2B5EF4-FFF2-40B4-BE49-F238E27FC236}">
                <a16:creationId xmlns:a16="http://schemas.microsoft.com/office/drawing/2014/main" id="{07F57552-664A-B562-F3DA-340845F56A57}"/>
              </a:ext>
            </a:extLst>
          </p:cNvPr>
          <p:cNvSpPr txBox="1">
            <a:spLocks noChangeArrowheads="1"/>
          </p:cNvSpPr>
          <p:nvPr/>
        </p:nvSpPr>
        <p:spPr bwMode="auto">
          <a:xfrm>
            <a:off x="7808913" y="3327400"/>
            <a:ext cx="1254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1" u="none" strike="noStrike" kern="1200" cap="none" spc="0" normalizeH="0" baseline="0" noProof="0">
                <a:ln>
                  <a:noFill/>
                </a:ln>
                <a:solidFill>
                  <a:srgbClr val="000000"/>
                </a:solidFill>
                <a:effectLst/>
                <a:uLnTx/>
                <a:uFillTx/>
                <a:latin typeface="Gill Sans"/>
                <a:ea typeface="Heiti SC Light"/>
                <a:cs typeface="Heiti SC Light"/>
                <a:sym typeface="Gill Sans"/>
              </a:rPr>
              <a:t>Awad, et al., JCO, 2016</a:t>
            </a:r>
          </a:p>
        </p:txBody>
      </p:sp>
      <p:pic>
        <p:nvPicPr>
          <p:cNvPr id="38918" name="Picture 4">
            <a:extLst>
              <a:ext uri="{FF2B5EF4-FFF2-40B4-BE49-F238E27FC236}">
                <a16:creationId xmlns:a16="http://schemas.microsoft.com/office/drawing/2014/main" id="{55755A82-105B-4476-FF7D-703ECC44F6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1755775"/>
            <a:ext cx="1951037"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104F-439C-35F2-A1B0-ACB8517B4C69}"/>
              </a:ext>
            </a:extLst>
          </p:cNvPr>
          <p:cNvSpPr>
            <a:spLocks noGrp="1"/>
          </p:cNvSpPr>
          <p:nvPr>
            <p:ph type="title"/>
          </p:nvPr>
        </p:nvSpPr>
        <p:spPr/>
        <p:txBody>
          <a:bodyPr/>
          <a:lstStyle/>
          <a:p>
            <a:r>
              <a:rPr lang="en-US" dirty="0"/>
              <a:t>MET</a:t>
            </a:r>
          </a:p>
        </p:txBody>
      </p:sp>
      <p:pic>
        <p:nvPicPr>
          <p:cNvPr id="6" name="Picture 5">
            <a:extLst>
              <a:ext uri="{FF2B5EF4-FFF2-40B4-BE49-F238E27FC236}">
                <a16:creationId xmlns:a16="http://schemas.microsoft.com/office/drawing/2014/main" id="{FF9BBB83-CF06-52A2-C5B4-CAE3134BE29D}"/>
              </a:ext>
            </a:extLst>
          </p:cNvPr>
          <p:cNvPicPr>
            <a:picLocks noChangeAspect="1"/>
          </p:cNvPicPr>
          <p:nvPr/>
        </p:nvPicPr>
        <p:blipFill>
          <a:blip r:embed="rId2"/>
          <a:stretch>
            <a:fillRect/>
          </a:stretch>
        </p:blipFill>
        <p:spPr>
          <a:xfrm>
            <a:off x="4948323" y="2425209"/>
            <a:ext cx="3579232" cy="2269558"/>
          </a:xfrm>
          <a:prstGeom prst="rect">
            <a:avLst/>
          </a:prstGeom>
        </p:spPr>
      </p:pic>
      <p:pic>
        <p:nvPicPr>
          <p:cNvPr id="10" name="Picture 9">
            <a:extLst>
              <a:ext uri="{FF2B5EF4-FFF2-40B4-BE49-F238E27FC236}">
                <a16:creationId xmlns:a16="http://schemas.microsoft.com/office/drawing/2014/main" id="{FF1228FB-57B2-6A49-989F-7D6BDB3E9B6E}"/>
              </a:ext>
            </a:extLst>
          </p:cNvPr>
          <p:cNvPicPr>
            <a:picLocks noChangeAspect="1"/>
          </p:cNvPicPr>
          <p:nvPr/>
        </p:nvPicPr>
        <p:blipFill>
          <a:blip r:embed="rId3"/>
          <a:stretch>
            <a:fillRect/>
          </a:stretch>
        </p:blipFill>
        <p:spPr>
          <a:xfrm>
            <a:off x="616445" y="1841738"/>
            <a:ext cx="3955555" cy="4410895"/>
          </a:xfrm>
          <a:prstGeom prst="rect">
            <a:avLst/>
          </a:prstGeom>
        </p:spPr>
      </p:pic>
      <p:sp>
        <p:nvSpPr>
          <p:cNvPr id="11" name="TextBox 10">
            <a:extLst>
              <a:ext uri="{FF2B5EF4-FFF2-40B4-BE49-F238E27FC236}">
                <a16:creationId xmlns:a16="http://schemas.microsoft.com/office/drawing/2014/main" id="{D586D3F3-1BE9-CDE4-BB59-AA75F17E7C96}"/>
              </a:ext>
            </a:extLst>
          </p:cNvPr>
          <p:cNvSpPr txBox="1"/>
          <p:nvPr/>
        </p:nvSpPr>
        <p:spPr>
          <a:xfrm>
            <a:off x="5648834" y="4923908"/>
            <a:ext cx="2354234" cy="369332"/>
          </a:xfrm>
          <a:prstGeom prst="rect">
            <a:avLst/>
          </a:prstGeom>
          <a:noFill/>
        </p:spPr>
        <p:txBody>
          <a:bodyPr wrap="none" rtlCol="0">
            <a:spAutoFit/>
          </a:bodyPr>
          <a:lstStyle/>
          <a:p>
            <a:r>
              <a:rPr lang="en-US" i="1" dirty="0"/>
              <a:t>Wolf, et al., NEJM 2020</a:t>
            </a:r>
          </a:p>
        </p:txBody>
      </p:sp>
      <p:sp>
        <p:nvSpPr>
          <p:cNvPr id="12" name="TextBox 11">
            <a:extLst>
              <a:ext uri="{FF2B5EF4-FFF2-40B4-BE49-F238E27FC236}">
                <a16:creationId xmlns:a16="http://schemas.microsoft.com/office/drawing/2014/main" id="{AAFBD306-5849-8796-9F86-8200A381A5DE}"/>
              </a:ext>
            </a:extLst>
          </p:cNvPr>
          <p:cNvSpPr txBox="1"/>
          <p:nvPr/>
        </p:nvSpPr>
        <p:spPr>
          <a:xfrm>
            <a:off x="1288501" y="6346307"/>
            <a:ext cx="3083793" cy="369332"/>
          </a:xfrm>
          <a:prstGeom prst="rect">
            <a:avLst/>
          </a:prstGeom>
          <a:noFill/>
        </p:spPr>
        <p:txBody>
          <a:bodyPr wrap="none" rtlCol="0">
            <a:spAutoFit/>
          </a:bodyPr>
          <a:lstStyle/>
          <a:p>
            <a:r>
              <a:rPr lang="en-US" i="1" dirty="0"/>
              <a:t>Wolf, et al., Lancet Oncol, 2024</a:t>
            </a:r>
          </a:p>
        </p:txBody>
      </p:sp>
      <p:pic>
        <p:nvPicPr>
          <p:cNvPr id="3" name="Picture 2">
            <a:extLst>
              <a:ext uri="{FF2B5EF4-FFF2-40B4-BE49-F238E27FC236}">
                <a16:creationId xmlns:a16="http://schemas.microsoft.com/office/drawing/2014/main" id="{FED5E0A2-5906-4E0F-2786-C0971D18B785}"/>
              </a:ext>
            </a:extLst>
          </p:cNvPr>
          <p:cNvPicPr>
            <a:picLocks noChangeAspect="1"/>
          </p:cNvPicPr>
          <p:nvPr/>
        </p:nvPicPr>
        <p:blipFill>
          <a:blip r:embed="rId4"/>
          <a:stretch>
            <a:fillRect/>
          </a:stretch>
        </p:blipFill>
        <p:spPr>
          <a:xfrm>
            <a:off x="7613076" y="333208"/>
            <a:ext cx="914479" cy="908383"/>
          </a:xfrm>
          <a:prstGeom prst="rect">
            <a:avLst/>
          </a:prstGeom>
        </p:spPr>
      </p:pic>
    </p:spTree>
    <p:extLst>
      <p:ext uri="{BB962C8B-B14F-4D97-AF65-F5344CB8AC3E}">
        <p14:creationId xmlns:p14="http://schemas.microsoft.com/office/powerpoint/2010/main" val="1767804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AEAB-0FF9-4575-AC9E-DDC650E9AAA6}"/>
              </a:ext>
            </a:extLst>
          </p:cNvPr>
          <p:cNvSpPr>
            <a:spLocks noGrp="1"/>
          </p:cNvSpPr>
          <p:nvPr>
            <p:ph type="title"/>
          </p:nvPr>
        </p:nvSpPr>
        <p:spPr/>
        <p:txBody>
          <a:bodyPr/>
          <a:lstStyle/>
          <a:p>
            <a:pPr>
              <a:defRPr/>
            </a:pPr>
            <a:r>
              <a:rPr lang="en-US" b="1" i="1" dirty="0"/>
              <a:t>RET</a:t>
            </a:r>
            <a:endParaRPr lang="en-US" dirty="0"/>
          </a:p>
        </p:txBody>
      </p:sp>
      <p:sp>
        <p:nvSpPr>
          <p:cNvPr id="3" name="Content Placeholder 2">
            <a:extLst>
              <a:ext uri="{FF2B5EF4-FFF2-40B4-BE49-F238E27FC236}">
                <a16:creationId xmlns:a16="http://schemas.microsoft.com/office/drawing/2014/main" id="{44460E3E-CC18-42C0-854E-DEB63BAF4C5F}"/>
              </a:ext>
            </a:extLst>
          </p:cNvPr>
          <p:cNvSpPr>
            <a:spLocks noGrp="1"/>
          </p:cNvSpPr>
          <p:nvPr>
            <p:ph sz="half" idx="1"/>
          </p:nvPr>
        </p:nvSpPr>
        <p:spPr>
          <a:xfrm>
            <a:off x="377825" y="1371600"/>
            <a:ext cx="4879975" cy="4225925"/>
          </a:xfrm>
        </p:spPr>
        <p:txBody>
          <a:bodyPr/>
          <a:lstStyle/>
          <a:p>
            <a:pPr marL="0" indent="0">
              <a:lnSpc>
                <a:spcPct val="150000"/>
              </a:lnSpc>
              <a:buFont typeface="Arial" charset="0"/>
              <a:buChar char="•"/>
              <a:defRPr/>
            </a:pPr>
            <a:r>
              <a:rPr lang="en-US" altLang="en-US" sz="1800" b="1" dirty="0"/>
              <a:t>Characteristic mutations in thyroid cancer</a:t>
            </a:r>
          </a:p>
          <a:p>
            <a:pPr lvl="1">
              <a:lnSpc>
                <a:spcPct val="150000"/>
              </a:lnSpc>
              <a:buFont typeface="Arial" charset="0"/>
              <a:buChar char="–"/>
              <a:defRPr/>
            </a:pPr>
            <a:r>
              <a:rPr lang="en-US" altLang="en-US" sz="1400" b="1" dirty="0"/>
              <a:t> </a:t>
            </a:r>
            <a:r>
              <a:rPr lang="en-US" altLang="en-US" sz="1400" dirty="0"/>
              <a:t>Mutations in MEN II syndrome, medullary carcinoma</a:t>
            </a:r>
          </a:p>
          <a:p>
            <a:pPr lvl="1">
              <a:lnSpc>
                <a:spcPct val="150000"/>
              </a:lnSpc>
              <a:buFont typeface="Arial" charset="0"/>
              <a:buChar char="–"/>
              <a:defRPr/>
            </a:pPr>
            <a:r>
              <a:rPr lang="en-US" altLang="en-US" sz="1400" dirty="0"/>
              <a:t> </a:t>
            </a:r>
            <a:r>
              <a:rPr lang="en-US" altLang="en-US" sz="1400" i="1" dirty="0"/>
              <a:t>RET/PTC</a:t>
            </a:r>
            <a:r>
              <a:rPr lang="en-US" altLang="en-US" sz="1400" dirty="0"/>
              <a:t> fusions in papillary carcinoma</a:t>
            </a:r>
          </a:p>
          <a:p>
            <a:pPr marL="0" indent="0">
              <a:lnSpc>
                <a:spcPct val="150000"/>
              </a:lnSpc>
              <a:buFont typeface="Arial" charset="0"/>
              <a:buChar char="•"/>
              <a:defRPr/>
            </a:pPr>
            <a:r>
              <a:rPr lang="en-US" altLang="en-US" sz="1800" b="1" dirty="0"/>
              <a:t>Overlapping alterations in lung cancer</a:t>
            </a:r>
          </a:p>
          <a:p>
            <a:pPr lvl="1">
              <a:lnSpc>
                <a:spcPct val="150000"/>
              </a:lnSpc>
              <a:buFont typeface="Arial" charset="0"/>
              <a:buChar char="–"/>
              <a:defRPr/>
            </a:pPr>
            <a:r>
              <a:rPr lang="en-US" altLang="en-US" sz="1800" dirty="0"/>
              <a:t> </a:t>
            </a:r>
            <a:r>
              <a:rPr lang="en-US" altLang="en-US" sz="1400" dirty="0"/>
              <a:t>Multiple fusions, including </a:t>
            </a:r>
            <a:r>
              <a:rPr lang="en-US" altLang="en-US" sz="1400" i="1" dirty="0"/>
              <a:t>KIF5B</a:t>
            </a:r>
            <a:r>
              <a:rPr lang="en-US" altLang="en-US" sz="1400" dirty="0"/>
              <a:t>, </a:t>
            </a:r>
            <a:r>
              <a:rPr lang="en-US" altLang="en-US" sz="1400" i="1" dirty="0"/>
              <a:t>CCD6</a:t>
            </a:r>
            <a:r>
              <a:rPr lang="en-US" altLang="en-US" sz="1400" dirty="0"/>
              <a:t>, </a:t>
            </a:r>
            <a:r>
              <a:rPr lang="en-US" altLang="en-US" sz="1400" i="1" dirty="0"/>
              <a:t>NCOA4</a:t>
            </a:r>
          </a:p>
          <a:p>
            <a:pPr lvl="2">
              <a:lnSpc>
                <a:spcPct val="150000"/>
              </a:lnSpc>
              <a:buFont typeface="Arial" charset="0"/>
              <a:buChar char="•"/>
              <a:defRPr/>
            </a:pPr>
            <a:r>
              <a:rPr lang="en-US" altLang="en-US" sz="1400" dirty="0"/>
              <a:t>Some of the same partners as </a:t>
            </a:r>
            <a:r>
              <a:rPr lang="en-US" altLang="en-US" sz="1400" i="1" dirty="0"/>
              <a:t>ROS1</a:t>
            </a:r>
            <a:r>
              <a:rPr lang="en-US" altLang="en-US" sz="1400" dirty="0"/>
              <a:t>…</a:t>
            </a:r>
          </a:p>
          <a:p>
            <a:pPr marL="0" indent="0">
              <a:lnSpc>
                <a:spcPct val="150000"/>
              </a:lnSpc>
              <a:buFont typeface="Arial" charset="0"/>
              <a:buChar char="•"/>
              <a:defRPr/>
            </a:pPr>
            <a:r>
              <a:rPr lang="en-US" altLang="en-US" sz="1800" b="1" dirty="0"/>
              <a:t>Response to </a:t>
            </a:r>
            <a:r>
              <a:rPr lang="en-US" altLang="en-US" sz="1800" b="1" dirty="0" err="1"/>
              <a:t>TKIs</a:t>
            </a:r>
            <a:r>
              <a:rPr lang="en-US" altLang="en-US" sz="1800" b="1" dirty="0"/>
              <a:t>:</a:t>
            </a:r>
          </a:p>
          <a:p>
            <a:pPr lvl="1">
              <a:lnSpc>
                <a:spcPct val="150000"/>
              </a:lnSpc>
              <a:buFont typeface="Arial" charset="0"/>
              <a:buChar char="–"/>
              <a:defRPr/>
            </a:pPr>
            <a:r>
              <a:rPr lang="en-US" altLang="en-US" sz="1400" dirty="0"/>
              <a:t>Broad </a:t>
            </a:r>
            <a:r>
              <a:rPr lang="en-US" altLang="en-US" sz="1400" dirty="0" err="1"/>
              <a:t>TKIs</a:t>
            </a:r>
            <a:r>
              <a:rPr lang="en-US" altLang="en-US" sz="1400" dirty="0"/>
              <a:t>: ~30-50% ORR, </a:t>
            </a:r>
            <a:r>
              <a:rPr lang="en-US" altLang="en-US" sz="1400" dirty="0" err="1"/>
              <a:t>PFS</a:t>
            </a:r>
            <a:r>
              <a:rPr lang="en-US" altLang="en-US" sz="1400" dirty="0"/>
              <a:t> 5-8 </a:t>
            </a:r>
            <a:r>
              <a:rPr lang="en-US" altLang="en-US" sz="1400" dirty="0" err="1"/>
              <a:t>mos</a:t>
            </a:r>
            <a:endParaRPr lang="en-US" altLang="en-US" sz="1400" dirty="0"/>
          </a:p>
          <a:p>
            <a:pPr lvl="1">
              <a:lnSpc>
                <a:spcPct val="150000"/>
              </a:lnSpc>
              <a:buFont typeface="Arial" charset="0"/>
              <a:buChar char="–"/>
              <a:defRPr/>
            </a:pPr>
            <a:r>
              <a:rPr lang="en-US" altLang="en-US" sz="1400" dirty="0"/>
              <a:t>Selective RET </a:t>
            </a:r>
            <a:r>
              <a:rPr lang="en-US" altLang="en-US" sz="1400" dirty="0" err="1"/>
              <a:t>TKIs</a:t>
            </a:r>
            <a:r>
              <a:rPr lang="en-US" altLang="en-US" sz="1400" dirty="0"/>
              <a:t>: 50-70% ORR, </a:t>
            </a:r>
            <a:r>
              <a:rPr lang="en-US" altLang="en-US" sz="1400" dirty="0" err="1"/>
              <a:t>PFS</a:t>
            </a:r>
            <a:r>
              <a:rPr lang="en-US" altLang="en-US" sz="1400" dirty="0"/>
              <a:t> 18.4mos</a:t>
            </a:r>
          </a:p>
          <a:p>
            <a:pPr lvl="2">
              <a:lnSpc>
                <a:spcPct val="150000"/>
              </a:lnSpc>
              <a:buFont typeface="Arial" charset="0"/>
              <a:buChar char="•"/>
              <a:defRPr/>
            </a:pPr>
            <a:r>
              <a:rPr lang="en-US" altLang="en-US" sz="1200" dirty="0"/>
              <a:t>Breakthrough designation: Sep, 2018</a:t>
            </a:r>
          </a:p>
          <a:p>
            <a:pPr marL="0" indent="0">
              <a:lnSpc>
                <a:spcPct val="150000"/>
              </a:lnSpc>
              <a:buFont typeface="Arial" charset="0"/>
              <a:buChar char="•"/>
              <a:defRPr/>
            </a:pPr>
            <a:r>
              <a:rPr lang="en-US" altLang="en-US" sz="1800" b="1" dirty="0"/>
              <a:t>Methodology:</a:t>
            </a:r>
          </a:p>
          <a:p>
            <a:pPr lvl="1">
              <a:lnSpc>
                <a:spcPct val="150000"/>
              </a:lnSpc>
              <a:buFont typeface="Arial" charset="0"/>
              <a:buChar char="–"/>
              <a:defRPr/>
            </a:pPr>
            <a:r>
              <a:rPr lang="en-US" altLang="en-US" sz="1400" dirty="0"/>
              <a:t>Discovered by DNA NGS</a:t>
            </a:r>
          </a:p>
          <a:p>
            <a:pPr lvl="1">
              <a:lnSpc>
                <a:spcPct val="150000"/>
              </a:lnSpc>
              <a:buFont typeface="Arial" charset="0"/>
              <a:buChar char="–"/>
              <a:defRPr/>
            </a:pPr>
            <a:r>
              <a:rPr lang="en-US" altLang="en-US" sz="1400" dirty="0"/>
              <a:t> Unlike other fusions, FISH and IHC are challenging</a:t>
            </a:r>
          </a:p>
          <a:p>
            <a:pPr>
              <a:buFont typeface="Arial" charset="0"/>
              <a:buChar char="•"/>
              <a:defRPr/>
            </a:pPr>
            <a:endParaRPr lang="en-US" dirty="0"/>
          </a:p>
        </p:txBody>
      </p:sp>
      <p:pic>
        <p:nvPicPr>
          <p:cNvPr id="37892" name="Picture 4">
            <a:extLst>
              <a:ext uri="{FF2B5EF4-FFF2-40B4-BE49-F238E27FC236}">
                <a16:creationId xmlns:a16="http://schemas.microsoft.com/office/drawing/2014/main" id="{EFB872B2-9F92-1124-8282-CD899940C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688" y="1420813"/>
            <a:ext cx="2303462"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descr="Image result for rhett butler">
            <a:extLst>
              <a:ext uri="{FF2B5EF4-FFF2-40B4-BE49-F238E27FC236}">
                <a16:creationId xmlns:a16="http://schemas.microsoft.com/office/drawing/2014/main" id="{EB802F4A-069D-6CA0-BB02-32AD444BC9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513" y="331788"/>
            <a:ext cx="9096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5">
            <a:extLst>
              <a:ext uri="{FF2B5EF4-FFF2-40B4-BE49-F238E27FC236}">
                <a16:creationId xmlns:a16="http://schemas.microsoft.com/office/drawing/2014/main" id="{C50A681F-0255-7AF7-2C82-B2F12D704E43}"/>
              </a:ext>
            </a:extLst>
          </p:cNvPr>
          <p:cNvSpPr txBox="1">
            <a:spLocks noChangeArrowheads="1"/>
          </p:cNvSpPr>
          <p:nvPr/>
        </p:nvSpPr>
        <p:spPr bwMode="auto">
          <a:xfrm>
            <a:off x="6662738" y="3962400"/>
            <a:ext cx="1566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000000"/>
                </a:solidFill>
                <a:effectLst/>
                <a:uLnTx/>
                <a:uFillTx/>
                <a:latin typeface="Gill Sans"/>
                <a:ea typeface="Heiti SC Light"/>
                <a:cs typeface="Heiti SC Light"/>
                <a:sym typeface="Gill Sans"/>
              </a:rPr>
              <a:t>Platt, et al., BMC Cancer, 2015</a:t>
            </a:r>
          </a:p>
        </p:txBody>
      </p:sp>
      <p:pic>
        <p:nvPicPr>
          <p:cNvPr id="37895" name="Picture 11">
            <a:extLst>
              <a:ext uri="{FF2B5EF4-FFF2-40B4-BE49-F238E27FC236}">
                <a16:creationId xmlns:a16="http://schemas.microsoft.com/office/drawing/2014/main" id="{62229D78-BB60-127C-B56F-403C776976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875" y="3541713"/>
            <a:ext cx="1682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12">
            <a:extLst>
              <a:ext uri="{FF2B5EF4-FFF2-40B4-BE49-F238E27FC236}">
                <a16:creationId xmlns:a16="http://schemas.microsoft.com/office/drawing/2014/main" id="{EDD3E873-9199-0539-D31B-EA7C124FEC80}"/>
              </a:ext>
            </a:extLst>
          </p:cNvPr>
          <p:cNvSpPr txBox="1">
            <a:spLocks noChangeArrowheads="1"/>
          </p:cNvSpPr>
          <p:nvPr/>
        </p:nvSpPr>
        <p:spPr bwMode="auto">
          <a:xfrm>
            <a:off x="4783138" y="4684713"/>
            <a:ext cx="1682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000000"/>
                </a:solidFill>
                <a:effectLst/>
                <a:uLnTx/>
                <a:uFillTx/>
                <a:latin typeface="Gill Sans"/>
                <a:ea typeface="Heiti SC Light"/>
                <a:cs typeface="Heiti SC Light"/>
                <a:sym typeface="Gill Sans"/>
              </a:rPr>
              <a:t>Ackerman, et al., Onco Targets Ther 2019</a:t>
            </a:r>
          </a:p>
        </p:txBody>
      </p:sp>
      <p:pic>
        <p:nvPicPr>
          <p:cNvPr id="37897" name="Picture 13">
            <a:extLst>
              <a:ext uri="{FF2B5EF4-FFF2-40B4-BE49-F238E27FC236}">
                <a16:creationId xmlns:a16="http://schemas.microsoft.com/office/drawing/2014/main" id="{7234A98F-C67E-EE8A-F4DE-2A8E4A3575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0988" y="4522788"/>
            <a:ext cx="21939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14">
            <a:extLst>
              <a:ext uri="{FF2B5EF4-FFF2-40B4-BE49-F238E27FC236}">
                <a16:creationId xmlns:a16="http://schemas.microsoft.com/office/drawing/2014/main" id="{74680CE8-0E5E-C3C8-7BC9-490246C83391}"/>
              </a:ext>
            </a:extLst>
          </p:cNvPr>
          <p:cNvSpPr txBox="1">
            <a:spLocks noChangeArrowheads="1"/>
          </p:cNvSpPr>
          <p:nvPr/>
        </p:nvSpPr>
        <p:spPr bwMode="auto">
          <a:xfrm>
            <a:off x="7475538" y="5764213"/>
            <a:ext cx="1439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000000"/>
                </a:solidFill>
                <a:effectLst/>
                <a:uLnTx/>
                <a:uFillTx/>
                <a:latin typeface="Gill Sans"/>
                <a:ea typeface="Heiti SC Light"/>
                <a:cs typeface="Heiti SC Light"/>
                <a:sym typeface="Gill Sans"/>
              </a:rPr>
              <a:t>Oxnard, IASLC, 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4AF0-64C6-DE1F-25D7-0AF105BC5C3A}"/>
              </a:ext>
            </a:extLst>
          </p:cNvPr>
          <p:cNvSpPr>
            <a:spLocks noGrp="1"/>
          </p:cNvSpPr>
          <p:nvPr>
            <p:ph type="title"/>
          </p:nvPr>
        </p:nvSpPr>
        <p:spPr/>
        <p:txBody>
          <a:bodyPr/>
          <a:lstStyle/>
          <a:p>
            <a:r>
              <a:rPr lang="en-US" dirty="0"/>
              <a:t>RET</a:t>
            </a:r>
          </a:p>
        </p:txBody>
      </p:sp>
      <p:pic>
        <p:nvPicPr>
          <p:cNvPr id="4" name="Picture 3">
            <a:extLst>
              <a:ext uri="{FF2B5EF4-FFF2-40B4-BE49-F238E27FC236}">
                <a16:creationId xmlns:a16="http://schemas.microsoft.com/office/drawing/2014/main" id="{69F27622-BA87-7F5C-189F-31CDEF07634E}"/>
              </a:ext>
            </a:extLst>
          </p:cNvPr>
          <p:cNvPicPr>
            <a:picLocks noChangeAspect="1"/>
          </p:cNvPicPr>
          <p:nvPr/>
        </p:nvPicPr>
        <p:blipFill>
          <a:blip r:embed="rId2"/>
          <a:stretch>
            <a:fillRect/>
          </a:stretch>
        </p:blipFill>
        <p:spPr>
          <a:xfrm>
            <a:off x="628650" y="1909233"/>
            <a:ext cx="4225540" cy="4207933"/>
          </a:xfrm>
          <a:prstGeom prst="rect">
            <a:avLst/>
          </a:prstGeom>
        </p:spPr>
      </p:pic>
      <p:pic>
        <p:nvPicPr>
          <p:cNvPr id="5" name="Picture 4">
            <a:extLst>
              <a:ext uri="{FF2B5EF4-FFF2-40B4-BE49-F238E27FC236}">
                <a16:creationId xmlns:a16="http://schemas.microsoft.com/office/drawing/2014/main" id="{D78A5F08-062F-8F02-8EB9-6E80DB90CF97}"/>
              </a:ext>
            </a:extLst>
          </p:cNvPr>
          <p:cNvPicPr>
            <a:picLocks noChangeAspect="1"/>
          </p:cNvPicPr>
          <p:nvPr/>
        </p:nvPicPr>
        <p:blipFill>
          <a:blip r:embed="rId3"/>
          <a:stretch>
            <a:fillRect/>
          </a:stretch>
        </p:blipFill>
        <p:spPr>
          <a:xfrm>
            <a:off x="5033895" y="1909233"/>
            <a:ext cx="3496650" cy="3344334"/>
          </a:xfrm>
          <a:prstGeom prst="rect">
            <a:avLst/>
          </a:prstGeom>
        </p:spPr>
      </p:pic>
      <p:sp>
        <p:nvSpPr>
          <p:cNvPr id="9" name="TextBox 8">
            <a:extLst>
              <a:ext uri="{FF2B5EF4-FFF2-40B4-BE49-F238E27FC236}">
                <a16:creationId xmlns:a16="http://schemas.microsoft.com/office/drawing/2014/main" id="{2B696853-D65F-D5F2-EB73-7A6CE2B23E2E}"/>
              </a:ext>
            </a:extLst>
          </p:cNvPr>
          <p:cNvSpPr txBox="1"/>
          <p:nvPr/>
        </p:nvSpPr>
        <p:spPr>
          <a:xfrm>
            <a:off x="5145068" y="5403876"/>
            <a:ext cx="2491772" cy="369332"/>
          </a:xfrm>
          <a:prstGeom prst="rect">
            <a:avLst/>
          </a:prstGeom>
          <a:noFill/>
        </p:spPr>
        <p:txBody>
          <a:bodyPr wrap="none" rtlCol="0">
            <a:spAutoFit/>
          </a:bodyPr>
          <a:lstStyle/>
          <a:p>
            <a:r>
              <a:rPr lang="en-US" i="1" dirty="0"/>
              <a:t>Drilon, et al., NEJM 2020</a:t>
            </a:r>
          </a:p>
        </p:txBody>
      </p:sp>
      <p:pic>
        <p:nvPicPr>
          <p:cNvPr id="3" name="Picture 2" descr="Image result for rhett butler">
            <a:extLst>
              <a:ext uri="{FF2B5EF4-FFF2-40B4-BE49-F238E27FC236}">
                <a16:creationId xmlns:a16="http://schemas.microsoft.com/office/drawing/2014/main" id="{AD5E4600-FD3A-DB9C-548C-AA8373883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1513" y="331788"/>
            <a:ext cx="9096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876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AB87-8630-4FCC-90DA-E56E51FE4508}"/>
              </a:ext>
            </a:extLst>
          </p:cNvPr>
          <p:cNvSpPr>
            <a:spLocks noGrp="1"/>
          </p:cNvSpPr>
          <p:nvPr>
            <p:ph type="title"/>
          </p:nvPr>
        </p:nvSpPr>
        <p:spPr/>
        <p:txBody>
          <a:bodyPr/>
          <a:lstStyle/>
          <a:p>
            <a:pPr>
              <a:defRPr/>
            </a:pPr>
            <a:r>
              <a:rPr lang="en-US" altLang="en-US" b="1" i="1" dirty="0"/>
              <a:t>KRAS</a:t>
            </a:r>
            <a:r>
              <a:rPr lang="en-US" altLang="en-US" b="1" dirty="0"/>
              <a:t> Mutations in NSCLC</a:t>
            </a:r>
            <a:endParaRPr lang="en-US" dirty="0"/>
          </a:p>
        </p:txBody>
      </p:sp>
      <p:sp>
        <p:nvSpPr>
          <p:cNvPr id="3" name="Content Placeholder 2">
            <a:extLst>
              <a:ext uri="{FF2B5EF4-FFF2-40B4-BE49-F238E27FC236}">
                <a16:creationId xmlns:a16="http://schemas.microsoft.com/office/drawing/2014/main" id="{1BF5ED2D-1780-4023-88D6-D0C106B636E2}"/>
              </a:ext>
            </a:extLst>
          </p:cNvPr>
          <p:cNvSpPr>
            <a:spLocks noGrp="1"/>
          </p:cNvSpPr>
          <p:nvPr>
            <p:ph sz="half" idx="1"/>
          </p:nvPr>
        </p:nvSpPr>
        <p:spPr>
          <a:xfrm>
            <a:off x="454025" y="1447800"/>
            <a:ext cx="8385175" cy="4225925"/>
          </a:xfrm>
        </p:spPr>
        <p:txBody>
          <a:bodyPr/>
          <a:lstStyle/>
          <a:p>
            <a:pPr marL="0" indent="0">
              <a:lnSpc>
                <a:spcPct val="150000"/>
              </a:lnSpc>
              <a:buFont typeface="Arial" charset="0"/>
              <a:buChar char="•"/>
              <a:defRPr/>
            </a:pPr>
            <a:r>
              <a:rPr lang="en-US" altLang="en-US" sz="2100" b="1" dirty="0"/>
              <a:t>Clinical utility</a:t>
            </a:r>
          </a:p>
          <a:p>
            <a:pPr lvl="1">
              <a:lnSpc>
                <a:spcPct val="150000"/>
              </a:lnSpc>
              <a:buFont typeface="Arial" charset="0"/>
              <a:buChar char="–"/>
              <a:defRPr/>
            </a:pPr>
            <a:r>
              <a:rPr lang="en-US" altLang="en-US" sz="2100" dirty="0"/>
              <a:t> No effective direct KRAS inhibitors</a:t>
            </a:r>
          </a:p>
          <a:p>
            <a:pPr lvl="1">
              <a:lnSpc>
                <a:spcPct val="150000"/>
              </a:lnSpc>
              <a:buFont typeface="Arial" charset="0"/>
              <a:buChar char="–"/>
              <a:defRPr/>
            </a:pPr>
            <a:r>
              <a:rPr lang="en-US" altLang="en-US" sz="2100" dirty="0"/>
              <a:t> Early reports of response to MEK inhibitors failed in phase III</a:t>
            </a:r>
          </a:p>
          <a:p>
            <a:pPr lvl="1">
              <a:lnSpc>
                <a:spcPct val="150000"/>
              </a:lnSpc>
              <a:buFont typeface="Arial" charset="0"/>
              <a:buChar char="–"/>
              <a:defRPr/>
            </a:pPr>
            <a:r>
              <a:rPr lang="en-US" altLang="en-US" sz="2100" dirty="0"/>
              <a:t> Associated with smoking</a:t>
            </a:r>
          </a:p>
          <a:p>
            <a:pPr marL="0" indent="0">
              <a:lnSpc>
                <a:spcPct val="150000"/>
              </a:lnSpc>
              <a:buFont typeface="Arial" charset="0"/>
              <a:buChar char="•"/>
              <a:defRPr/>
            </a:pPr>
            <a:r>
              <a:rPr lang="en-US" altLang="en-US" sz="2100" b="1" dirty="0"/>
              <a:t>Useful to “rule out” other less common alterations</a:t>
            </a:r>
          </a:p>
          <a:p>
            <a:pPr lvl="1">
              <a:lnSpc>
                <a:spcPct val="150000"/>
              </a:lnSpc>
              <a:buFont typeface="Arial" charset="0"/>
              <a:buChar char="–"/>
              <a:defRPr/>
            </a:pPr>
            <a:r>
              <a:rPr lang="en-US" altLang="en-US" sz="2100" dirty="0"/>
              <a:t>30% of lung adenocarcinomas</a:t>
            </a:r>
          </a:p>
          <a:p>
            <a:pPr lvl="1">
              <a:lnSpc>
                <a:spcPct val="150000"/>
              </a:lnSpc>
              <a:buFont typeface="Arial" charset="0"/>
              <a:buChar char="–"/>
              <a:defRPr/>
            </a:pPr>
            <a:r>
              <a:rPr lang="en-US" altLang="en-US" sz="2100" dirty="0"/>
              <a:t>Simple and widely available single gene assays</a:t>
            </a:r>
          </a:p>
          <a:p>
            <a:pPr>
              <a:buFont typeface="Arial" charset="0"/>
              <a:buChar char="•"/>
              <a:defRPr/>
            </a:pPr>
            <a:endParaRPr lang="en-US" dirty="0"/>
          </a:p>
          <a:p>
            <a:pPr>
              <a:buFont typeface="Arial" charset="0"/>
              <a:buChar char="•"/>
              <a:defRPr/>
            </a:pPr>
            <a:r>
              <a:rPr lang="en-US" dirty="0"/>
              <a:t>G12C-specific inhibitors are effective</a:t>
            </a:r>
          </a:p>
        </p:txBody>
      </p:sp>
      <p:pic>
        <p:nvPicPr>
          <p:cNvPr id="33796" name="Picture 2" descr="Image result for crassus">
            <a:extLst>
              <a:ext uri="{FF2B5EF4-FFF2-40B4-BE49-F238E27FC236}">
                <a16:creationId xmlns:a16="http://schemas.microsoft.com/office/drawing/2014/main" id="{46E60C9C-F74D-3A8A-8674-7E9018E83A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6111" y="71967"/>
            <a:ext cx="79308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FBFAAEB-3C3E-C6CD-77BB-7FC6D77D5637}"/>
              </a:ext>
            </a:extLst>
          </p:cNvPr>
          <p:cNvPicPr>
            <a:picLocks noChangeAspect="1"/>
          </p:cNvPicPr>
          <p:nvPr/>
        </p:nvPicPr>
        <p:blipFill>
          <a:blip r:embed="rId3"/>
          <a:srcRect r="28668" b="58790"/>
          <a:stretch/>
        </p:blipFill>
        <p:spPr>
          <a:xfrm>
            <a:off x="6402735" y="3534833"/>
            <a:ext cx="2568741" cy="1457865"/>
          </a:xfrm>
          <a:prstGeom prst="rect">
            <a:avLst/>
          </a:prstGeom>
        </p:spPr>
      </p:pic>
      <p:sp>
        <p:nvSpPr>
          <p:cNvPr id="5" name="TextBox 4">
            <a:extLst>
              <a:ext uri="{FF2B5EF4-FFF2-40B4-BE49-F238E27FC236}">
                <a16:creationId xmlns:a16="http://schemas.microsoft.com/office/drawing/2014/main" id="{23ADC4E1-317A-29FC-145F-ECE15E3B0E21}"/>
              </a:ext>
            </a:extLst>
          </p:cNvPr>
          <p:cNvSpPr txBox="1"/>
          <p:nvPr/>
        </p:nvSpPr>
        <p:spPr>
          <a:xfrm>
            <a:off x="6655107" y="4992698"/>
            <a:ext cx="2250231" cy="369332"/>
          </a:xfrm>
          <a:prstGeom prst="rect">
            <a:avLst/>
          </a:prstGeom>
          <a:noFill/>
        </p:spPr>
        <p:txBody>
          <a:bodyPr wrap="none" rtlCol="0">
            <a:spAutoFit/>
          </a:bodyPr>
          <a:lstStyle/>
          <a:p>
            <a:r>
              <a:rPr lang="en-US" i="1" dirty="0"/>
              <a:t>Koga, et al., JTO, 2021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D238-0AD4-7365-04A7-01929147DD2B}"/>
              </a:ext>
            </a:extLst>
          </p:cNvPr>
          <p:cNvSpPr>
            <a:spLocks noGrp="1"/>
          </p:cNvSpPr>
          <p:nvPr>
            <p:ph type="title"/>
          </p:nvPr>
        </p:nvSpPr>
        <p:spPr/>
        <p:txBody>
          <a:bodyPr/>
          <a:lstStyle/>
          <a:p>
            <a:r>
              <a:rPr lang="en-US" dirty="0"/>
              <a:t>KRAS (p.G12C)</a:t>
            </a:r>
          </a:p>
        </p:txBody>
      </p:sp>
      <p:pic>
        <p:nvPicPr>
          <p:cNvPr id="4" name="Picture 3">
            <a:extLst>
              <a:ext uri="{FF2B5EF4-FFF2-40B4-BE49-F238E27FC236}">
                <a16:creationId xmlns:a16="http://schemas.microsoft.com/office/drawing/2014/main" id="{8F44C121-2DE5-3A37-A8B6-3DE617E2F31B}"/>
              </a:ext>
            </a:extLst>
          </p:cNvPr>
          <p:cNvPicPr>
            <a:picLocks noChangeAspect="1"/>
          </p:cNvPicPr>
          <p:nvPr/>
        </p:nvPicPr>
        <p:blipFill>
          <a:blip r:embed="rId2"/>
          <a:stretch>
            <a:fillRect/>
          </a:stretch>
        </p:blipFill>
        <p:spPr>
          <a:xfrm>
            <a:off x="628650" y="1875367"/>
            <a:ext cx="2969268" cy="4516966"/>
          </a:xfrm>
          <a:prstGeom prst="rect">
            <a:avLst/>
          </a:prstGeom>
        </p:spPr>
      </p:pic>
      <p:pic>
        <p:nvPicPr>
          <p:cNvPr id="5" name="Picture 4">
            <a:extLst>
              <a:ext uri="{FF2B5EF4-FFF2-40B4-BE49-F238E27FC236}">
                <a16:creationId xmlns:a16="http://schemas.microsoft.com/office/drawing/2014/main" id="{1C85B8FB-E23E-6F6B-E5C6-B00C9B7F9942}"/>
              </a:ext>
            </a:extLst>
          </p:cNvPr>
          <p:cNvPicPr>
            <a:picLocks noChangeAspect="1"/>
          </p:cNvPicPr>
          <p:nvPr/>
        </p:nvPicPr>
        <p:blipFill>
          <a:blip r:embed="rId3"/>
          <a:stretch>
            <a:fillRect/>
          </a:stretch>
        </p:blipFill>
        <p:spPr>
          <a:xfrm>
            <a:off x="3788014" y="1875367"/>
            <a:ext cx="1995297" cy="4330701"/>
          </a:xfrm>
          <a:prstGeom prst="rect">
            <a:avLst/>
          </a:prstGeom>
        </p:spPr>
      </p:pic>
      <p:sp>
        <p:nvSpPr>
          <p:cNvPr id="6" name="TextBox 5">
            <a:extLst>
              <a:ext uri="{FF2B5EF4-FFF2-40B4-BE49-F238E27FC236}">
                <a16:creationId xmlns:a16="http://schemas.microsoft.com/office/drawing/2014/main" id="{82AB44F0-F709-7B00-49F7-EB0B127D245D}"/>
              </a:ext>
            </a:extLst>
          </p:cNvPr>
          <p:cNvSpPr txBox="1"/>
          <p:nvPr/>
        </p:nvSpPr>
        <p:spPr>
          <a:xfrm>
            <a:off x="5881668" y="2121441"/>
            <a:ext cx="2732351" cy="369332"/>
          </a:xfrm>
          <a:prstGeom prst="rect">
            <a:avLst/>
          </a:prstGeom>
          <a:noFill/>
        </p:spPr>
        <p:txBody>
          <a:bodyPr wrap="none" rtlCol="0">
            <a:spAutoFit/>
          </a:bodyPr>
          <a:lstStyle/>
          <a:p>
            <a:r>
              <a:rPr lang="en-US" i="1" dirty="0" err="1"/>
              <a:t>Skoulidis</a:t>
            </a:r>
            <a:r>
              <a:rPr lang="en-US" i="1" dirty="0"/>
              <a:t>, et al., NEJM 2021</a:t>
            </a:r>
          </a:p>
        </p:txBody>
      </p:sp>
      <p:pic>
        <p:nvPicPr>
          <p:cNvPr id="3" name="Picture 2">
            <a:extLst>
              <a:ext uri="{FF2B5EF4-FFF2-40B4-BE49-F238E27FC236}">
                <a16:creationId xmlns:a16="http://schemas.microsoft.com/office/drawing/2014/main" id="{4B8547FA-FBC1-D0AC-F939-B3CC3794EE93}"/>
              </a:ext>
            </a:extLst>
          </p:cNvPr>
          <p:cNvPicPr>
            <a:picLocks noChangeAspect="1"/>
          </p:cNvPicPr>
          <p:nvPr/>
        </p:nvPicPr>
        <p:blipFill>
          <a:blip r:embed="rId4"/>
          <a:stretch>
            <a:fillRect/>
          </a:stretch>
        </p:blipFill>
        <p:spPr>
          <a:xfrm>
            <a:off x="7718828" y="135467"/>
            <a:ext cx="854019" cy="1318864"/>
          </a:xfrm>
          <a:prstGeom prst="rect">
            <a:avLst/>
          </a:prstGeom>
        </p:spPr>
      </p:pic>
    </p:spTree>
    <p:extLst>
      <p:ext uri="{BB962C8B-B14F-4D97-AF65-F5344CB8AC3E}">
        <p14:creationId xmlns:p14="http://schemas.microsoft.com/office/powerpoint/2010/main" val="1142871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30C8-013E-43D2-816F-CC5D411481A2}"/>
              </a:ext>
            </a:extLst>
          </p:cNvPr>
          <p:cNvSpPr>
            <a:spLocks noGrp="1"/>
          </p:cNvSpPr>
          <p:nvPr>
            <p:ph type="title"/>
          </p:nvPr>
        </p:nvSpPr>
        <p:spPr/>
        <p:txBody>
          <a:bodyPr/>
          <a:lstStyle/>
          <a:p>
            <a:pPr>
              <a:defRPr/>
            </a:pPr>
            <a:r>
              <a:rPr lang="en-US" altLang="en-US" b="1" i="1" dirty="0"/>
              <a:t>ERBB2 (HER2)</a:t>
            </a:r>
            <a:endParaRPr lang="en-US" dirty="0"/>
          </a:p>
        </p:txBody>
      </p:sp>
      <p:sp>
        <p:nvSpPr>
          <p:cNvPr id="3" name="Content Placeholder 2">
            <a:extLst>
              <a:ext uri="{FF2B5EF4-FFF2-40B4-BE49-F238E27FC236}">
                <a16:creationId xmlns:a16="http://schemas.microsoft.com/office/drawing/2014/main" id="{91E1961C-4C8C-4951-9EA6-DD58F615C6AC}"/>
              </a:ext>
            </a:extLst>
          </p:cNvPr>
          <p:cNvSpPr>
            <a:spLocks noGrp="1"/>
          </p:cNvSpPr>
          <p:nvPr>
            <p:ph sz="half" idx="1"/>
          </p:nvPr>
        </p:nvSpPr>
        <p:spPr>
          <a:xfrm>
            <a:off x="0" y="1295400"/>
            <a:ext cx="6251575" cy="4225925"/>
          </a:xfrm>
        </p:spPr>
        <p:txBody>
          <a:bodyPr/>
          <a:lstStyle/>
          <a:p>
            <a:pPr marL="0" indent="0">
              <a:lnSpc>
                <a:spcPct val="150000"/>
              </a:lnSpc>
              <a:buFont typeface="Arial" charset="0"/>
              <a:buChar char="•"/>
              <a:defRPr/>
            </a:pPr>
            <a:r>
              <a:rPr lang="en-US" altLang="en-US" sz="2100" b="1" dirty="0"/>
              <a:t>Critical gene in breast cancer</a:t>
            </a:r>
          </a:p>
          <a:p>
            <a:pPr lvl="1">
              <a:lnSpc>
                <a:spcPct val="150000"/>
              </a:lnSpc>
              <a:buFont typeface="Arial" charset="0"/>
              <a:buChar char="–"/>
              <a:defRPr/>
            </a:pPr>
            <a:r>
              <a:rPr lang="en-US" altLang="en-US" sz="2100" dirty="0"/>
              <a:t> Amplification (FISH) or overexpression (IHC)</a:t>
            </a:r>
          </a:p>
          <a:p>
            <a:pPr lvl="1">
              <a:lnSpc>
                <a:spcPct val="150000"/>
              </a:lnSpc>
              <a:buFont typeface="Arial" charset="0"/>
              <a:buChar char="–"/>
              <a:defRPr/>
            </a:pPr>
            <a:r>
              <a:rPr lang="en-US" altLang="en-US" sz="2100" dirty="0"/>
              <a:t> Responds to treatment with </a:t>
            </a:r>
            <a:r>
              <a:rPr lang="en-US" altLang="en-US" sz="2100" dirty="0" err="1"/>
              <a:t>trastuzumab</a:t>
            </a:r>
            <a:endParaRPr lang="en-US" altLang="en-US" sz="2100" dirty="0"/>
          </a:p>
          <a:p>
            <a:pPr marL="0" indent="0">
              <a:lnSpc>
                <a:spcPct val="150000"/>
              </a:lnSpc>
              <a:buFont typeface="Arial" charset="0"/>
              <a:buChar char="•"/>
              <a:defRPr/>
            </a:pPr>
            <a:r>
              <a:rPr lang="en-US" altLang="en-US" sz="2100" b="1" dirty="0"/>
              <a:t>Different role in lung cancer</a:t>
            </a:r>
          </a:p>
          <a:p>
            <a:pPr lvl="1">
              <a:lnSpc>
                <a:spcPct val="150000"/>
              </a:lnSpc>
              <a:buFont typeface="Arial" charset="0"/>
              <a:buChar char="–"/>
              <a:defRPr/>
            </a:pPr>
            <a:r>
              <a:rPr lang="en-US" altLang="en-US" sz="2100" b="1" dirty="0"/>
              <a:t> </a:t>
            </a:r>
            <a:r>
              <a:rPr lang="en-US" altLang="en-US" sz="2100" dirty="0"/>
              <a:t>Mutations, typically insertions in exon 20</a:t>
            </a:r>
          </a:p>
          <a:p>
            <a:pPr lvl="1">
              <a:lnSpc>
                <a:spcPct val="150000"/>
              </a:lnSpc>
              <a:buFont typeface="Arial" charset="0"/>
              <a:buChar char="–"/>
              <a:defRPr/>
            </a:pPr>
            <a:r>
              <a:rPr lang="en-US" altLang="en-US" sz="2100" dirty="0"/>
              <a:t> FISH, IHC are not useful for lung cancer</a:t>
            </a:r>
          </a:p>
          <a:p>
            <a:pPr lvl="1">
              <a:lnSpc>
                <a:spcPct val="150000"/>
              </a:lnSpc>
              <a:buFont typeface="Arial" charset="0"/>
              <a:buChar char="–"/>
              <a:defRPr/>
            </a:pPr>
            <a:r>
              <a:rPr lang="en-US" altLang="en-US" sz="2100" dirty="0"/>
              <a:t> Do not respond to therapeutic antibodies</a:t>
            </a:r>
          </a:p>
          <a:p>
            <a:pPr lvl="2">
              <a:lnSpc>
                <a:spcPct val="150000"/>
              </a:lnSpc>
              <a:buFont typeface="Arial" charset="0"/>
              <a:buChar char="•"/>
              <a:defRPr/>
            </a:pPr>
            <a:r>
              <a:rPr lang="en-US" altLang="en-US" sz="1600" dirty="0"/>
              <a:t>Treatment with early </a:t>
            </a:r>
            <a:r>
              <a:rPr lang="en-US" altLang="en-US" sz="1600" dirty="0" err="1"/>
              <a:t>TKIs</a:t>
            </a:r>
            <a:r>
              <a:rPr lang="en-US" altLang="en-US" sz="1600" dirty="0"/>
              <a:t> disappointing</a:t>
            </a:r>
          </a:p>
          <a:p>
            <a:pPr>
              <a:buFont typeface="Arial" charset="0"/>
              <a:buChar char="•"/>
              <a:defRPr/>
            </a:pPr>
            <a:endParaRPr lang="en-US" dirty="0"/>
          </a:p>
        </p:txBody>
      </p:sp>
      <p:pic>
        <p:nvPicPr>
          <p:cNvPr id="35844" name="Picture 3">
            <a:extLst>
              <a:ext uri="{FF2B5EF4-FFF2-40B4-BE49-F238E27FC236}">
                <a16:creationId xmlns:a16="http://schemas.microsoft.com/office/drawing/2014/main" id="{C119BD3A-5DDD-7E7D-BBAD-C78D8A0FE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73213"/>
            <a:ext cx="19415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5" name="Picture 2" descr="https://www.popoptiq.com/wp-content/uploads/2012/02/herbie-four.jpg">
            <a:extLst>
              <a:ext uri="{FF2B5EF4-FFF2-40B4-BE49-F238E27FC236}">
                <a16:creationId xmlns:a16="http://schemas.microsoft.com/office/drawing/2014/main" id="{68CF7297-26B8-077E-813D-73BD75132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00" y="247650"/>
            <a:ext cx="10842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a:extLst>
              <a:ext uri="{FF2B5EF4-FFF2-40B4-BE49-F238E27FC236}">
                <a16:creationId xmlns:a16="http://schemas.microsoft.com/office/drawing/2014/main" id="{4EBEF7CB-9E40-575F-C869-D6D68F952B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7363" y="3155950"/>
            <a:ext cx="18859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6">
            <a:extLst>
              <a:ext uri="{FF2B5EF4-FFF2-40B4-BE49-F238E27FC236}">
                <a16:creationId xmlns:a16="http://schemas.microsoft.com/office/drawing/2014/main" id="{679C5444-0F55-56AE-8017-CF20E7762DF9}"/>
              </a:ext>
            </a:extLst>
          </p:cNvPr>
          <p:cNvSpPr txBox="1">
            <a:spLocks noChangeArrowheads="1"/>
          </p:cNvSpPr>
          <p:nvPr/>
        </p:nvSpPr>
        <p:spPr bwMode="auto">
          <a:xfrm>
            <a:off x="6591300" y="2763838"/>
            <a:ext cx="1717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srgbClr val="000000"/>
                </a:solidFill>
                <a:effectLst/>
                <a:uLnTx/>
                <a:uFillTx/>
                <a:latin typeface="Gill Sans"/>
                <a:ea typeface="Heiti SC Light"/>
                <a:cs typeface="Heiti SC Light"/>
                <a:sym typeface="Gill Sans"/>
              </a:rPr>
              <a:t>Kris, et al., Ann Oncol, 2015</a:t>
            </a:r>
          </a:p>
        </p:txBody>
      </p:sp>
      <p:sp>
        <p:nvSpPr>
          <p:cNvPr id="35848" name="TextBox 8">
            <a:extLst>
              <a:ext uri="{FF2B5EF4-FFF2-40B4-BE49-F238E27FC236}">
                <a16:creationId xmlns:a16="http://schemas.microsoft.com/office/drawing/2014/main" id="{1C704F81-5A4F-CA27-2FFC-78EEDF3224E5}"/>
              </a:ext>
            </a:extLst>
          </p:cNvPr>
          <p:cNvSpPr txBox="1">
            <a:spLocks noChangeArrowheads="1"/>
          </p:cNvSpPr>
          <p:nvPr/>
        </p:nvSpPr>
        <p:spPr bwMode="auto">
          <a:xfrm>
            <a:off x="6892925" y="4457700"/>
            <a:ext cx="18319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srgbClr val="000000"/>
                </a:solidFill>
                <a:effectLst/>
                <a:uLnTx/>
                <a:uFillTx/>
                <a:latin typeface="Gill Sans"/>
                <a:ea typeface="Heiti SC Light"/>
                <a:cs typeface="Heiti SC Light"/>
                <a:sym typeface="Gill Sans"/>
              </a:rPr>
              <a:t>Besse, et al., Ann Oncol, 2014</a:t>
            </a:r>
          </a:p>
        </p:txBody>
      </p:sp>
      <p:pic>
        <p:nvPicPr>
          <p:cNvPr id="35849" name="Picture 10">
            <a:extLst>
              <a:ext uri="{FF2B5EF4-FFF2-40B4-BE49-F238E27FC236}">
                <a16:creationId xmlns:a16="http://schemas.microsoft.com/office/drawing/2014/main" id="{0B5B3D1E-CE2C-1817-7A05-6EE42675B9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050" y="4746625"/>
            <a:ext cx="2208213"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11">
            <a:extLst>
              <a:ext uri="{FF2B5EF4-FFF2-40B4-BE49-F238E27FC236}">
                <a16:creationId xmlns:a16="http://schemas.microsoft.com/office/drawing/2014/main" id="{5C33E0E7-9B00-ED47-913B-C6D907C6C63E}"/>
              </a:ext>
            </a:extLst>
          </p:cNvPr>
          <p:cNvSpPr txBox="1">
            <a:spLocks noChangeArrowheads="1"/>
          </p:cNvSpPr>
          <p:nvPr/>
        </p:nvSpPr>
        <p:spPr bwMode="auto">
          <a:xfrm>
            <a:off x="6837363" y="5940425"/>
            <a:ext cx="1441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srgbClr val="000000"/>
                </a:solidFill>
                <a:effectLst/>
                <a:uLnTx/>
                <a:uFillTx/>
                <a:latin typeface="Gill Sans"/>
                <a:ea typeface="Heiti SC Light"/>
                <a:cs typeface="Heiti SC Light"/>
                <a:sym typeface="Gill Sans"/>
              </a:rPr>
              <a:t>Chuang, et al., JTO 2017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BCE7514-DF68-BD83-5261-B9FC5417960F}"/>
              </a:ext>
            </a:extLst>
          </p:cNvPr>
          <p:cNvSpPr>
            <a:spLocks noGrp="1" noChangeArrowheads="1"/>
          </p:cNvSpPr>
          <p:nvPr>
            <p:ph type="title"/>
          </p:nvPr>
        </p:nvSpPr>
        <p:spPr/>
        <p:txBody>
          <a:bodyPr/>
          <a:lstStyle/>
          <a:p>
            <a:r>
              <a:rPr lang="en-US" altLang="en-US"/>
              <a:t>Case presentation:</a:t>
            </a:r>
          </a:p>
        </p:txBody>
      </p:sp>
      <p:sp>
        <p:nvSpPr>
          <p:cNvPr id="15363" name="Rectangle 3">
            <a:extLst>
              <a:ext uri="{FF2B5EF4-FFF2-40B4-BE49-F238E27FC236}">
                <a16:creationId xmlns:a16="http://schemas.microsoft.com/office/drawing/2014/main" id="{26EEC4DB-673E-44D7-E214-47CDA6D4FE68}"/>
              </a:ext>
            </a:extLst>
          </p:cNvPr>
          <p:cNvSpPr>
            <a:spLocks noGrp="1" noChangeArrowheads="1"/>
          </p:cNvSpPr>
          <p:nvPr>
            <p:ph type="body" sz="half" idx="1"/>
          </p:nvPr>
        </p:nvSpPr>
        <p:spPr>
          <a:xfrm>
            <a:off x="1447800" y="1752600"/>
            <a:ext cx="3598863" cy="3741738"/>
          </a:xfrm>
        </p:spPr>
        <p:txBody>
          <a:bodyPr/>
          <a:lstStyle/>
          <a:p>
            <a:r>
              <a:rPr lang="en-US" altLang="en-US" sz="2800"/>
              <a:t>Brain biopsy:</a:t>
            </a:r>
          </a:p>
        </p:txBody>
      </p:sp>
      <p:pic>
        <p:nvPicPr>
          <p:cNvPr id="15364" name="Picture 4" descr="NILJM1">
            <a:extLst>
              <a:ext uri="{FF2B5EF4-FFF2-40B4-BE49-F238E27FC236}">
                <a16:creationId xmlns:a16="http://schemas.microsoft.com/office/drawing/2014/main" id="{4FF705BD-8023-3A2E-005B-E000D9BF3322}"/>
              </a:ext>
            </a:extLst>
          </p:cNvPr>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l="23404" r="6383" b="23404"/>
          <a:stretch>
            <a:fillRect/>
          </a:stretch>
        </p:blipFill>
        <p:spPr>
          <a:xfrm>
            <a:off x="2743200" y="2209800"/>
            <a:ext cx="5448300" cy="445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4">
            <a:extLst>
              <a:ext uri="{FF2B5EF4-FFF2-40B4-BE49-F238E27FC236}">
                <a16:creationId xmlns:a16="http://schemas.microsoft.com/office/drawing/2014/main" id="{D21E8749-3405-F136-69D6-BCF283046B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206375"/>
            <a:ext cx="236696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0EB2-1034-AD3B-AE72-0332F0CF913D}"/>
              </a:ext>
            </a:extLst>
          </p:cNvPr>
          <p:cNvSpPr>
            <a:spLocks noGrp="1"/>
          </p:cNvSpPr>
          <p:nvPr>
            <p:ph type="title"/>
          </p:nvPr>
        </p:nvSpPr>
        <p:spPr/>
        <p:txBody>
          <a:bodyPr/>
          <a:lstStyle/>
          <a:p>
            <a:r>
              <a:rPr lang="en-US" dirty="0"/>
              <a:t>ERBB2 (aka HER2)</a:t>
            </a:r>
          </a:p>
        </p:txBody>
      </p:sp>
      <p:pic>
        <p:nvPicPr>
          <p:cNvPr id="4" name="Picture 3">
            <a:extLst>
              <a:ext uri="{FF2B5EF4-FFF2-40B4-BE49-F238E27FC236}">
                <a16:creationId xmlns:a16="http://schemas.microsoft.com/office/drawing/2014/main" id="{C4688017-6718-6D87-5DD2-52B1AA39D99B}"/>
              </a:ext>
            </a:extLst>
          </p:cNvPr>
          <p:cNvPicPr>
            <a:picLocks noChangeAspect="1"/>
          </p:cNvPicPr>
          <p:nvPr/>
        </p:nvPicPr>
        <p:blipFill>
          <a:blip r:embed="rId2"/>
          <a:stretch>
            <a:fillRect/>
          </a:stretch>
        </p:blipFill>
        <p:spPr>
          <a:xfrm>
            <a:off x="628650" y="1989666"/>
            <a:ext cx="4226983" cy="3232234"/>
          </a:xfrm>
          <a:prstGeom prst="rect">
            <a:avLst/>
          </a:prstGeom>
        </p:spPr>
      </p:pic>
      <p:pic>
        <p:nvPicPr>
          <p:cNvPr id="5" name="Picture 4">
            <a:extLst>
              <a:ext uri="{FF2B5EF4-FFF2-40B4-BE49-F238E27FC236}">
                <a16:creationId xmlns:a16="http://schemas.microsoft.com/office/drawing/2014/main" id="{706400EA-0E9D-6A1C-CB84-353F3E528817}"/>
              </a:ext>
            </a:extLst>
          </p:cNvPr>
          <p:cNvPicPr>
            <a:picLocks noChangeAspect="1"/>
          </p:cNvPicPr>
          <p:nvPr/>
        </p:nvPicPr>
        <p:blipFill>
          <a:blip r:embed="rId3"/>
          <a:stretch>
            <a:fillRect/>
          </a:stretch>
        </p:blipFill>
        <p:spPr>
          <a:xfrm>
            <a:off x="5105688" y="1989666"/>
            <a:ext cx="3343558" cy="3522134"/>
          </a:xfrm>
          <a:prstGeom prst="rect">
            <a:avLst/>
          </a:prstGeom>
        </p:spPr>
      </p:pic>
      <p:sp>
        <p:nvSpPr>
          <p:cNvPr id="6" name="TextBox 5">
            <a:extLst>
              <a:ext uri="{FF2B5EF4-FFF2-40B4-BE49-F238E27FC236}">
                <a16:creationId xmlns:a16="http://schemas.microsoft.com/office/drawing/2014/main" id="{164556B2-43F9-9705-2BF4-8ABEE619E5B4}"/>
              </a:ext>
            </a:extLst>
          </p:cNvPr>
          <p:cNvSpPr txBox="1"/>
          <p:nvPr/>
        </p:nvSpPr>
        <p:spPr>
          <a:xfrm>
            <a:off x="1296967" y="5410741"/>
            <a:ext cx="2078198" cy="369332"/>
          </a:xfrm>
          <a:prstGeom prst="rect">
            <a:avLst/>
          </a:prstGeom>
          <a:noFill/>
        </p:spPr>
        <p:txBody>
          <a:bodyPr wrap="none" rtlCol="0">
            <a:spAutoFit/>
          </a:bodyPr>
          <a:lstStyle/>
          <a:p>
            <a:r>
              <a:rPr lang="en-US" i="1" dirty="0"/>
              <a:t>Li, et al., NEJM 2021</a:t>
            </a:r>
          </a:p>
        </p:txBody>
      </p:sp>
      <p:pic>
        <p:nvPicPr>
          <p:cNvPr id="3" name="Picture 2">
            <a:extLst>
              <a:ext uri="{FF2B5EF4-FFF2-40B4-BE49-F238E27FC236}">
                <a16:creationId xmlns:a16="http://schemas.microsoft.com/office/drawing/2014/main" id="{691F98CA-A189-5D3E-F155-E1C67D16B6EB}"/>
              </a:ext>
            </a:extLst>
          </p:cNvPr>
          <p:cNvPicPr>
            <a:picLocks noChangeAspect="1"/>
          </p:cNvPicPr>
          <p:nvPr/>
        </p:nvPicPr>
        <p:blipFill>
          <a:blip r:embed="rId4"/>
          <a:stretch>
            <a:fillRect/>
          </a:stretch>
        </p:blipFill>
        <p:spPr>
          <a:xfrm>
            <a:off x="7430168" y="267114"/>
            <a:ext cx="1085182" cy="1079086"/>
          </a:xfrm>
          <a:prstGeom prst="rect">
            <a:avLst/>
          </a:prstGeom>
        </p:spPr>
      </p:pic>
    </p:spTree>
    <p:extLst>
      <p:ext uri="{BB962C8B-B14F-4D97-AF65-F5344CB8AC3E}">
        <p14:creationId xmlns:p14="http://schemas.microsoft.com/office/powerpoint/2010/main" val="1129679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2D31-FEA1-8C97-B3E5-933BB5D3363D}"/>
              </a:ext>
            </a:extLst>
          </p:cNvPr>
          <p:cNvSpPr>
            <a:spLocks noGrp="1"/>
          </p:cNvSpPr>
          <p:nvPr>
            <p:ph type="title"/>
          </p:nvPr>
        </p:nvSpPr>
        <p:spPr/>
        <p:txBody>
          <a:bodyPr/>
          <a:lstStyle/>
          <a:p>
            <a:r>
              <a:rPr lang="en-US" dirty="0"/>
              <a:t>NTRK1-3</a:t>
            </a:r>
          </a:p>
        </p:txBody>
      </p:sp>
      <p:sp>
        <p:nvSpPr>
          <p:cNvPr id="3" name="Content Placeholder 2">
            <a:extLst>
              <a:ext uri="{FF2B5EF4-FFF2-40B4-BE49-F238E27FC236}">
                <a16:creationId xmlns:a16="http://schemas.microsoft.com/office/drawing/2014/main" id="{5B8B67EA-B7C6-831E-AD27-2656035AE767}"/>
              </a:ext>
            </a:extLst>
          </p:cNvPr>
          <p:cNvSpPr>
            <a:spLocks noGrp="1"/>
          </p:cNvSpPr>
          <p:nvPr>
            <p:ph idx="1"/>
          </p:nvPr>
        </p:nvSpPr>
        <p:spPr/>
        <p:txBody>
          <a:bodyPr>
            <a:normAutofit fontScale="92500"/>
          </a:bodyPr>
          <a:lstStyle/>
          <a:p>
            <a:r>
              <a:rPr lang="en-US" dirty="0"/>
              <a:t>Fusions of C-terminal kinase domain to multiple partners</a:t>
            </a:r>
          </a:p>
          <a:p>
            <a:endParaRPr lang="en-US" dirty="0"/>
          </a:p>
          <a:p>
            <a:r>
              <a:rPr lang="en-US" dirty="0"/>
              <a:t>Ligand-independent dimerization </a:t>
            </a:r>
            <a:r>
              <a:rPr lang="en-US" dirty="0">
                <a:sym typeface="Wingdings" panose="05000000000000000000" pitchFamily="2" charset="2"/>
              </a:rPr>
              <a:t> MAPK/PI3K/PKC pathway activation</a:t>
            </a:r>
          </a:p>
          <a:p>
            <a:endParaRPr lang="en-US" dirty="0"/>
          </a:p>
          <a:p>
            <a:r>
              <a:rPr lang="en-US" dirty="0"/>
              <a:t>Rare in lung cancers, but seen in multiple cancers</a:t>
            </a:r>
          </a:p>
          <a:p>
            <a:pPr lvl="1"/>
            <a:r>
              <a:rPr lang="en-US" i="1" dirty="0"/>
              <a:t>ETV6::NTRK3 is a characteristic finding in some tumors</a:t>
            </a:r>
            <a:r>
              <a:rPr lang="en-US" dirty="0"/>
              <a:t> </a:t>
            </a:r>
          </a:p>
          <a:p>
            <a:pPr lvl="2"/>
            <a:r>
              <a:rPr lang="en-US" dirty="0"/>
              <a:t>infantile fibrosarcoma</a:t>
            </a:r>
          </a:p>
          <a:p>
            <a:pPr lvl="2"/>
            <a:r>
              <a:rPr lang="en-US" dirty="0"/>
              <a:t>secretory carcinoma of breast or salivary gland</a:t>
            </a:r>
          </a:p>
          <a:p>
            <a:pPr lvl="2"/>
            <a:r>
              <a:rPr lang="en-US" dirty="0"/>
              <a:t>congenital mesoblastic nephroma</a:t>
            </a:r>
          </a:p>
          <a:p>
            <a:pPr lvl="2"/>
            <a:endParaRPr lang="en-US" dirty="0">
              <a:sym typeface="Wingdings" panose="05000000000000000000" pitchFamily="2" charset="2"/>
            </a:endParaRPr>
          </a:p>
          <a:p>
            <a:r>
              <a:rPr lang="en-US" dirty="0">
                <a:sym typeface="Wingdings" panose="05000000000000000000" pitchFamily="2" charset="2"/>
              </a:rPr>
              <a:t>RNA sequencing preferred for non-ETV6 fusions</a:t>
            </a:r>
          </a:p>
          <a:p>
            <a:pPr lvl="1"/>
            <a:r>
              <a:rPr lang="en-US" dirty="0">
                <a:sym typeface="Wingdings" panose="05000000000000000000" pitchFamily="2" charset="2"/>
              </a:rPr>
              <a:t>IHC: variable sensitivity/specificity by tumor type and fusion partner</a:t>
            </a:r>
          </a:p>
          <a:p>
            <a:pPr lvl="1"/>
            <a:r>
              <a:rPr lang="en-US" dirty="0">
                <a:sym typeface="Wingdings" panose="05000000000000000000" pitchFamily="2" charset="2"/>
              </a:rPr>
              <a:t>FISH:  limited sensitivity due to intrachromosomal fusions (esp. NTRK1)</a:t>
            </a:r>
          </a:p>
          <a:p>
            <a:pPr lvl="1"/>
            <a:r>
              <a:rPr lang="en-US" dirty="0">
                <a:sym typeface="Wingdings" panose="05000000000000000000" pitchFamily="2" charset="2"/>
              </a:rPr>
              <a:t>DNA sequencing:  long and repetitive introns</a:t>
            </a:r>
            <a:endParaRPr lang="en-US" dirty="0"/>
          </a:p>
        </p:txBody>
      </p:sp>
      <p:pic>
        <p:nvPicPr>
          <p:cNvPr id="4" name="Picture 3">
            <a:extLst>
              <a:ext uri="{FF2B5EF4-FFF2-40B4-BE49-F238E27FC236}">
                <a16:creationId xmlns:a16="http://schemas.microsoft.com/office/drawing/2014/main" id="{724FCE0B-EEC8-C769-DFC3-35126D605EAD}"/>
              </a:ext>
            </a:extLst>
          </p:cNvPr>
          <p:cNvPicPr>
            <a:picLocks noChangeAspect="1"/>
          </p:cNvPicPr>
          <p:nvPr/>
        </p:nvPicPr>
        <p:blipFill>
          <a:blip r:embed="rId2"/>
          <a:stretch>
            <a:fillRect/>
          </a:stretch>
        </p:blipFill>
        <p:spPr>
          <a:xfrm>
            <a:off x="7596282" y="111610"/>
            <a:ext cx="919068" cy="1377929"/>
          </a:xfrm>
          <a:prstGeom prst="rect">
            <a:avLst/>
          </a:prstGeom>
        </p:spPr>
      </p:pic>
      <p:pic>
        <p:nvPicPr>
          <p:cNvPr id="12" name="Picture 11">
            <a:extLst>
              <a:ext uri="{FF2B5EF4-FFF2-40B4-BE49-F238E27FC236}">
                <a16:creationId xmlns:a16="http://schemas.microsoft.com/office/drawing/2014/main" id="{7B1126A5-165C-F8B9-32A4-D7A4658CFCAD}"/>
              </a:ext>
            </a:extLst>
          </p:cNvPr>
          <p:cNvPicPr>
            <a:picLocks noChangeAspect="1"/>
          </p:cNvPicPr>
          <p:nvPr/>
        </p:nvPicPr>
        <p:blipFill>
          <a:blip r:embed="rId3"/>
          <a:stretch>
            <a:fillRect/>
          </a:stretch>
        </p:blipFill>
        <p:spPr>
          <a:xfrm>
            <a:off x="6202893" y="3257365"/>
            <a:ext cx="2617258" cy="1340036"/>
          </a:xfrm>
          <a:prstGeom prst="rect">
            <a:avLst/>
          </a:prstGeom>
        </p:spPr>
      </p:pic>
      <p:sp>
        <p:nvSpPr>
          <p:cNvPr id="13" name="TextBox 12">
            <a:extLst>
              <a:ext uri="{FF2B5EF4-FFF2-40B4-BE49-F238E27FC236}">
                <a16:creationId xmlns:a16="http://schemas.microsoft.com/office/drawing/2014/main" id="{C3EF3351-3BE4-509C-1EA5-80A91FA8C90A}"/>
              </a:ext>
            </a:extLst>
          </p:cNvPr>
          <p:cNvSpPr txBox="1"/>
          <p:nvPr/>
        </p:nvSpPr>
        <p:spPr>
          <a:xfrm>
            <a:off x="6328379" y="4547671"/>
            <a:ext cx="2721835" cy="307777"/>
          </a:xfrm>
          <a:prstGeom prst="rect">
            <a:avLst/>
          </a:prstGeom>
          <a:noFill/>
        </p:spPr>
        <p:txBody>
          <a:bodyPr wrap="none" rtlCol="0">
            <a:spAutoFit/>
          </a:bodyPr>
          <a:lstStyle/>
          <a:p>
            <a:r>
              <a:rPr lang="en-US" sz="1400" i="1" dirty="0"/>
              <a:t>Coco, et al., Nat Rev Clin </a:t>
            </a:r>
            <a:r>
              <a:rPr lang="en-US" sz="1400" i="1" dirty="0" err="1"/>
              <a:t>Onc</a:t>
            </a:r>
            <a:r>
              <a:rPr lang="en-US" sz="1400" i="1" dirty="0"/>
              <a:t>, 2019</a:t>
            </a:r>
          </a:p>
        </p:txBody>
      </p:sp>
    </p:spTree>
    <p:extLst>
      <p:ext uri="{BB962C8B-B14F-4D97-AF65-F5344CB8AC3E}">
        <p14:creationId xmlns:p14="http://schemas.microsoft.com/office/powerpoint/2010/main" val="2966565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7D95-4A73-BEB9-A5CA-FBD50980518D}"/>
              </a:ext>
            </a:extLst>
          </p:cNvPr>
          <p:cNvSpPr>
            <a:spLocks noGrp="1"/>
          </p:cNvSpPr>
          <p:nvPr>
            <p:ph type="title"/>
          </p:nvPr>
        </p:nvSpPr>
        <p:spPr/>
        <p:txBody>
          <a:bodyPr/>
          <a:lstStyle/>
          <a:p>
            <a:r>
              <a:rPr lang="en-US" dirty="0"/>
              <a:t>NTRK1-3</a:t>
            </a:r>
          </a:p>
        </p:txBody>
      </p:sp>
      <p:pic>
        <p:nvPicPr>
          <p:cNvPr id="4" name="Picture 3">
            <a:extLst>
              <a:ext uri="{FF2B5EF4-FFF2-40B4-BE49-F238E27FC236}">
                <a16:creationId xmlns:a16="http://schemas.microsoft.com/office/drawing/2014/main" id="{5A487B0C-E4E9-0547-7106-7161292F70D7}"/>
              </a:ext>
            </a:extLst>
          </p:cNvPr>
          <p:cNvPicPr>
            <a:picLocks noChangeAspect="1"/>
          </p:cNvPicPr>
          <p:nvPr/>
        </p:nvPicPr>
        <p:blipFill>
          <a:blip r:embed="rId2"/>
          <a:stretch>
            <a:fillRect/>
          </a:stretch>
        </p:blipFill>
        <p:spPr>
          <a:xfrm>
            <a:off x="772516" y="1916640"/>
            <a:ext cx="3435800" cy="4576234"/>
          </a:xfrm>
          <a:prstGeom prst="rect">
            <a:avLst/>
          </a:prstGeom>
        </p:spPr>
      </p:pic>
      <p:pic>
        <p:nvPicPr>
          <p:cNvPr id="5" name="Picture 4">
            <a:extLst>
              <a:ext uri="{FF2B5EF4-FFF2-40B4-BE49-F238E27FC236}">
                <a16:creationId xmlns:a16="http://schemas.microsoft.com/office/drawing/2014/main" id="{088487D9-9079-8E07-2B56-412269BF9AA9}"/>
              </a:ext>
            </a:extLst>
          </p:cNvPr>
          <p:cNvPicPr>
            <a:picLocks noChangeAspect="1"/>
          </p:cNvPicPr>
          <p:nvPr/>
        </p:nvPicPr>
        <p:blipFill>
          <a:blip r:embed="rId3"/>
          <a:stretch>
            <a:fillRect/>
          </a:stretch>
        </p:blipFill>
        <p:spPr>
          <a:xfrm>
            <a:off x="5027166" y="1972732"/>
            <a:ext cx="3204520" cy="3810001"/>
          </a:xfrm>
          <a:prstGeom prst="rect">
            <a:avLst/>
          </a:prstGeom>
        </p:spPr>
      </p:pic>
      <p:sp>
        <p:nvSpPr>
          <p:cNvPr id="7" name="TextBox 6">
            <a:extLst>
              <a:ext uri="{FF2B5EF4-FFF2-40B4-BE49-F238E27FC236}">
                <a16:creationId xmlns:a16="http://schemas.microsoft.com/office/drawing/2014/main" id="{4AE11BD7-B1EC-D56B-4E34-3557C934E405}"/>
              </a:ext>
            </a:extLst>
          </p:cNvPr>
          <p:cNvSpPr txBox="1"/>
          <p:nvPr/>
        </p:nvSpPr>
        <p:spPr>
          <a:xfrm>
            <a:off x="5348269" y="5782733"/>
            <a:ext cx="2896499" cy="369332"/>
          </a:xfrm>
          <a:prstGeom prst="rect">
            <a:avLst/>
          </a:prstGeom>
          <a:noFill/>
        </p:spPr>
        <p:txBody>
          <a:bodyPr wrap="none" rtlCol="0">
            <a:spAutoFit/>
          </a:bodyPr>
          <a:lstStyle/>
          <a:p>
            <a:r>
              <a:rPr lang="en-US" i="1" dirty="0"/>
              <a:t>Cho, et al., Lung Cancer 2024</a:t>
            </a:r>
          </a:p>
        </p:txBody>
      </p:sp>
      <p:pic>
        <p:nvPicPr>
          <p:cNvPr id="3" name="Picture 2">
            <a:extLst>
              <a:ext uri="{FF2B5EF4-FFF2-40B4-BE49-F238E27FC236}">
                <a16:creationId xmlns:a16="http://schemas.microsoft.com/office/drawing/2014/main" id="{91E1506A-BA43-8209-FDA7-A733F4A81CDC}"/>
              </a:ext>
            </a:extLst>
          </p:cNvPr>
          <p:cNvPicPr>
            <a:picLocks noChangeAspect="1"/>
          </p:cNvPicPr>
          <p:nvPr/>
        </p:nvPicPr>
        <p:blipFill>
          <a:blip r:embed="rId4"/>
          <a:stretch>
            <a:fillRect/>
          </a:stretch>
        </p:blipFill>
        <p:spPr>
          <a:xfrm>
            <a:off x="7600871" y="83083"/>
            <a:ext cx="914479" cy="1377815"/>
          </a:xfrm>
          <a:prstGeom prst="rect">
            <a:avLst/>
          </a:prstGeom>
        </p:spPr>
      </p:pic>
    </p:spTree>
    <p:extLst>
      <p:ext uri="{BB962C8B-B14F-4D97-AF65-F5344CB8AC3E}">
        <p14:creationId xmlns:p14="http://schemas.microsoft.com/office/powerpoint/2010/main" val="3253904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F3C21-28C6-0DF6-83B2-21C6A9B881E9}"/>
              </a:ext>
            </a:extLst>
          </p:cNvPr>
          <p:cNvSpPr>
            <a:spLocks noGrp="1"/>
          </p:cNvSpPr>
          <p:nvPr>
            <p:ph type="title"/>
          </p:nvPr>
        </p:nvSpPr>
        <p:spPr/>
        <p:txBody>
          <a:bodyPr/>
          <a:lstStyle/>
          <a:p>
            <a:r>
              <a:rPr lang="en-US" dirty="0"/>
              <a:t>NRG1: Outdated before submission</a:t>
            </a:r>
          </a:p>
        </p:txBody>
      </p:sp>
      <p:pic>
        <p:nvPicPr>
          <p:cNvPr id="5" name="Picture 4">
            <a:extLst>
              <a:ext uri="{FF2B5EF4-FFF2-40B4-BE49-F238E27FC236}">
                <a16:creationId xmlns:a16="http://schemas.microsoft.com/office/drawing/2014/main" id="{B5E741C2-ED37-AB45-CBE2-F0B099D9C004}"/>
              </a:ext>
            </a:extLst>
          </p:cNvPr>
          <p:cNvPicPr>
            <a:picLocks noChangeAspect="1"/>
          </p:cNvPicPr>
          <p:nvPr/>
        </p:nvPicPr>
        <p:blipFill>
          <a:blip r:embed="rId2"/>
          <a:stretch>
            <a:fillRect/>
          </a:stretch>
        </p:blipFill>
        <p:spPr>
          <a:xfrm>
            <a:off x="558523" y="1604388"/>
            <a:ext cx="3251720" cy="1824612"/>
          </a:xfrm>
          <a:prstGeom prst="rect">
            <a:avLst/>
          </a:prstGeom>
        </p:spPr>
      </p:pic>
      <p:pic>
        <p:nvPicPr>
          <p:cNvPr id="8" name="Picture 7">
            <a:extLst>
              <a:ext uri="{FF2B5EF4-FFF2-40B4-BE49-F238E27FC236}">
                <a16:creationId xmlns:a16="http://schemas.microsoft.com/office/drawing/2014/main" id="{9A1198D1-E274-439C-4699-8948337CB561}"/>
              </a:ext>
            </a:extLst>
          </p:cNvPr>
          <p:cNvPicPr>
            <a:picLocks noChangeAspect="1"/>
          </p:cNvPicPr>
          <p:nvPr/>
        </p:nvPicPr>
        <p:blipFill>
          <a:blip r:embed="rId3"/>
          <a:stretch>
            <a:fillRect/>
          </a:stretch>
        </p:blipFill>
        <p:spPr>
          <a:xfrm>
            <a:off x="4337763" y="1690689"/>
            <a:ext cx="3305285" cy="1964508"/>
          </a:xfrm>
          <a:prstGeom prst="rect">
            <a:avLst/>
          </a:prstGeom>
        </p:spPr>
      </p:pic>
      <p:pic>
        <p:nvPicPr>
          <p:cNvPr id="10" name="Picture 9">
            <a:extLst>
              <a:ext uri="{FF2B5EF4-FFF2-40B4-BE49-F238E27FC236}">
                <a16:creationId xmlns:a16="http://schemas.microsoft.com/office/drawing/2014/main" id="{F230A2FA-D3F2-2FC1-DBFA-7A308B9AA4D5}"/>
              </a:ext>
            </a:extLst>
          </p:cNvPr>
          <p:cNvPicPr>
            <a:picLocks noChangeAspect="1"/>
          </p:cNvPicPr>
          <p:nvPr/>
        </p:nvPicPr>
        <p:blipFill>
          <a:blip r:embed="rId4"/>
          <a:srcRect b="19728"/>
          <a:stretch/>
        </p:blipFill>
        <p:spPr>
          <a:xfrm>
            <a:off x="4502150" y="3776133"/>
            <a:ext cx="3140898" cy="2380544"/>
          </a:xfrm>
          <a:prstGeom prst="rect">
            <a:avLst/>
          </a:prstGeom>
        </p:spPr>
      </p:pic>
      <p:pic>
        <p:nvPicPr>
          <p:cNvPr id="12" name="Picture 11">
            <a:extLst>
              <a:ext uri="{FF2B5EF4-FFF2-40B4-BE49-F238E27FC236}">
                <a16:creationId xmlns:a16="http://schemas.microsoft.com/office/drawing/2014/main" id="{79FB758C-735D-8683-1604-C181996A49BD}"/>
              </a:ext>
            </a:extLst>
          </p:cNvPr>
          <p:cNvPicPr>
            <a:picLocks noChangeAspect="1"/>
          </p:cNvPicPr>
          <p:nvPr/>
        </p:nvPicPr>
        <p:blipFill>
          <a:blip r:embed="rId5"/>
          <a:stretch>
            <a:fillRect/>
          </a:stretch>
        </p:blipFill>
        <p:spPr>
          <a:xfrm>
            <a:off x="735436" y="3557830"/>
            <a:ext cx="2960263" cy="3356193"/>
          </a:xfrm>
          <a:prstGeom prst="rect">
            <a:avLst/>
          </a:prstGeom>
        </p:spPr>
      </p:pic>
      <p:pic>
        <p:nvPicPr>
          <p:cNvPr id="3" name="Picture 2">
            <a:extLst>
              <a:ext uri="{FF2B5EF4-FFF2-40B4-BE49-F238E27FC236}">
                <a16:creationId xmlns:a16="http://schemas.microsoft.com/office/drawing/2014/main" id="{F413E4AA-84B4-B0B6-7BCA-B1E59A7062F4}"/>
              </a:ext>
            </a:extLst>
          </p:cNvPr>
          <p:cNvPicPr>
            <a:picLocks noChangeAspect="1"/>
          </p:cNvPicPr>
          <p:nvPr/>
        </p:nvPicPr>
        <p:blipFill>
          <a:blip r:embed="rId6"/>
          <a:stretch>
            <a:fillRect/>
          </a:stretch>
        </p:blipFill>
        <p:spPr>
          <a:xfrm>
            <a:off x="7842964" y="237370"/>
            <a:ext cx="1103472" cy="829128"/>
          </a:xfrm>
          <a:prstGeom prst="rect">
            <a:avLst/>
          </a:prstGeom>
        </p:spPr>
      </p:pic>
    </p:spTree>
    <p:extLst>
      <p:ext uri="{BB962C8B-B14F-4D97-AF65-F5344CB8AC3E}">
        <p14:creationId xmlns:p14="http://schemas.microsoft.com/office/powerpoint/2010/main" val="3892719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C3DA-FC0B-93F8-544E-1129FBE77813}"/>
              </a:ext>
            </a:extLst>
          </p:cNvPr>
          <p:cNvSpPr>
            <a:spLocks noGrp="1"/>
          </p:cNvSpPr>
          <p:nvPr>
            <p:ph type="title"/>
          </p:nvPr>
        </p:nvSpPr>
        <p:spPr/>
        <p:txBody>
          <a:bodyPr/>
          <a:lstStyle/>
          <a:p>
            <a:r>
              <a:rPr lang="en-US" dirty="0"/>
              <a:t>NRG1</a:t>
            </a:r>
          </a:p>
        </p:txBody>
      </p:sp>
      <p:sp>
        <p:nvSpPr>
          <p:cNvPr id="3" name="Content Placeholder 2">
            <a:extLst>
              <a:ext uri="{FF2B5EF4-FFF2-40B4-BE49-F238E27FC236}">
                <a16:creationId xmlns:a16="http://schemas.microsoft.com/office/drawing/2014/main" id="{DD299C5D-CE37-F2D3-F1E3-9F4D65B5CE36}"/>
              </a:ext>
            </a:extLst>
          </p:cNvPr>
          <p:cNvSpPr>
            <a:spLocks noGrp="1"/>
          </p:cNvSpPr>
          <p:nvPr>
            <p:ph idx="1"/>
          </p:nvPr>
        </p:nvSpPr>
        <p:spPr/>
        <p:txBody>
          <a:bodyPr/>
          <a:lstStyle/>
          <a:p>
            <a:r>
              <a:rPr lang="en-US" dirty="0"/>
              <a:t>Neuregulin-1 is an ERBB3 ligand</a:t>
            </a:r>
          </a:p>
          <a:p>
            <a:pPr lvl="1"/>
            <a:r>
              <a:rPr lang="en-US" dirty="0"/>
              <a:t>NRG1 binding </a:t>
            </a:r>
            <a:r>
              <a:rPr lang="en-US" dirty="0">
                <a:sym typeface="Wingdings" panose="05000000000000000000" pitchFamily="2" charset="2"/>
              </a:rPr>
              <a:t> ERBB family heterodimers  MAPK, PIK3 activation</a:t>
            </a:r>
          </a:p>
          <a:p>
            <a:pPr lvl="1"/>
            <a:endParaRPr lang="en-US" dirty="0">
              <a:sym typeface="Wingdings" panose="05000000000000000000" pitchFamily="2" charset="2"/>
            </a:endParaRPr>
          </a:p>
          <a:p>
            <a:r>
              <a:rPr lang="en-US" dirty="0">
                <a:sym typeface="Wingdings" panose="05000000000000000000" pitchFamily="2" charset="2"/>
              </a:rPr>
              <a:t>Activated by fusions</a:t>
            </a:r>
          </a:p>
          <a:p>
            <a:pPr lvl="1"/>
            <a:r>
              <a:rPr lang="en-US" dirty="0">
                <a:sym typeface="Wingdings" panose="05000000000000000000" pitchFamily="2" charset="2"/>
              </a:rPr>
              <a:t>CD74 most frequent partner, but many others</a:t>
            </a:r>
          </a:p>
          <a:p>
            <a:pPr lvl="1"/>
            <a:r>
              <a:rPr lang="en-US" dirty="0">
                <a:sym typeface="Wingdings" panose="05000000000000000000" pitchFamily="2" charset="2"/>
              </a:rPr>
              <a:t>Type III fusions remain anchored in membrane</a:t>
            </a:r>
          </a:p>
          <a:p>
            <a:pPr lvl="2"/>
            <a:r>
              <a:rPr lang="en-US" dirty="0">
                <a:sym typeface="Wingdings" panose="05000000000000000000" pitchFamily="2" charset="2"/>
              </a:rPr>
              <a:t>Ongoing autocrine/</a:t>
            </a:r>
            <a:r>
              <a:rPr lang="en-US" dirty="0" err="1">
                <a:sym typeface="Wingdings" panose="05000000000000000000" pitchFamily="2" charset="2"/>
              </a:rPr>
              <a:t>juxtacrine</a:t>
            </a:r>
            <a:r>
              <a:rPr lang="en-US" dirty="0">
                <a:sym typeface="Wingdings" panose="05000000000000000000" pitchFamily="2" charset="2"/>
              </a:rPr>
              <a:t> stimulation</a:t>
            </a:r>
          </a:p>
          <a:p>
            <a:pPr lvl="1"/>
            <a:endParaRPr lang="en-US" dirty="0">
              <a:sym typeface="Wingdings" panose="05000000000000000000" pitchFamily="2" charset="2"/>
            </a:endParaRPr>
          </a:p>
          <a:p>
            <a:r>
              <a:rPr lang="en-US" dirty="0">
                <a:sym typeface="Wingdings" panose="05000000000000000000" pitchFamily="2" charset="2"/>
              </a:rPr>
              <a:t>Enriched in invasive mucinous adenocarcinomas</a:t>
            </a:r>
          </a:p>
          <a:p>
            <a:endParaRPr lang="en-US" dirty="0"/>
          </a:p>
        </p:txBody>
      </p:sp>
      <p:pic>
        <p:nvPicPr>
          <p:cNvPr id="5" name="Picture 4">
            <a:extLst>
              <a:ext uri="{FF2B5EF4-FFF2-40B4-BE49-F238E27FC236}">
                <a16:creationId xmlns:a16="http://schemas.microsoft.com/office/drawing/2014/main" id="{DD31C9C2-5304-9C92-C8DD-516111858982}"/>
              </a:ext>
            </a:extLst>
          </p:cNvPr>
          <p:cNvPicPr>
            <a:picLocks noChangeAspect="1"/>
          </p:cNvPicPr>
          <p:nvPr/>
        </p:nvPicPr>
        <p:blipFill>
          <a:blip r:embed="rId2"/>
          <a:stretch>
            <a:fillRect/>
          </a:stretch>
        </p:blipFill>
        <p:spPr>
          <a:xfrm>
            <a:off x="7414683" y="519907"/>
            <a:ext cx="1100667" cy="825500"/>
          </a:xfrm>
          <a:prstGeom prst="rect">
            <a:avLst/>
          </a:prstGeom>
        </p:spPr>
      </p:pic>
      <p:sp>
        <p:nvSpPr>
          <p:cNvPr id="7" name="TextBox 6">
            <a:extLst>
              <a:ext uri="{FF2B5EF4-FFF2-40B4-BE49-F238E27FC236}">
                <a16:creationId xmlns:a16="http://schemas.microsoft.com/office/drawing/2014/main" id="{C85C63A9-6C81-8840-D415-A881E31C2D30}"/>
              </a:ext>
            </a:extLst>
          </p:cNvPr>
          <p:cNvSpPr txBox="1"/>
          <p:nvPr/>
        </p:nvSpPr>
        <p:spPr>
          <a:xfrm>
            <a:off x="5714369" y="5577679"/>
            <a:ext cx="3242106" cy="307777"/>
          </a:xfrm>
          <a:prstGeom prst="rect">
            <a:avLst/>
          </a:prstGeom>
          <a:noFill/>
        </p:spPr>
        <p:txBody>
          <a:bodyPr wrap="none" rtlCol="0">
            <a:spAutoFit/>
          </a:bodyPr>
          <a:lstStyle/>
          <a:p>
            <a:r>
              <a:rPr lang="en-US" sz="1400" i="1" dirty="0"/>
              <a:t>Fernandez-Cuesta and Thomas, CCR, 2016</a:t>
            </a:r>
          </a:p>
        </p:txBody>
      </p:sp>
      <p:pic>
        <p:nvPicPr>
          <p:cNvPr id="8" name="Picture 7">
            <a:extLst>
              <a:ext uri="{FF2B5EF4-FFF2-40B4-BE49-F238E27FC236}">
                <a16:creationId xmlns:a16="http://schemas.microsoft.com/office/drawing/2014/main" id="{DCD65180-27A0-C84B-1FE2-52E73D550B58}"/>
              </a:ext>
            </a:extLst>
          </p:cNvPr>
          <p:cNvPicPr>
            <a:picLocks noChangeAspect="1"/>
          </p:cNvPicPr>
          <p:nvPr/>
        </p:nvPicPr>
        <p:blipFill>
          <a:blip r:embed="rId3"/>
          <a:stretch>
            <a:fillRect/>
          </a:stretch>
        </p:blipFill>
        <p:spPr>
          <a:xfrm>
            <a:off x="6453594" y="2559844"/>
            <a:ext cx="1763656" cy="2882899"/>
          </a:xfrm>
          <a:prstGeom prst="rect">
            <a:avLst/>
          </a:prstGeom>
        </p:spPr>
      </p:pic>
    </p:spTree>
    <p:extLst>
      <p:ext uri="{BB962C8B-B14F-4D97-AF65-F5344CB8AC3E}">
        <p14:creationId xmlns:p14="http://schemas.microsoft.com/office/powerpoint/2010/main" val="2669602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6FAE-FC3F-FDF7-B0D5-E7C0946E8B78}"/>
              </a:ext>
            </a:extLst>
          </p:cNvPr>
          <p:cNvSpPr>
            <a:spLocks noGrp="1"/>
          </p:cNvSpPr>
          <p:nvPr>
            <p:ph type="title"/>
          </p:nvPr>
        </p:nvSpPr>
        <p:spPr/>
        <p:txBody>
          <a:bodyPr/>
          <a:lstStyle/>
          <a:p>
            <a:r>
              <a:rPr lang="en-US" dirty="0"/>
              <a:t>Which cancers to test?</a:t>
            </a:r>
          </a:p>
        </p:txBody>
      </p:sp>
      <p:sp>
        <p:nvSpPr>
          <p:cNvPr id="3" name="Content Placeholder 2">
            <a:extLst>
              <a:ext uri="{FF2B5EF4-FFF2-40B4-BE49-F238E27FC236}">
                <a16:creationId xmlns:a16="http://schemas.microsoft.com/office/drawing/2014/main" id="{83BAE932-B3C6-15CF-60D7-AFF675F92B4D}"/>
              </a:ext>
            </a:extLst>
          </p:cNvPr>
          <p:cNvSpPr>
            <a:spLocks noGrp="1"/>
          </p:cNvSpPr>
          <p:nvPr>
            <p:ph idx="1"/>
          </p:nvPr>
        </p:nvSpPr>
        <p:spPr/>
        <p:txBody>
          <a:bodyPr/>
          <a:lstStyle/>
          <a:p>
            <a:r>
              <a:rPr lang="en-US" dirty="0"/>
              <a:t>All advanced non-squamous non-small cell lung cancers</a:t>
            </a:r>
          </a:p>
          <a:p>
            <a:pPr marL="342900" lvl="1" indent="0">
              <a:buNone/>
            </a:pPr>
            <a:endParaRPr lang="en-US" dirty="0"/>
          </a:p>
          <a:p>
            <a:pPr lvl="1"/>
            <a:endParaRPr lang="en-US" dirty="0"/>
          </a:p>
          <a:p>
            <a:r>
              <a:rPr lang="en-US" dirty="0"/>
              <a:t>Advanced Squamous cell carcinomas may be tested based upon clinical considerations</a:t>
            </a:r>
          </a:p>
          <a:p>
            <a:endParaRPr lang="en-US" dirty="0"/>
          </a:p>
          <a:p>
            <a:r>
              <a:rPr lang="en-US" dirty="0"/>
              <a:t>At initial diagnosis and at time of progression</a:t>
            </a:r>
          </a:p>
          <a:p>
            <a:pPr lvl="1"/>
            <a:r>
              <a:rPr lang="en-US" dirty="0"/>
              <a:t>Includes resistance testing</a:t>
            </a:r>
          </a:p>
          <a:p>
            <a:endParaRPr lang="en-US" dirty="0"/>
          </a:p>
          <a:p>
            <a:r>
              <a:rPr lang="en-US" dirty="0"/>
              <a:t>Early stage non-squamous non-small cell carcinomas:</a:t>
            </a:r>
          </a:p>
          <a:p>
            <a:pPr lvl="1"/>
            <a:r>
              <a:rPr lang="en-US" dirty="0"/>
              <a:t>EGFR and ALK</a:t>
            </a:r>
          </a:p>
          <a:p>
            <a:pPr lvl="1"/>
            <a:r>
              <a:rPr lang="en-US" dirty="0"/>
              <a:t>For determination of adjuvant, neo-adjuvant therapy</a:t>
            </a:r>
          </a:p>
          <a:p>
            <a:endParaRPr lang="en-US" dirty="0"/>
          </a:p>
          <a:p>
            <a:endParaRPr lang="en-US" dirty="0"/>
          </a:p>
          <a:p>
            <a:pPr lvl="1"/>
            <a:endParaRPr lang="en-US" dirty="0"/>
          </a:p>
          <a:p>
            <a:pPr lvl="1"/>
            <a:endParaRPr lang="en-US" dirty="0"/>
          </a:p>
          <a:p>
            <a:endParaRPr lang="en-US" dirty="0"/>
          </a:p>
        </p:txBody>
      </p:sp>
      <p:pic>
        <p:nvPicPr>
          <p:cNvPr id="4" name="Picture 3">
            <a:extLst>
              <a:ext uri="{FF2B5EF4-FFF2-40B4-BE49-F238E27FC236}">
                <a16:creationId xmlns:a16="http://schemas.microsoft.com/office/drawing/2014/main" id="{3FED9955-FAA4-80A2-86F5-9082A719E068}"/>
              </a:ext>
            </a:extLst>
          </p:cNvPr>
          <p:cNvPicPr>
            <a:picLocks noChangeAspect="1"/>
          </p:cNvPicPr>
          <p:nvPr/>
        </p:nvPicPr>
        <p:blipFill>
          <a:blip r:embed="rId2"/>
          <a:stretch>
            <a:fillRect/>
          </a:stretch>
        </p:blipFill>
        <p:spPr>
          <a:xfrm>
            <a:off x="7588473" y="230190"/>
            <a:ext cx="1282477" cy="641833"/>
          </a:xfrm>
          <a:prstGeom prst="rect">
            <a:avLst/>
          </a:prstGeom>
        </p:spPr>
      </p:pic>
    </p:spTree>
    <p:extLst>
      <p:ext uri="{BB962C8B-B14F-4D97-AF65-F5344CB8AC3E}">
        <p14:creationId xmlns:p14="http://schemas.microsoft.com/office/powerpoint/2010/main" val="2561311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ED20-63D1-6A1E-F33A-0DEE1A2C9A8B}"/>
              </a:ext>
            </a:extLst>
          </p:cNvPr>
          <p:cNvSpPr>
            <a:spLocks noGrp="1"/>
          </p:cNvSpPr>
          <p:nvPr>
            <p:ph type="title"/>
          </p:nvPr>
        </p:nvSpPr>
        <p:spPr/>
        <p:txBody>
          <a:bodyPr/>
          <a:lstStyle/>
          <a:p>
            <a:r>
              <a:rPr lang="en-US" dirty="0"/>
              <a:t>Early stage</a:t>
            </a:r>
          </a:p>
        </p:txBody>
      </p:sp>
      <p:pic>
        <p:nvPicPr>
          <p:cNvPr id="4" name="Picture 3">
            <a:extLst>
              <a:ext uri="{FF2B5EF4-FFF2-40B4-BE49-F238E27FC236}">
                <a16:creationId xmlns:a16="http://schemas.microsoft.com/office/drawing/2014/main" id="{35C70C79-D322-85F9-28D4-1C43DC0AE4B9}"/>
              </a:ext>
            </a:extLst>
          </p:cNvPr>
          <p:cNvPicPr>
            <a:picLocks noChangeAspect="1"/>
          </p:cNvPicPr>
          <p:nvPr/>
        </p:nvPicPr>
        <p:blipFill>
          <a:blip r:embed="rId2"/>
          <a:stretch>
            <a:fillRect/>
          </a:stretch>
        </p:blipFill>
        <p:spPr>
          <a:xfrm>
            <a:off x="725878" y="1803399"/>
            <a:ext cx="3551252" cy="4605867"/>
          </a:xfrm>
          <a:prstGeom prst="rect">
            <a:avLst/>
          </a:prstGeom>
        </p:spPr>
      </p:pic>
      <p:sp>
        <p:nvSpPr>
          <p:cNvPr id="6" name="TextBox 5">
            <a:extLst>
              <a:ext uri="{FF2B5EF4-FFF2-40B4-BE49-F238E27FC236}">
                <a16:creationId xmlns:a16="http://schemas.microsoft.com/office/drawing/2014/main" id="{EC151170-D107-1637-338B-69CCDD17FDF4}"/>
              </a:ext>
            </a:extLst>
          </p:cNvPr>
          <p:cNvSpPr txBox="1"/>
          <p:nvPr/>
        </p:nvSpPr>
        <p:spPr>
          <a:xfrm>
            <a:off x="851084" y="6411909"/>
            <a:ext cx="3300840" cy="369332"/>
          </a:xfrm>
          <a:prstGeom prst="rect">
            <a:avLst/>
          </a:prstGeom>
          <a:noFill/>
        </p:spPr>
        <p:txBody>
          <a:bodyPr wrap="none" rtlCol="0">
            <a:spAutoFit/>
          </a:bodyPr>
          <a:lstStyle/>
          <a:p>
            <a:r>
              <a:rPr lang="en-US" i="1" dirty="0"/>
              <a:t>Wu, et al., NEJM, 2020 (ADAURA)</a:t>
            </a:r>
          </a:p>
        </p:txBody>
      </p:sp>
      <p:pic>
        <p:nvPicPr>
          <p:cNvPr id="7" name="Picture 6">
            <a:extLst>
              <a:ext uri="{FF2B5EF4-FFF2-40B4-BE49-F238E27FC236}">
                <a16:creationId xmlns:a16="http://schemas.microsoft.com/office/drawing/2014/main" id="{CB868C47-5FE8-9D42-A2F3-25B0A6CEEA1D}"/>
              </a:ext>
            </a:extLst>
          </p:cNvPr>
          <p:cNvPicPr>
            <a:picLocks noChangeAspect="1"/>
          </p:cNvPicPr>
          <p:nvPr/>
        </p:nvPicPr>
        <p:blipFill>
          <a:blip r:embed="rId3"/>
          <a:stretch>
            <a:fillRect/>
          </a:stretch>
        </p:blipFill>
        <p:spPr>
          <a:xfrm>
            <a:off x="4516618" y="1807631"/>
            <a:ext cx="3948071" cy="3276600"/>
          </a:xfrm>
          <a:prstGeom prst="rect">
            <a:avLst/>
          </a:prstGeom>
        </p:spPr>
      </p:pic>
      <p:sp>
        <p:nvSpPr>
          <p:cNvPr id="10" name="TextBox 9">
            <a:extLst>
              <a:ext uri="{FF2B5EF4-FFF2-40B4-BE49-F238E27FC236}">
                <a16:creationId xmlns:a16="http://schemas.microsoft.com/office/drawing/2014/main" id="{7C1C7C1B-27FE-50BD-B5D0-D38C00823E5D}"/>
              </a:ext>
            </a:extLst>
          </p:cNvPr>
          <p:cNvSpPr txBox="1"/>
          <p:nvPr/>
        </p:nvSpPr>
        <p:spPr>
          <a:xfrm>
            <a:off x="4956931" y="5201173"/>
            <a:ext cx="3067443" cy="369332"/>
          </a:xfrm>
          <a:prstGeom prst="rect">
            <a:avLst/>
          </a:prstGeom>
          <a:noFill/>
        </p:spPr>
        <p:txBody>
          <a:bodyPr wrap="none" rtlCol="0">
            <a:spAutoFit/>
          </a:bodyPr>
          <a:lstStyle/>
          <a:p>
            <a:r>
              <a:rPr lang="en-US" i="1" dirty="0"/>
              <a:t>Wu, et al., NEJM, 2024 (ALINA)</a:t>
            </a:r>
          </a:p>
        </p:txBody>
      </p:sp>
    </p:spTree>
    <p:extLst>
      <p:ext uri="{BB962C8B-B14F-4D97-AF65-F5344CB8AC3E}">
        <p14:creationId xmlns:p14="http://schemas.microsoft.com/office/powerpoint/2010/main" val="2197130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50D5-6CC0-5004-BF76-FA3110A48B6E}"/>
              </a:ext>
            </a:extLst>
          </p:cNvPr>
          <p:cNvSpPr>
            <a:spLocks noGrp="1"/>
          </p:cNvSpPr>
          <p:nvPr>
            <p:ph type="title"/>
          </p:nvPr>
        </p:nvSpPr>
        <p:spPr/>
        <p:txBody>
          <a:bodyPr/>
          <a:lstStyle/>
          <a:p>
            <a:r>
              <a:rPr lang="en-US" dirty="0"/>
              <a:t>Squamous Cell Carcinoma</a:t>
            </a:r>
          </a:p>
        </p:txBody>
      </p:sp>
      <p:pic>
        <p:nvPicPr>
          <p:cNvPr id="4" name="Picture 3">
            <a:extLst>
              <a:ext uri="{FF2B5EF4-FFF2-40B4-BE49-F238E27FC236}">
                <a16:creationId xmlns:a16="http://schemas.microsoft.com/office/drawing/2014/main" id="{1386ADFB-CA56-AB02-9DCE-8825D4B28A40}"/>
              </a:ext>
            </a:extLst>
          </p:cNvPr>
          <p:cNvPicPr>
            <a:picLocks noChangeAspect="1"/>
          </p:cNvPicPr>
          <p:nvPr/>
        </p:nvPicPr>
        <p:blipFill>
          <a:blip r:embed="rId2"/>
          <a:stretch>
            <a:fillRect/>
          </a:stretch>
        </p:blipFill>
        <p:spPr>
          <a:xfrm>
            <a:off x="910166" y="2087520"/>
            <a:ext cx="7239000" cy="2342734"/>
          </a:xfrm>
          <a:prstGeom prst="rect">
            <a:avLst/>
          </a:prstGeom>
        </p:spPr>
      </p:pic>
      <p:sp>
        <p:nvSpPr>
          <p:cNvPr id="5" name="TextBox 4">
            <a:extLst>
              <a:ext uri="{FF2B5EF4-FFF2-40B4-BE49-F238E27FC236}">
                <a16:creationId xmlns:a16="http://schemas.microsoft.com/office/drawing/2014/main" id="{78681CE1-6212-5CA9-AB64-101B482170ED}"/>
              </a:ext>
            </a:extLst>
          </p:cNvPr>
          <p:cNvSpPr txBox="1"/>
          <p:nvPr/>
        </p:nvSpPr>
        <p:spPr>
          <a:xfrm>
            <a:off x="5697765" y="4380468"/>
            <a:ext cx="2779543" cy="369332"/>
          </a:xfrm>
          <a:prstGeom prst="rect">
            <a:avLst/>
          </a:prstGeom>
          <a:noFill/>
        </p:spPr>
        <p:txBody>
          <a:bodyPr wrap="none" rtlCol="0">
            <a:spAutoFit/>
          </a:bodyPr>
          <a:lstStyle/>
          <a:p>
            <a:r>
              <a:rPr lang="en-US" i="1" dirty="0"/>
              <a:t>Jin, et al., Front Oncol, 2021</a:t>
            </a:r>
          </a:p>
        </p:txBody>
      </p:sp>
      <p:pic>
        <p:nvPicPr>
          <p:cNvPr id="6" name="Picture 5">
            <a:extLst>
              <a:ext uri="{FF2B5EF4-FFF2-40B4-BE49-F238E27FC236}">
                <a16:creationId xmlns:a16="http://schemas.microsoft.com/office/drawing/2014/main" id="{B7673EE5-7CE7-F75D-D548-3F62DFF059CA}"/>
              </a:ext>
            </a:extLst>
          </p:cNvPr>
          <p:cNvPicPr>
            <a:picLocks noChangeAspect="1"/>
          </p:cNvPicPr>
          <p:nvPr/>
        </p:nvPicPr>
        <p:blipFill>
          <a:blip r:embed="rId3"/>
          <a:srcRect t="50183"/>
          <a:stretch/>
        </p:blipFill>
        <p:spPr>
          <a:xfrm>
            <a:off x="704792" y="4682065"/>
            <a:ext cx="5618692" cy="1556747"/>
          </a:xfrm>
          <a:prstGeom prst="rect">
            <a:avLst/>
          </a:prstGeom>
        </p:spPr>
      </p:pic>
      <p:sp>
        <p:nvSpPr>
          <p:cNvPr id="8" name="TextBox 7">
            <a:extLst>
              <a:ext uri="{FF2B5EF4-FFF2-40B4-BE49-F238E27FC236}">
                <a16:creationId xmlns:a16="http://schemas.microsoft.com/office/drawing/2014/main" id="{111B13A9-F79C-4F92-932C-F0BB9826D117}"/>
              </a:ext>
            </a:extLst>
          </p:cNvPr>
          <p:cNvSpPr txBox="1"/>
          <p:nvPr/>
        </p:nvSpPr>
        <p:spPr>
          <a:xfrm>
            <a:off x="1908932" y="6305957"/>
            <a:ext cx="2680606" cy="369332"/>
          </a:xfrm>
          <a:prstGeom prst="rect">
            <a:avLst/>
          </a:prstGeom>
          <a:noFill/>
        </p:spPr>
        <p:txBody>
          <a:bodyPr wrap="none" rtlCol="0">
            <a:spAutoFit/>
          </a:bodyPr>
          <a:lstStyle/>
          <a:p>
            <a:r>
              <a:rPr lang="en-US" i="1" dirty="0"/>
              <a:t>Lin, et al., Ann Oncol, 2020</a:t>
            </a:r>
          </a:p>
        </p:txBody>
      </p:sp>
    </p:spTree>
    <p:extLst>
      <p:ext uri="{BB962C8B-B14F-4D97-AF65-F5344CB8AC3E}">
        <p14:creationId xmlns:p14="http://schemas.microsoft.com/office/powerpoint/2010/main" val="7620280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C429F-D133-263F-9B00-22BC75B81E2C}"/>
              </a:ext>
            </a:extLst>
          </p:cNvPr>
          <p:cNvSpPr>
            <a:spLocks noGrp="1"/>
          </p:cNvSpPr>
          <p:nvPr>
            <p:ph type="title"/>
          </p:nvPr>
        </p:nvSpPr>
        <p:spPr/>
        <p:txBody>
          <a:bodyPr/>
          <a:lstStyle/>
          <a:p>
            <a:r>
              <a:rPr lang="en-US" dirty="0"/>
              <a:t>EGFR-TKI resistance</a:t>
            </a:r>
          </a:p>
        </p:txBody>
      </p:sp>
      <p:pic>
        <p:nvPicPr>
          <p:cNvPr id="4" name="Picture 3">
            <a:extLst>
              <a:ext uri="{FF2B5EF4-FFF2-40B4-BE49-F238E27FC236}">
                <a16:creationId xmlns:a16="http://schemas.microsoft.com/office/drawing/2014/main" id="{46ED0257-795D-576B-3B8F-75401D29F6CD}"/>
              </a:ext>
            </a:extLst>
          </p:cNvPr>
          <p:cNvPicPr>
            <a:picLocks noChangeAspect="1"/>
          </p:cNvPicPr>
          <p:nvPr/>
        </p:nvPicPr>
        <p:blipFill>
          <a:blip r:embed="rId2"/>
          <a:stretch>
            <a:fillRect/>
          </a:stretch>
        </p:blipFill>
        <p:spPr>
          <a:xfrm>
            <a:off x="876300" y="1905649"/>
            <a:ext cx="6282268" cy="2075748"/>
          </a:xfrm>
          <a:prstGeom prst="rect">
            <a:avLst/>
          </a:prstGeom>
        </p:spPr>
      </p:pic>
      <p:sp>
        <p:nvSpPr>
          <p:cNvPr id="5" name="TextBox 4">
            <a:extLst>
              <a:ext uri="{FF2B5EF4-FFF2-40B4-BE49-F238E27FC236}">
                <a16:creationId xmlns:a16="http://schemas.microsoft.com/office/drawing/2014/main" id="{515488ED-9914-737F-ACA7-B592D7F25F9E}"/>
              </a:ext>
            </a:extLst>
          </p:cNvPr>
          <p:cNvSpPr txBox="1"/>
          <p:nvPr/>
        </p:nvSpPr>
        <p:spPr>
          <a:xfrm>
            <a:off x="4974168" y="4011691"/>
            <a:ext cx="3340145" cy="369332"/>
          </a:xfrm>
          <a:prstGeom prst="rect">
            <a:avLst/>
          </a:prstGeom>
          <a:noFill/>
        </p:spPr>
        <p:txBody>
          <a:bodyPr wrap="none" rtlCol="0">
            <a:spAutoFit/>
          </a:bodyPr>
          <a:lstStyle/>
          <a:p>
            <a:r>
              <a:rPr lang="en-US" i="1" dirty="0"/>
              <a:t>Johnson, et al., Lung Cancer, 2022</a:t>
            </a:r>
          </a:p>
        </p:txBody>
      </p:sp>
    </p:spTree>
    <p:extLst>
      <p:ext uri="{BB962C8B-B14F-4D97-AF65-F5344CB8AC3E}">
        <p14:creationId xmlns:p14="http://schemas.microsoft.com/office/powerpoint/2010/main" val="3296294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09BE2-6E11-1B32-98A7-3293BC698CF9}"/>
              </a:ext>
            </a:extLst>
          </p:cNvPr>
          <p:cNvSpPr>
            <a:spLocks noGrp="1"/>
          </p:cNvSpPr>
          <p:nvPr>
            <p:ph type="title"/>
          </p:nvPr>
        </p:nvSpPr>
        <p:spPr/>
        <p:txBody>
          <a:bodyPr/>
          <a:lstStyle/>
          <a:p>
            <a:r>
              <a:rPr lang="en-US" dirty="0"/>
              <a:t>ALK-TKI resistance</a:t>
            </a:r>
          </a:p>
        </p:txBody>
      </p:sp>
      <p:pic>
        <p:nvPicPr>
          <p:cNvPr id="4" name="Picture 3">
            <a:extLst>
              <a:ext uri="{FF2B5EF4-FFF2-40B4-BE49-F238E27FC236}">
                <a16:creationId xmlns:a16="http://schemas.microsoft.com/office/drawing/2014/main" id="{CE02B6EB-C2C5-32B6-8C9A-08A4C40AFA0A}"/>
              </a:ext>
            </a:extLst>
          </p:cNvPr>
          <p:cNvPicPr>
            <a:picLocks noChangeAspect="1"/>
          </p:cNvPicPr>
          <p:nvPr/>
        </p:nvPicPr>
        <p:blipFill>
          <a:blip r:embed="rId2"/>
          <a:stretch>
            <a:fillRect/>
          </a:stretch>
        </p:blipFill>
        <p:spPr>
          <a:xfrm>
            <a:off x="715616" y="1883832"/>
            <a:ext cx="3786203" cy="4516967"/>
          </a:xfrm>
          <a:prstGeom prst="rect">
            <a:avLst/>
          </a:prstGeom>
        </p:spPr>
      </p:pic>
      <p:pic>
        <p:nvPicPr>
          <p:cNvPr id="6" name="Picture 5">
            <a:extLst>
              <a:ext uri="{FF2B5EF4-FFF2-40B4-BE49-F238E27FC236}">
                <a16:creationId xmlns:a16="http://schemas.microsoft.com/office/drawing/2014/main" id="{510E54AD-26E9-5E10-E94B-A485F68EA71C}"/>
              </a:ext>
            </a:extLst>
          </p:cNvPr>
          <p:cNvPicPr>
            <a:picLocks noChangeAspect="1"/>
          </p:cNvPicPr>
          <p:nvPr/>
        </p:nvPicPr>
        <p:blipFill>
          <a:blip r:embed="rId3"/>
          <a:stretch>
            <a:fillRect/>
          </a:stretch>
        </p:blipFill>
        <p:spPr>
          <a:xfrm>
            <a:off x="4727046" y="2036233"/>
            <a:ext cx="3739628" cy="2050258"/>
          </a:xfrm>
          <a:prstGeom prst="rect">
            <a:avLst/>
          </a:prstGeom>
        </p:spPr>
      </p:pic>
      <p:sp>
        <p:nvSpPr>
          <p:cNvPr id="7" name="TextBox 6">
            <a:extLst>
              <a:ext uri="{FF2B5EF4-FFF2-40B4-BE49-F238E27FC236}">
                <a16:creationId xmlns:a16="http://schemas.microsoft.com/office/drawing/2014/main" id="{84785A8A-718F-B1C9-4B34-BDE97C6F59BF}"/>
              </a:ext>
            </a:extLst>
          </p:cNvPr>
          <p:cNvSpPr txBox="1"/>
          <p:nvPr/>
        </p:nvSpPr>
        <p:spPr>
          <a:xfrm>
            <a:off x="4834468" y="4312258"/>
            <a:ext cx="3872663" cy="369332"/>
          </a:xfrm>
          <a:prstGeom prst="rect">
            <a:avLst/>
          </a:prstGeom>
          <a:noFill/>
        </p:spPr>
        <p:txBody>
          <a:bodyPr wrap="none" rtlCol="0">
            <a:spAutoFit/>
          </a:bodyPr>
          <a:lstStyle/>
          <a:p>
            <a:r>
              <a:rPr lang="en-US" i="1" dirty="0"/>
              <a:t>Koopman, et al., Clin Lung Cancer, 2022</a:t>
            </a:r>
          </a:p>
        </p:txBody>
      </p:sp>
    </p:spTree>
    <p:extLst>
      <p:ext uri="{BB962C8B-B14F-4D97-AF65-F5344CB8AC3E}">
        <p14:creationId xmlns:p14="http://schemas.microsoft.com/office/powerpoint/2010/main" val="218782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6C6D06B-05E4-EBA7-A696-43CDAB355D70}"/>
              </a:ext>
            </a:extLst>
          </p:cNvPr>
          <p:cNvSpPr>
            <a:spLocks noGrp="1" noChangeArrowheads="1"/>
          </p:cNvSpPr>
          <p:nvPr>
            <p:ph type="title"/>
          </p:nvPr>
        </p:nvSpPr>
        <p:spPr/>
        <p:txBody>
          <a:bodyPr/>
          <a:lstStyle/>
          <a:p>
            <a:r>
              <a:rPr lang="en-US" altLang="en-US"/>
              <a:t>Case Presentation</a:t>
            </a:r>
          </a:p>
        </p:txBody>
      </p:sp>
      <p:sp>
        <p:nvSpPr>
          <p:cNvPr id="16387" name="Rectangle 3">
            <a:extLst>
              <a:ext uri="{FF2B5EF4-FFF2-40B4-BE49-F238E27FC236}">
                <a16:creationId xmlns:a16="http://schemas.microsoft.com/office/drawing/2014/main" id="{F2A234E0-20FB-FE67-7115-03412BDC34B6}"/>
              </a:ext>
            </a:extLst>
          </p:cNvPr>
          <p:cNvSpPr>
            <a:spLocks noGrp="1" noChangeArrowheads="1"/>
          </p:cNvSpPr>
          <p:nvPr>
            <p:ph type="body" idx="1"/>
          </p:nvPr>
        </p:nvSpPr>
        <p:spPr/>
        <p:txBody>
          <a:bodyPr/>
          <a:lstStyle/>
          <a:p>
            <a:r>
              <a:rPr lang="en-US" altLang="en-US"/>
              <a:t>Follow-up imaging studies</a:t>
            </a:r>
          </a:p>
          <a:p>
            <a:pPr lvl="1"/>
            <a:r>
              <a:rPr lang="en-US" altLang="en-US"/>
              <a:t>5 cm lung mass</a:t>
            </a:r>
          </a:p>
          <a:p>
            <a:pPr lvl="1"/>
            <a:r>
              <a:rPr lang="en-US" altLang="en-US"/>
              <a:t>Additional masses:</a:t>
            </a:r>
          </a:p>
          <a:p>
            <a:pPr lvl="2"/>
            <a:r>
              <a:rPr lang="en-US" altLang="en-US"/>
              <a:t>Lung (x2), liver (x2), bone</a:t>
            </a:r>
          </a:p>
          <a:p>
            <a:r>
              <a:rPr lang="en-US" altLang="en-US"/>
              <a:t>Non-small Cell Lung Cancer, Stage IV</a:t>
            </a:r>
          </a:p>
          <a:p>
            <a:endParaRPr lang="en-US" altLang="en-US"/>
          </a:p>
        </p:txBody>
      </p:sp>
      <p:pic>
        <p:nvPicPr>
          <p:cNvPr id="16388" name="Picture 3">
            <a:extLst>
              <a:ext uri="{FF2B5EF4-FFF2-40B4-BE49-F238E27FC236}">
                <a16:creationId xmlns:a16="http://schemas.microsoft.com/office/drawing/2014/main" id="{08D5D5A7-277F-DDF3-9B72-97B482B5E4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620" y="228600"/>
            <a:ext cx="1827343" cy="128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59CBD-C99D-FB33-AC97-7C6B680EC847}"/>
              </a:ext>
            </a:extLst>
          </p:cNvPr>
          <p:cNvSpPr>
            <a:spLocks noGrp="1"/>
          </p:cNvSpPr>
          <p:nvPr>
            <p:ph type="title"/>
          </p:nvPr>
        </p:nvSpPr>
        <p:spPr/>
        <p:txBody>
          <a:bodyPr/>
          <a:lstStyle/>
          <a:p>
            <a:r>
              <a:rPr lang="en-US" dirty="0"/>
              <a:t>How to test?</a:t>
            </a:r>
          </a:p>
        </p:txBody>
      </p:sp>
      <p:sp>
        <p:nvSpPr>
          <p:cNvPr id="3" name="Content Placeholder 2">
            <a:extLst>
              <a:ext uri="{FF2B5EF4-FFF2-40B4-BE49-F238E27FC236}">
                <a16:creationId xmlns:a16="http://schemas.microsoft.com/office/drawing/2014/main" id="{D50EE7C2-44D5-2214-A145-BB5812734F42}"/>
              </a:ext>
            </a:extLst>
          </p:cNvPr>
          <p:cNvSpPr>
            <a:spLocks noGrp="1"/>
          </p:cNvSpPr>
          <p:nvPr>
            <p:ph idx="1"/>
          </p:nvPr>
        </p:nvSpPr>
        <p:spPr/>
        <p:txBody>
          <a:bodyPr/>
          <a:lstStyle/>
          <a:p>
            <a:endParaRPr lang="en-US" dirty="0"/>
          </a:p>
          <a:p>
            <a:r>
              <a:rPr lang="en-US" dirty="0"/>
              <a:t>cfDNA when tissue not available or adequate, or for urgent TAT</a:t>
            </a:r>
          </a:p>
          <a:p>
            <a:pPr lvl="1"/>
            <a:r>
              <a:rPr lang="en-US" dirty="0"/>
              <a:t>No evidence to support using instead of tissue, when tissue is available</a:t>
            </a:r>
          </a:p>
          <a:p>
            <a:pPr marL="342900" lvl="1" indent="0">
              <a:buNone/>
            </a:pPr>
            <a:endParaRPr lang="en-US" dirty="0"/>
          </a:p>
          <a:p>
            <a:r>
              <a:rPr lang="en-US" dirty="0"/>
              <a:t>Inconclusive evidence to support for/against using cfDNA for monitoring treatment response</a:t>
            </a:r>
          </a:p>
          <a:p>
            <a:endParaRPr lang="en-US" dirty="0"/>
          </a:p>
          <a:p>
            <a:r>
              <a:rPr lang="en-US" dirty="0"/>
              <a:t>DNA testing recommended</a:t>
            </a:r>
          </a:p>
          <a:p>
            <a:pPr lvl="1"/>
            <a:r>
              <a:rPr lang="en-US" dirty="0">
                <a:highlight>
                  <a:srgbClr val="FFFF00"/>
                </a:highlight>
              </a:rPr>
              <a:t>RNA may be considered, especially if DNA testing is negative</a:t>
            </a:r>
          </a:p>
          <a:p>
            <a:pPr lvl="1"/>
            <a:r>
              <a:rPr lang="en-US" dirty="0"/>
              <a:t>CHANGED based upon public commentary feedback:</a:t>
            </a:r>
          </a:p>
          <a:p>
            <a:pPr lvl="2"/>
            <a:r>
              <a:rPr lang="en-US" dirty="0"/>
              <a:t>Now we recommend RNA, especially if DNA is negative</a:t>
            </a:r>
          </a:p>
          <a:p>
            <a:pPr lvl="1"/>
            <a:endParaRPr lang="en-US" dirty="0">
              <a:highlight>
                <a:srgbClr val="FFFF00"/>
              </a:highlight>
            </a:endParaRPr>
          </a:p>
          <a:p>
            <a:endParaRPr lang="en-US" dirty="0">
              <a:highlight>
                <a:srgbClr val="FFFF00"/>
              </a:highlight>
            </a:endParaRPr>
          </a:p>
          <a:p>
            <a:pPr lvl="1"/>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9239BC9-F4C1-8317-9F06-3BD73515F253}"/>
              </a:ext>
            </a:extLst>
          </p:cNvPr>
          <p:cNvPicPr>
            <a:picLocks noChangeAspect="1"/>
          </p:cNvPicPr>
          <p:nvPr/>
        </p:nvPicPr>
        <p:blipFill>
          <a:blip r:embed="rId2"/>
          <a:stretch>
            <a:fillRect/>
          </a:stretch>
        </p:blipFill>
        <p:spPr>
          <a:xfrm>
            <a:off x="7588473" y="230190"/>
            <a:ext cx="1282477" cy="641833"/>
          </a:xfrm>
          <a:prstGeom prst="rect">
            <a:avLst/>
          </a:prstGeom>
        </p:spPr>
      </p:pic>
    </p:spTree>
    <p:extLst>
      <p:ext uri="{BB962C8B-B14F-4D97-AF65-F5344CB8AC3E}">
        <p14:creationId xmlns:p14="http://schemas.microsoft.com/office/powerpoint/2010/main" val="392127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0A58-1E1F-AA1B-5C9D-7D2F3CBE99B9}"/>
              </a:ext>
            </a:extLst>
          </p:cNvPr>
          <p:cNvSpPr>
            <a:spLocks noGrp="1"/>
          </p:cNvSpPr>
          <p:nvPr>
            <p:ph type="title"/>
          </p:nvPr>
        </p:nvSpPr>
        <p:spPr/>
        <p:txBody>
          <a:bodyPr/>
          <a:lstStyle/>
          <a:p>
            <a:r>
              <a:rPr lang="en-US" dirty="0"/>
              <a:t>RNA</a:t>
            </a:r>
          </a:p>
        </p:txBody>
      </p:sp>
      <p:sp>
        <p:nvSpPr>
          <p:cNvPr id="4" name="AutoShape 2" descr="Figure 6. Analysis of clinical benefit. RNAseq-based matched therapy for 10 of 33 patients whose tumors were found to be positive for targetable gene fusions (9) or METex14 (1). Eight of the 10 patients showed clinical benefit. The three alterations deemed not targetable were the HDAC5-PIK3CA and YWHAE-SMYD4 fusions, and EGFRvIII. PD, progression of disease; PR, partial response; SD, stable disease. *, Response assessment by RECIST version 1.1. **, Confirmed PR.">
            <a:extLst>
              <a:ext uri="{FF2B5EF4-FFF2-40B4-BE49-F238E27FC236}">
                <a16:creationId xmlns:a16="http://schemas.microsoft.com/office/drawing/2014/main" id="{92E3118B-B672-341C-6FDB-A21FE9EE5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F435C49-5544-5A48-BE37-DA0EB3460CF9}"/>
              </a:ext>
            </a:extLst>
          </p:cNvPr>
          <p:cNvPicPr>
            <a:picLocks noChangeAspect="1"/>
          </p:cNvPicPr>
          <p:nvPr/>
        </p:nvPicPr>
        <p:blipFill>
          <a:blip r:embed="rId2"/>
          <a:stretch>
            <a:fillRect/>
          </a:stretch>
        </p:blipFill>
        <p:spPr>
          <a:xfrm>
            <a:off x="848782" y="2000052"/>
            <a:ext cx="7243775" cy="2857896"/>
          </a:xfrm>
          <a:prstGeom prst="rect">
            <a:avLst/>
          </a:prstGeom>
        </p:spPr>
      </p:pic>
      <p:sp>
        <p:nvSpPr>
          <p:cNvPr id="7" name="TextBox 6">
            <a:extLst>
              <a:ext uri="{FF2B5EF4-FFF2-40B4-BE49-F238E27FC236}">
                <a16:creationId xmlns:a16="http://schemas.microsoft.com/office/drawing/2014/main" id="{6D334F5D-E3AB-5402-72EE-9825EB3FAA35}"/>
              </a:ext>
            </a:extLst>
          </p:cNvPr>
          <p:cNvSpPr txBox="1"/>
          <p:nvPr/>
        </p:nvSpPr>
        <p:spPr>
          <a:xfrm>
            <a:off x="2404231" y="5074173"/>
            <a:ext cx="3670877" cy="369332"/>
          </a:xfrm>
          <a:prstGeom prst="rect">
            <a:avLst/>
          </a:prstGeom>
          <a:noFill/>
        </p:spPr>
        <p:txBody>
          <a:bodyPr wrap="none" rtlCol="0">
            <a:spAutoFit/>
          </a:bodyPr>
          <a:lstStyle/>
          <a:p>
            <a:r>
              <a:rPr lang="en-US" i="1" dirty="0" err="1"/>
              <a:t>Benayed</a:t>
            </a:r>
            <a:r>
              <a:rPr lang="en-US" i="1" dirty="0"/>
              <a:t>, et al., Clin Cancer Res, 2019</a:t>
            </a:r>
          </a:p>
        </p:txBody>
      </p:sp>
    </p:spTree>
    <p:extLst>
      <p:ext uri="{BB962C8B-B14F-4D97-AF65-F5344CB8AC3E}">
        <p14:creationId xmlns:p14="http://schemas.microsoft.com/office/powerpoint/2010/main" val="4155528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15B2-81A2-8B0E-F81B-90EAB1B05E1C}"/>
              </a:ext>
            </a:extLst>
          </p:cNvPr>
          <p:cNvSpPr>
            <a:spLocks noGrp="1"/>
          </p:cNvSpPr>
          <p:nvPr>
            <p:ph type="title"/>
          </p:nvPr>
        </p:nvSpPr>
        <p:spPr/>
        <p:txBody>
          <a:bodyPr/>
          <a:lstStyle/>
          <a:p>
            <a:r>
              <a:rPr lang="en-US" dirty="0"/>
              <a:t>“Good practice” statements</a:t>
            </a:r>
            <a:br>
              <a:rPr lang="en-US" dirty="0"/>
            </a:br>
            <a:r>
              <a:rPr lang="en-US" dirty="0"/>
              <a:t>TAT</a:t>
            </a:r>
          </a:p>
        </p:txBody>
      </p:sp>
      <p:sp>
        <p:nvSpPr>
          <p:cNvPr id="3" name="Content Placeholder 2">
            <a:extLst>
              <a:ext uri="{FF2B5EF4-FFF2-40B4-BE49-F238E27FC236}">
                <a16:creationId xmlns:a16="http://schemas.microsoft.com/office/drawing/2014/main" id="{6353125F-9EBA-ABBF-92BB-45779CD005A8}"/>
              </a:ext>
            </a:extLst>
          </p:cNvPr>
          <p:cNvSpPr>
            <a:spLocks noGrp="1"/>
          </p:cNvSpPr>
          <p:nvPr>
            <p:ph idx="1"/>
          </p:nvPr>
        </p:nvSpPr>
        <p:spPr/>
        <p:txBody>
          <a:bodyPr>
            <a:normAutofit/>
          </a:bodyPr>
          <a:lstStyle/>
          <a:p>
            <a:r>
              <a:rPr lang="en-US" dirty="0"/>
              <a:t>Anatomic Path services should get sample to molecular lab within 3 days of completing diagnosis and receiving order</a:t>
            </a:r>
          </a:p>
          <a:p>
            <a:endParaRPr lang="en-US" dirty="0"/>
          </a:p>
          <a:p>
            <a:pPr marL="0" indent="0">
              <a:buNone/>
            </a:pPr>
            <a:endParaRPr lang="en-US" dirty="0"/>
          </a:p>
          <a:p>
            <a:r>
              <a:rPr lang="en-US" dirty="0"/>
              <a:t>Testing should be completed within 10 days from receipt of sample in testing lab</a:t>
            </a:r>
          </a:p>
          <a:p>
            <a:endParaRPr lang="en-US" dirty="0"/>
          </a:p>
          <a:p>
            <a:r>
              <a:rPr lang="en-US" dirty="0"/>
              <a:t>Rapid testing (&lt;5 d) for most prevalent biomarkers may be performed when clinically urgent, as long as it does not compromise full testing</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BB8CE1E6-D4A6-18AA-DEE2-0FD75DFC124D}"/>
              </a:ext>
            </a:extLst>
          </p:cNvPr>
          <p:cNvPicPr>
            <a:picLocks noChangeAspect="1"/>
          </p:cNvPicPr>
          <p:nvPr/>
        </p:nvPicPr>
        <p:blipFill>
          <a:blip r:embed="rId2"/>
          <a:stretch>
            <a:fillRect/>
          </a:stretch>
        </p:blipFill>
        <p:spPr>
          <a:xfrm>
            <a:off x="7588473" y="230190"/>
            <a:ext cx="1282477" cy="641833"/>
          </a:xfrm>
          <a:prstGeom prst="rect">
            <a:avLst/>
          </a:prstGeom>
        </p:spPr>
      </p:pic>
    </p:spTree>
    <p:extLst>
      <p:ext uri="{BB962C8B-B14F-4D97-AF65-F5344CB8AC3E}">
        <p14:creationId xmlns:p14="http://schemas.microsoft.com/office/powerpoint/2010/main" val="1791442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15B2-81A2-8B0E-F81B-90EAB1B05E1C}"/>
              </a:ext>
            </a:extLst>
          </p:cNvPr>
          <p:cNvSpPr>
            <a:spLocks noGrp="1"/>
          </p:cNvSpPr>
          <p:nvPr>
            <p:ph type="title"/>
          </p:nvPr>
        </p:nvSpPr>
        <p:spPr/>
        <p:txBody>
          <a:bodyPr/>
          <a:lstStyle/>
          <a:p>
            <a:r>
              <a:rPr lang="en-US" dirty="0"/>
              <a:t>“Good practice” statements</a:t>
            </a:r>
            <a:br>
              <a:rPr lang="en-US" dirty="0"/>
            </a:br>
            <a:r>
              <a:rPr lang="en-US" dirty="0"/>
              <a:t>methodology</a:t>
            </a:r>
          </a:p>
        </p:txBody>
      </p:sp>
      <p:sp>
        <p:nvSpPr>
          <p:cNvPr id="3" name="Content Placeholder 2">
            <a:extLst>
              <a:ext uri="{FF2B5EF4-FFF2-40B4-BE49-F238E27FC236}">
                <a16:creationId xmlns:a16="http://schemas.microsoft.com/office/drawing/2014/main" id="{6353125F-9EBA-ABBF-92BB-45779CD005A8}"/>
              </a:ext>
            </a:extLst>
          </p:cNvPr>
          <p:cNvSpPr>
            <a:spLocks noGrp="1"/>
          </p:cNvSpPr>
          <p:nvPr>
            <p:ph idx="1"/>
          </p:nvPr>
        </p:nvSpPr>
        <p:spPr/>
        <p:txBody>
          <a:bodyPr>
            <a:normAutofit fontScale="92500" lnSpcReduction="10000"/>
          </a:bodyPr>
          <a:lstStyle/>
          <a:p>
            <a:endParaRPr lang="en-US" dirty="0"/>
          </a:p>
          <a:p>
            <a:r>
              <a:rPr lang="en-US" dirty="0"/>
              <a:t>NGS preferred over multiple single gene assays</a:t>
            </a:r>
          </a:p>
          <a:p>
            <a:endParaRPr lang="en-US" dirty="0"/>
          </a:p>
          <a:p>
            <a:r>
              <a:rPr lang="en-US" dirty="0"/>
              <a:t>Assays should be able to samples with &gt;=20% cancer cells </a:t>
            </a:r>
          </a:p>
          <a:p>
            <a:pPr lvl="1"/>
            <a:r>
              <a:rPr lang="en-US" dirty="0"/>
              <a:t>5% for resistance testing</a:t>
            </a:r>
          </a:p>
          <a:p>
            <a:endParaRPr lang="en-US" dirty="0"/>
          </a:p>
          <a:p>
            <a:r>
              <a:rPr lang="en-US" dirty="0"/>
              <a:t>IHC OK for ALK, screening for ROS</a:t>
            </a:r>
          </a:p>
          <a:p>
            <a:endParaRPr lang="en-US" dirty="0"/>
          </a:p>
          <a:p>
            <a:r>
              <a:rPr lang="en-US" dirty="0"/>
              <a:t>FISH OK for ALK</a:t>
            </a:r>
          </a:p>
          <a:p>
            <a:endParaRPr lang="en-US" dirty="0"/>
          </a:p>
          <a:p>
            <a:r>
              <a:rPr lang="en-US" dirty="0"/>
              <a:t>Testing multiple nodules OK for staging</a:t>
            </a:r>
          </a:p>
          <a:p>
            <a:endParaRPr lang="en-US" dirty="0"/>
          </a:p>
          <a:p>
            <a:r>
              <a:rPr lang="en-US" dirty="0"/>
              <a:t>No need to test multiple regions within a tumor</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E22D53B-E968-5E9F-E69D-FA1E4CA68735}"/>
              </a:ext>
            </a:extLst>
          </p:cNvPr>
          <p:cNvPicPr>
            <a:picLocks noChangeAspect="1"/>
          </p:cNvPicPr>
          <p:nvPr/>
        </p:nvPicPr>
        <p:blipFill>
          <a:blip r:embed="rId2"/>
          <a:stretch>
            <a:fillRect/>
          </a:stretch>
        </p:blipFill>
        <p:spPr>
          <a:xfrm>
            <a:off x="7588473" y="230190"/>
            <a:ext cx="1282477" cy="641833"/>
          </a:xfrm>
          <a:prstGeom prst="rect">
            <a:avLst/>
          </a:prstGeom>
        </p:spPr>
      </p:pic>
    </p:spTree>
    <p:extLst>
      <p:ext uri="{BB962C8B-B14F-4D97-AF65-F5344CB8AC3E}">
        <p14:creationId xmlns:p14="http://schemas.microsoft.com/office/powerpoint/2010/main" val="16145294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utahcriminallaw.net/wp-content/uploads/2014/05/Interrogation-Room.jpg">
            <a:extLst>
              <a:ext uri="{FF2B5EF4-FFF2-40B4-BE49-F238E27FC236}">
                <a16:creationId xmlns:a16="http://schemas.microsoft.com/office/drawing/2014/main" id="{495372F1-C3CB-4431-5A4E-ABA2F6532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14400"/>
            <a:ext cx="55626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8F9BB51-6038-45B9-E47C-13247AFFFE16}"/>
              </a:ext>
            </a:extLst>
          </p:cNvPr>
          <p:cNvSpPr>
            <a:spLocks noGrp="1" noChangeArrowheads="1"/>
          </p:cNvSpPr>
          <p:nvPr>
            <p:ph type="title"/>
          </p:nvPr>
        </p:nvSpPr>
        <p:spPr/>
        <p:txBody>
          <a:bodyPr/>
          <a:lstStyle/>
          <a:p>
            <a:r>
              <a:rPr lang="en-US" altLang="en-US"/>
              <a:t>Lung Cancer is Bad</a:t>
            </a:r>
          </a:p>
        </p:txBody>
      </p:sp>
      <p:sp>
        <p:nvSpPr>
          <p:cNvPr id="17411" name="Rectangle 3">
            <a:extLst>
              <a:ext uri="{FF2B5EF4-FFF2-40B4-BE49-F238E27FC236}">
                <a16:creationId xmlns:a16="http://schemas.microsoft.com/office/drawing/2014/main" id="{26D7DBBC-A9E5-1F13-72CE-DA79170A3C2E}"/>
              </a:ext>
            </a:extLst>
          </p:cNvPr>
          <p:cNvSpPr>
            <a:spLocks noGrp="1" noChangeArrowheads="1"/>
          </p:cNvSpPr>
          <p:nvPr>
            <p:ph type="body" sz="half" idx="1"/>
          </p:nvPr>
        </p:nvSpPr>
        <p:spPr>
          <a:xfrm>
            <a:off x="1252538" y="1981200"/>
            <a:ext cx="4605337"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r>
              <a:rPr lang="en-US" altLang="en-US" sz="2800" dirty="0"/>
              <a:t>Survival @ 5 years:</a:t>
            </a:r>
          </a:p>
          <a:p>
            <a:pPr lvl="1"/>
            <a:r>
              <a:rPr lang="en-US" altLang="en-US" sz="2400" dirty="0"/>
              <a:t>Local: 64% </a:t>
            </a:r>
          </a:p>
          <a:p>
            <a:pPr lvl="1"/>
            <a:r>
              <a:rPr lang="en-US" altLang="en-US" sz="2400" dirty="0" err="1"/>
              <a:t>RegionaI</a:t>
            </a:r>
            <a:r>
              <a:rPr lang="en-US" altLang="en-US" sz="2400" dirty="0"/>
              <a:t>: 36%</a:t>
            </a:r>
          </a:p>
          <a:p>
            <a:pPr lvl="1"/>
            <a:r>
              <a:rPr lang="en-US" altLang="en-US" sz="2400" dirty="0">
                <a:solidFill>
                  <a:srgbClr val="FF0000"/>
                </a:solidFill>
              </a:rPr>
              <a:t>Distant: 9%</a:t>
            </a:r>
          </a:p>
          <a:p>
            <a:endParaRPr lang="en-US" altLang="en-US" sz="2800" dirty="0"/>
          </a:p>
          <a:p>
            <a:r>
              <a:rPr lang="en-US" altLang="en-US" sz="2800" dirty="0"/>
              <a:t>Median survival:</a:t>
            </a:r>
          </a:p>
          <a:p>
            <a:pPr lvl="1"/>
            <a:r>
              <a:rPr lang="en-US" altLang="en-US" sz="2400" dirty="0"/>
              <a:t>Stage I/II: 17 – 32 months</a:t>
            </a:r>
          </a:p>
          <a:p>
            <a:pPr lvl="1"/>
            <a:r>
              <a:rPr lang="en-US" altLang="en-US" sz="2400" dirty="0"/>
              <a:t>Stage III: 9 - 22  months</a:t>
            </a:r>
          </a:p>
          <a:p>
            <a:pPr lvl="1"/>
            <a:r>
              <a:rPr lang="en-US" altLang="en-US" sz="2400" dirty="0">
                <a:solidFill>
                  <a:schemeClr val="accent2"/>
                </a:solidFill>
              </a:rPr>
              <a:t>Stage IV: 16 – 36 weeks</a:t>
            </a:r>
          </a:p>
          <a:p>
            <a:pPr lvl="1"/>
            <a:endParaRPr lang="en-US" altLang="en-US" sz="2400" dirty="0">
              <a:solidFill>
                <a:schemeClr val="accent2"/>
              </a:solidFill>
            </a:endParaRPr>
          </a:p>
          <a:p>
            <a:endParaRPr lang="en-US" altLang="en-US" sz="2800" dirty="0"/>
          </a:p>
          <a:p>
            <a:endParaRPr lang="en-US" altLang="en-US" sz="2800" dirty="0"/>
          </a:p>
          <a:p>
            <a:endParaRPr lang="en-US" altLang="en-US" sz="2800" dirty="0"/>
          </a:p>
          <a:p>
            <a:endParaRPr lang="en-US" altLang="en-US" sz="2800" dirty="0"/>
          </a:p>
        </p:txBody>
      </p:sp>
      <p:pic>
        <p:nvPicPr>
          <p:cNvPr id="17412" name="Picture 4" descr="vangogh">
            <a:extLst>
              <a:ext uri="{FF2B5EF4-FFF2-40B4-BE49-F238E27FC236}">
                <a16:creationId xmlns:a16="http://schemas.microsoft.com/office/drawing/2014/main" id="{432CB3E2-66BC-8F69-581B-B77D8B7AB407}"/>
              </a:ext>
            </a:extLst>
          </p:cNvPr>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7502525" y="228600"/>
            <a:ext cx="1354138" cy="1798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Text Box 5">
            <a:extLst>
              <a:ext uri="{FF2B5EF4-FFF2-40B4-BE49-F238E27FC236}">
                <a16:creationId xmlns:a16="http://schemas.microsoft.com/office/drawing/2014/main" id="{A0196DE3-12F4-68AA-20DB-DCB039C0B721}"/>
              </a:ext>
            </a:extLst>
          </p:cNvPr>
          <p:cNvSpPr txBox="1">
            <a:spLocks noChangeArrowheads="1"/>
          </p:cNvSpPr>
          <p:nvPr/>
        </p:nvSpPr>
        <p:spPr bwMode="auto">
          <a:xfrm>
            <a:off x="7515225" y="2103438"/>
            <a:ext cx="1354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i="1"/>
              <a:t>Van Gogh, 1885</a:t>
            </a:r>
          </a:p>
        </p:txBody>
      </p:sp>
      <p:pic>
        <p:nvPicPr>
          <p:cNvPr id="17414" name="Picture 4" descr="lungcagross">
            <a:extLst>
              <a:ext uri="{FF2B5EF4-FFF2-40B4-BE49-F238E27FC236}">
                <a16:creationId xmlns:a16="http://schemas.microsoft.com/office/drawing/2014/main" id="{A7886479-BE77-E72D-ABF3-6D29E5C7C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063" y="4630738"/>
            <a:ext cx="2708275" cy="171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5" name="Picture 5" descr="lunggross">
            <a:extLst>
              <a:ext uri="{FF2B5EF4-FFF2-40B4-BE49-F238E27FC236}">
                <a16:creationId xmlns:a16="http://schemas.microsoft.com/office/drawing/2014/main" id="{EC99039D-ABE8-E28F-BB51-039AF6A48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063" y="2911475"/>
            <a:ext cx="2709862"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6">
            <a:extLst>
              <a:ext uri="{FF2B5EF4-FFF2-40B4-BE49-F238E27FC236}">
                <a16:creationId xmlns:a16="http://schemas.microsoft.com/office/drawing/2014/main" id="{499C8D6A-BEF8-C520-1F4F-B312045F4527}"/>
              </a:ext>
            </a:extLst>
          </p:cNvPr>
          <p:cNvSpPr txBox="1">
            <a:spLocks noChangeArrowheads="1"/>
          </p:cNvSpPr>
          <p:nvPr/>
        </p:nvSpPr>
        <p:spPr bwMode="auto">
          <a:xfrm>
            <a:off x="7315200" y="6553200"/>
            <a:ext cx="1541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http://whyquit.com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E8B04EF-7192-645F-6159-C8A92AB24CCB}"/>
              </a:ext>
            </a:extLst>
          </p:cNvPr>
          <p:cNvSpPr>
            <a:spLocks noGrp="1" noChangeArrowheads="1"/>
          </p:cNvSpPr>
          <p:nvPr>
            <p:ph type="title"/>
          </p:nvPr>
        </p:nvSpPr>
        <p:spPr/>
        <p:txBody>
          <a:bodyPr/>
          <a:lstStyle/>
          <a:p>
            <a:r>
              <a:rPr lang="en-US" altLang="en-US"/>
              <a:t>Lung Cancer is Bad for society</a:t>
            </a:r>
          </a:p>
        </p:txBody>
      </p:sp>
      <p:sp>
        <p:nvSpPr>
          <p:cNvPr id="18435" name="Text Box 15">
            <a:extLst>
              <a:ext uri="{FF2B5EF4-FFF2-40B4-BE49-F238E27FC236}">
                <a16:creationId xmlns:a16="http://schemas.microsoft.com/office/drawing/2014/main" id="{7A71E04F-4823-F019-8978-B618692CEC8D}"/>
              </a:ext>
            </a:extLst>
          </p:cNvPr>
          <p:cNvSpPr txBox="1">
            <a:spLocks noChangeArrowheads="1"/>
          </p:cNvSpPr>
          <p:nvPr/>
        </p:nvSpPr>
        <p:spPr bwMode="auto">
          <a:xfrm>
            <a:off x="8153400" y="2438400"/>
            <a:ext cx="6667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Lung</a:t>
            </a:r>
          </a:p>
        </p:txBody>
      </p:sp>
      <p:sp>
        <p:nvSpPr>
          <p:cNvPr id="18436" name="Text Box 16">
            <a:extLst>
              <a:ext uri="{FF2B5EF4-FFF2-40B4-BE49-F238E27FC236}">
                <a16:creationId xmlns:a16="http://schemas.microsoft.com/office/drawing/2014/main" id="{07E6D6FE-EE80-F381-BC5F-ADD1F1A6CABB}"/>
              </a:ext>
            </a:extLst>
          </p:cNvPr>
          <p:cNvSpPr txBox="1">
            <a:spLocks noChangeArrowheads="1"/>
          </p:cNvSpPr>
          <p:nvPr/>
        </p:nvSpPr>
        <p:spPr bwMode="auto">
          <a:xfrm>
            <a:off x="5181600" y="2667000"/>
            <a:ext cx="11366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Colorectal</a:t>
            </a:r>
          </a:p>
        </p:txBody>
      </p:sp>
      <p:sp>
        <p:nvSpPr>
          <p:cNvPr id="18437" name="Text Box 17">
            <a:extLst>
              <a:ext uri="{FF2B5EF4-FFF2-40B4-BE49-F238E27FC236}">
                <a16:creationId xmlns:a16="http://schemas.microsoft.com/office/drawing/2014/main" id="{0DA5BB58-34BA-FBA1-3947-3E403CC5C627}"/>
              </a:ext>
            </a:extLst>
          </p:cNvPr>
          <p:cNvSpPr txBox="1">
            <a:spLocks noChangeArrowheads="1"/>
          </p:cNvSpPr>
          <p:nvPr/>
        </p:nvSpPr>
        <p:spPr bwMode="auto">
          <a:xfrm>
            <a:off x="4343400" y="3657600"/>
            <a:ext cx="10985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Leukemia</a:t>
            </a:r>
          </a:p>
        </p:txBody>
      </p:sp>
      <p:sp>
        <p:nvSpPr>
          <p:cNvPr id="18438" name="Text Box 18">
            <a:extLst>
              <a:ext uri="{FF2B5EF4-FFF2-40B4-BE49-F238E27FC236}">
                <a16:creationId xmlns:a16="http://schemas.microsoft.com/office/drawing/2014/main" id="{1BC06923-C585-C951-931B-63C1EA753467}"/>
              </a:ext>
            </a:extLst>
          </p:cNvPr>
          <p:cNvSpPr txBox="1">
            <a:spLocks noChangeArrowheads="1"/>
          </p:cNvSpPr>
          <p:nvPr/>
        </p:nvSpPr>
        <p:spPr bwMode="auto">
          <a:xfrm>
            <a:off x="4724400" y="3429000"/>
            <a:ext cx="9207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Prostate</a:t>
            </a:r>
          </a:p>
        </p:txBody>
      </p:sp>
      <p:sp>
        <p:nvSpPr>
          <p:cNvPr id="18439" name="Text Box 19">
            <a:extLst>
              <a:ext uri="{FF2B5EF4-FFF2-40B4-BE49-F238E27FC236}">
                <a16:creationId xmlns:a16="http://schemas.microsoft.com/office/drawing/2014/main" id="{989DBA8F-1DC9-61A0-5EF3-36DF4F6E7B45}"/>
              </a:ext>
            </a:extLst>
          </p:cNvPr>
          <p:cNvSpPr txBox="1">
            <a:spLocks noChangeArrowheads="1"/>
          </p:cNvSpPr>
          <p:nvPr/>
        </p:nvSpPr>
        <p:spPr bwMode="auto">
          <a:xfrm>
            <a:off x="4876800" y="3200400"/>
            <a:ext cx="9969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Pancreas</a:t>
            </a:r>
          </a:p>
        </p:txBody>
      </p:sp>
      <p:sp>
        <p:nvSpPr>
          <p:cNvPr id="18440" name="Text Box 20">
            <a:extLst>
              <a:ext uri="{FF2B5EF4-FFF2-40B4-BE49-F238E27FC236}">
                <a16:creationId xmlns:a16="http://schemas.microsoft.com/office/drawing/2014/main" id="{378B3F08-18E5-CEB4-DCB2-4CAFC192E3C4}"/>
              </a:ext>
            </a:extLst>
          </p:cNvPr>
          <p:cNvSpPr txBox="1">
            <a:spLocks noChangeArrowheads="1"/>
          </p:cNvSpPr>
          <p:nvPr/>
        </p:nvSpPr>
        <p:spPr bwMode="auto">
          <a:xfrm>
            <a:off x="4876800" y="2895600"/>
            <a:ext cx="7683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Breast</a:t>
            </a:r>
          </a:p>
        </p:txBody>
      </p:sp>
      <p:sp>
        <p:nvSpPr>
          <p:cNvPr id="18441" name="Text Box 21">
            <a:extLst>
              <a:ext uri="{FF2B5EF4-FFF2-40B4-BE49-F238E27FC236}">
                <a16:creationId xmlns:a16="http://schemas.microsoft.com/office/drawing/2014/main" id="{1F6BDC5C-C0DA-8FCE-56A4-CDABA0F2B459}"/>
              </a:ext>
            </a:extLst>
          </p:cNvPr>
          <p:cNvSpPr txBox="1">
            <a:spLocks noChangeArrowheads="1"/>
          </p:cNvSpPr>
          <p:nvPr/>
        </p:nvSpPr>
        <p:spPr bwMode="auto">
          <a:xfrm>
            <a:off x="4343400" y="3886200"/>
            <a:ext cx="12382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Lymphoma</a:t>
            </a:r>
          </a:p>
        </p:txBody>
      </p:sp>
      <p:sp>
        <p:nvSpPr>
          <p:cNvPr id="18442" name="Text Box 22">
            <a:extLst>
              <a:ext uri="{FF2B5EF4-FFF2-40B4-BE49-F238E27FC236}">
                <a16:creationId xmlns:a16="http://schemas.microsoft.com/office/drawing/2014/main" id="{D5CE5493-D9FA-0ADA-B3A0-A1340E8ED678}"/>
              </a:ext>
            </a:extLst>
          </p:cNvPr>
          <p:cNvSpPr txBox="1">
            <a:spLocks noChangeArrowheads="1"/>
          </p:cNvSpPr>
          <p:nvPr/>
        </p:nvSpPr>
        <p:spPr bwMode="auto">
          <a:xfrm>
            <a:off x="4343400" y="4191000"/>
            <a:ext cx="6794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Liver</a:t>
            </a:r>
          </a:p>
        </p:txBody>
      </p:sp>
      <p:sp>
        <p:nvSpPr>
          <p:cNvPr id="18443" name="Text Box 23">
            <a:extLst>
              <a:ext uri="{FF2B5EF4-FFF2-40B4-BE49-F238E27FC236}">
                <a16:creationId xmlns:a16="http://schemas.microsoft.com/office/drawing/2014/main" id="{95A643A2-D9B6-0DC6-4090-07749E628A2A}"/>
              </a:ext>
            </a:extLst>
          </p:cNvPr>
          <p:cNvSpPr txBox="1">
            <a:spLocks noChangeArrowheads="1"/>
          </p:cNvSpPr>
          <p:nvPr/>
        </p:nvSpPr>
        <p:spPr bwMode="auto">
          <a:xfrm>
            <a:off x="4267200" y="4419600"/>
            <a:ext cx="7556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Ovary</a:t>
            </a:r>
          </a:p>
        </p:txBody>
      </p:sp>
      <p:sp>
        <p:nvSpPr>
          <p:cNvPr id="18444" name="Text Box 24">
            <a:extLst>
              <a:ext uri="{FF2B5EF4-FFF2-40B4-BE49-F238E27FC236}">
                <a16:creationId xmlns:a16="http://schemas.microsoft.com/office/drawing/2014/main" id="{792E2F0D-A343-BDD5-61F0-D1E47D8E8053}"/>
              </a:ext>
            </a:extLst>
          </p:cNvPr>
          <p:cNvSpPr txBox="1">
            <a:spLocks noChangeArrowheads="1"/>
          </p:cNvSpPr>
          <p:nvPr/>
        </p:nvSpPr>
        <p:spPr bwMode="auto">
          <a:xfrm>
            <a:off x="4191000" y="4648200"/>
            <a:ext cx="9080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Bladder</a:t>
            </a:r>
          </a:p>
        </p:txBody>
      </p:sp>
      <p:sp>
        <p:nvSpPr>
          <p:cNvPr id="18445" name="Text Box 25">
            <a:extLst>
              <a:ext uri="{FF2B5EF4-FFF2-40B4-BE49-F238E27FC236}">
                <a16:creationId xmlns:a16="http://schemas.microsoft.com/office/drawing/2014/main" id="{8670BB2A-0BB5-786F-8889-546D78CD0686}"/>
              </a:ext>
            </a:extLst>
          </p:cNvPr>
          <p:cNvSpPr txBox="1">
            <a:spLocks noChangeArrowheads="1"/>
          </p:cNvSpPr>
          <p:nvPr/>
        </p:nvSpPr>
        <p:spPr bwMode="auto">
          <a:xfrm>
            <a:off x="4191000" y="4876800"/>
            <a:ext cx="8572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Kidney</a:t>
            </a:r>
          </a:p>
        </p:txBody>
      </p:sp>
      <p:sp>
        <p:nvSpPr>
          <p:cNvPr id="18446" name="Text Box 26">
            <a:extLst>
              <a:ext uri="{FF2B5EF4-FFF2-40B4-BE49-F238E27FC236}">
                <a16:creationId xmlns:a16="http://schemas.microsoft.com/office/drawing/2014/main" id="{C1B341AE-5848-23BC-8231-5A6BD39C4073}"/>
              </a:ext>
            </a:extLst>
          </p:cNvPr>
          <p:cNvSpPr txBox="1">
            <a:spLocks noChangeArrowheads="1"/>
          </p:cNvSpPr>
          <p:nvPr/>
        </p:nvSpPr>
        <p:spPr bwMode="auto">
          <a:xfrm>
            <a:off x="4191000" y="5105400"/>
            <a:ext cx="6286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CNS</a:t>
            </a:r>
          </a:p>
        </p:txBody>
      </p:sp>
      <p:sp>
        <p:nvSpPr>
          <p:cNvPr id="18447" name="Text Box 27">
            <a:extLst>
              <a:ext uri="{FF2B5EF4-FFF2-40B4-BE49-F238E27FC236}">
                <a16:creationId xmlns:a16="http://schemas.microsoft.com/office/drawing/2014/main" id="{021F04F5-9FC5-3FB9-F5DD-64F645878225}"/>
              </a:ext>
            </a:extLst>
          </p:cNvPr>
          <p:cNvSpPr txBox="1">
            <a:spLocks noChangeArrowheads="1"/>
          </p:cNvSpPr>
          <p:nvPr/>
        </p:nvSpPr>
        <p:spPr bwMode="auto">
          <a:xfrm>
            <a:off x="4114800" y="5638800"/>
            <a:ext cx="11620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Melanoma</a:t>
            </a:r>
          </a:p>
        </p:txBody>
      </p:sp>
      <p:sp>
        <p:nvSpPr>
          <p:cNvPr id="18448" name="Text Box 28">
            <a:extLst>
              <a:ext uri="{FF2B5EF4-FFF2-40B4-BE49-F238E27FC236}">
                <a16:creationId xmlns:a16="http://schemas.microsoft.com/office/drawing/2014/main" id="{7AEA7B6A-9128-233C-3289-9E07941BA4C9}"/>
              </a:ext>
            </a:extLst>
          </p:cNvPr>
          <p:cNvSpPr txBox="1">
            <a:spLocks noChangeArrowheads="1"/>
          </p:cNvSpPr>
          <p:nvPr/>
        </p:nvSpPr>
        <p:spPr bwMode="auto">
          <a:xfrm>
            <a:off x="3962400" y="5867400"/>
            <a:ext cx="14414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Endometrium</a:t>
            </a:r>
          </a:p>
        </p:txBody>
      </p:sp>
      <p:sp>
        <p:nvSpPr>
          <p:cNvPr id="18449" name="Text Box 29">
            <a:extLst>
              <a:ext uri="{FF2B5EF4-FFF2-40B4-BE49-F238E27FC236}">
                <a16:creationId xmlns:a16="http://schemas.microsoft.com/office/drawing/2014/main" id="{8176FAA9-3899-FA3F-C931-B84702649730}"/>
              </a:ext>
            </a:extLst>
          </p:cNvPr>
          <p:cNvSpPr txBox="1">
            <a:spLocks noChangeArrowheads="1"/>
          </p:cNvSpPr>
          <p:nvPr/>
        </p:nvSpPr>
        <p:spPr bwMode="auto">
          <a:xfrm>
            <a:off x="3886200" y="6096000"/>
            <a:ext cx="9207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Thyroid</a:t>
            </a:r>
          </a:p>
        </p:txBody>
      </p:sp>
      <p:sp>
        <p:nvSpPr>
          <p:cNvPr id="18450" name="Text Box 30">
            <a:extLst>
              <a:ext uri="{FF2B5EF4-FFF2-40B4-BE49-F238E27FC236}">
                <a16:creationId xmlns:a16="http://schemas.microsoft.com/office/drawing/2014/main" id="{108B7282-C5E4-4AEB-B933-661F1007AFAC}"/>
              </a:ext>
            </a:extLst>
          </p:cNvPr>
          <p:cNvSpPr txBox="1">
            <a:spLocks noChangeArrowheads="1"/>
          </p:cNvSpPr>
          <p:nvPr/>
        </p:nvSpPr>
        <p:spPr bwMode="auto">
          <a:xfrm>
            <a:off x="4114800" y="5334000"/>
            <a:ext cx="10604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Myeloma</a:t>
            </a:r>
          </a:p>
        </p:txBody>
      </p:sp>
      <p:sp>
        <p:nvSpPr>
          <p:cNvPr id="18451" name="Text Box 35">
            <a:extLst>
              <a:ext uri="{FF2B5EF4-FFF2-40B4-BE49-F238E27FC236}">
                <a16:creationId xmlns:a16="http://schemas.microsoft.com/office/drawing/2014/main" id="{13D577CD-4D69-561D-72C2-67F548ADB465}"/>
              </a:ext>
            </a:extLst>
          </p:cNvPr>
          <p:cNvSpPr txBox="1">
            <a:spLocks noChangeArrowheads="1"/>
          </p:cNvSpPr>
          <p:nvPr/>
        </p:nvSpPr>
        <p:spPr bwMode="auto">
          <a:xfrm rot="-5400000">
            <a:off x="4009232" y="1934368"/>
            <a:ext cx="5778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20K</a:t>
            </a:r>
          </a:p>
        </p:txBody>
      </p:sp>
      <p:sp>
        <p:nvSpPr>
          <p:cNvPr id="18452" name="Text Box 36">
            <a:extLst>
              <a:ext uri="{FF2B5EF4-FFF2-40B4-BE49-F238E27FC236}">
                <a16:creationId xmlns:a16="http://schemas.microsoft.com/office/drawing/2014/main" id="{458609B1-A2D1-E472-89B9-52564036EC7F}"/>
              </a:ext>
            </a:extLst>
          </p:cNvPr>
          <p:cNvSpPr txBox="1">
            <a:spLocks noChangeArrowheads="1"/>
          </p:cNvSpPr>
          <p:nvPr/>
        </p:nvSpPr>
        <p:spPr bwMode="auto">
          <a:xfrm rot="-5400000">
            <a:off x="4542632" y="1934368"/>
            <a:ext cx="5778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40K</a:t>
            </a:r>
          </a:p>
        </p:txBody>
      </p:sp>
      <p:sp>
        <p:nvSpPr>
          <p:cNvPr id="18453" name="Text Box 37">
            <a:extLst>
              <a:ext uri="{FF2B5EF4-FFF2-40B4-BE49-F238E27FC236}">
                <a16:creationId xmlns:a16="http://schemas.microsoft.com/office/drawing/2014/main" id="{C1F0F248-7E7F-4070-A9B1-F86E7902CE20}"/>
              </a:ext>
            </a:extLst>
          </p:cNvPr>
          <p:cNvSpPr txBox="1">
            <a:spLocks noChangeArrowheads="1"/>
          </p:cNvSpPr>
          <p:nvPr/>
        </p:nvSpPr>
        <p:spPr bwMode="auto">
          <a:xfrm rot="-5400000">
            <a:off x="5152232" y="1934368"/>
            <a:ext cx="5778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60K</a:t>
            </a:r>
          </a:p>
        </p:txBody>
      </p:sp>
      <p:sp>
        <p:nvSpPr>
          <p:cNvPr id="18454" name="Text Box 38">
            <a:extLst>
              <a:ext uri="{FF2B5EF4-FFF2-40B4-BE49-F238E27FC236}">
                <a16:creationId xmlns:a16="http://schemas.microsoft.com/office/drawing/2014/main" id="{038951DA-6365-2D95-14A9-B35B56D233B2}"/>
              </a:ext>
            </a:extLst>
          </p:cNvPr>
          <p:cNvSpPr txBox="1">
            <a:spLocks noChangeArrowheads="1"/>
          </p:cNvSpPr>
          <p:nvPr/>
        </p:nvSpPr>
        <p:spPr bwMode="auto">
          <a:xfrm rot="-5400000">
            <a:off x="5685632" y="1934368"/>
            <a:ext cx="577850" cy="3667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80K</a:t>
            </a:r>
          </a:p>
        </p:txBody>
      </p:sp>
      <p:sp>
        <p:nvSpPr>
          <p:cNvPr id="18455" name="Text Box 39">
            <a:extLst>
              <a:ext uri="{FF2B5EF4-FFF2-40B4-BE49-F238E27FC236}">
                <a16:creationId xmlns:a16="http://schemas.microsoft.com/office/drawing/2014/main" id="{07792D7D-EB95-1DFC-FA8D-BE843596E8AC}"/>
              </a:ext>
            </a:extLst>
          </p:cNvPr>
          <p:cNvSpPr txBox="1">
            <a:spLocks noChangeArrowheads="1"/>
          </p:cNvSpPr>
          <p:nvPr/>
        </p:nvSpPr>
        <p:spPr bwMode="auto">
          <a:xfrm rot="-5400000">
            <a:off x="6239669" y="1875632"/>
            <a:ext cx="692150"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100K</a:t>
            </a:r>
          </a:p>
        </p:txBody>
      </p:sp>
      <p:sp>
        <p:nvSpPr>
          <p:cNvPr id="18456" name="Text Box 40">
            <a:extLst>
              <a:ext uri="{FF2B5EF4-FFF2-40B4-BE49-F238E27FC236}">
                <a16:creationId xmlns:a16="http://schemas.microsoft.com/office/drawing/2014/main" id="{97471D26-F26F-8D91-EDAC-4A2A9C0AC23D}"/>
              </a:ext>
            </a:extLst>
          </p:cNvPr>
          <p:cNvSpPr txBox="1">
            <a:spLocks noChangeArrowheads="1"/>
          </p:cNvSpPr>
          <p:nvPr/>
        </p:nvSpPr>
        <p:spPr bwMode="auto">
          <a:xfrm rot="-5400000">
            <a:off x="6696869" y="1875632"/>
            <a:ext cx="692150"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120K</a:t>
            </a:r>
          </a:p>
        </p:txBody>
      </p:sp>
      <p:sp>
        <p:nvSpPr>
          <p:cNvPr id="18457" name="Text Box 41">
            <a:extLst>
              <a:ext uri="{FF2B5EF4-FFF2-40B4-BE49-F238E27FC236}">
                <a16:creationId xmlns:a16="http://schemas.microsoft.com/office/drawing/2014/main" id="{DCD78BFD-7EC5-98DE-EA6E-B7700977D46D}"/>
              </a:ext>
            </a:extLst>
          </p:cNvPr>
          <p:cNvSpPr txBox="1">
            <a:spLocks noChangeArrowheads="1"/>
          </p:cNvSpPr>
          <p:nvPr/>
        </p:nvSpPr>
        <p:spPr bwMode="auto">
          <a:xfrm rot="-5400000">
            <a:off x="7306469" y="1875632"/>
            <a:ext cx="692150"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140K</a:t>
            </a:r>
          </a:p>
        </p:txBody>
      </p:sp>
      <p:sp>
        <p:nvSpPr>
          <p:cNvPr id="18458" name="Text Box 42">
            <a:extLst>
              <a:ext uri="{FF2B5EF4-FFF2-40B4-BE49-F238E27FC236}">
                <a16:creationId xmlns:a16="http://schemas.microsoft.com/office/drawing/2014/main" id="{FBD3467F-D53C-54A2-DE3C-1B48D301CBBA}"/>
              </a:ext>
            </a:extLst>
          </p:cNvPr>
          <p:cNvSpPr txBox="1">
            <a:spLocks noChangeArrowheads="1"/>
          </p:cNvSpPr>
          <p:nvPr/>
        </p:nvSpPr>
        <p:spPr bwMode="auto">
          <a:xfrm rot="-5400000">
            <a:off x="7839869" y="1875632"/>
            <a:ext cx="692150"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solidFill>
                  <a:schemeClr val="bg1"/>
                </a:solidFill>
              </a:rPr>
              <a:t>160K</a:t>
            </a:r>
          </a:p>
        </p:txBody>
      </p:sp>
      <p:pic>
        <p:nvPicPr>
          <p:cNvPr id="18459" name="Picture 8">
            <a:extLst>
              <a:ext uri="{FF2B5EF4-FFF2-40B4-BE49-F238E27FC236}">
                <a16:creationId xmlns:a16="http://schemas.microsoft.com/office/drawing/2014/main" id="{B62D2FA1-6577-82A3-A220-8C4E2A414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075" y="1614488"/>
            <a:ext cx="6797675"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545E88B-117B-D9D8-E016-1327C90CA5D4}"/>
              </a:ext>
            </a:extLst>
          </p:cNvPr>
          <p:cNvSpPr>
            <a:spLocks noGrp="1" noChangeArrowheads="1"/>
          </p:cNvSpPr>
          <p:nvPr>
            <p:ph type="title"/>
          </p:nvPr>
        </p:nvSpPr>
        <p:spPr/>
        <p:txBody>
          <a:bodyPr/>
          <a:lstStyle/>
          <a:p>
            <a:r>
              <a:rPr lang="en-US" altLang="en-US"/>
              <a:t>It is getting better…slightly</a:t>
            </a:r>
          </a:p>
        </p:txBody>
      </p:sp>
      <p:sp>
        <p:nvSpPr>
          <p:cNvPr id="19461" name="TextBox 7">
            <a:extLst>
              <a:ext uri="{FF2B5EF4-FFF2-40B4-BE49-F238E27FC236}">
                <a16:creationId xmlns:a16="http://schemas.microsoft.com/office/drawing/2014/main" id="{07B649FE-BADD-5923-91D5-EEB7195C1DC2}"/>
              </a:ext>
            </a:extLst>
          </p:cNvPr>
          <p:cNvSpPr txBox="1">
            <a:spLocks noChangeArrowheads="1"/>
          </p:cNvSpPr>
          <p:nvPr/>
        </p:nvSpPr>
        <p:spPr bwMode="auto">
          <a:xfrm>
            <a:off x="1524000" y="525780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dirty="0"/>
              <a:t>2017: 1.88M deaths</a:t>
            </a:r>
          </a:p>
        </p:txBody>
      </p:sp>
      <p:sp>
        <p:nvSpPr>
          <p:cNvPr id="19462" name="TextBox 8">
            <a:extLst>
              <a:ext uri="{FF2B5EF4-FFF2-40B4-BE49-F238E27FC236}">
                <a16:creationId xmlns:a16="http://schemas.microsoft.com/office/drawing/2014/main" id="{35A62508-4D8F-1514-A51A-74AC5BC16CF4}"/>
              </a:ext>
            </a:extLst>
          </p:cNvPr>
          <p:cNvSpPr txBox="1">
            <a:spLocks noChangeArrowheads="1"/>
          </p:cNvSpPr>
          <p:nvPr/>
        </p:nvSpPr>
        <p:spPr bwMode="auto">
          <a:xfrm>
            <a:off x="5257800" y="5257800"/>
            <a:ext cx="2714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dirty="0"/>
              <a:t>2022: 1.81M deaths</a:t>
            </a:r>
          </a:p>
        </p:txBody>
      </p:sp>
      <p:sp>
        <p:nvSpPr>
          <p:cNvPr id="19463" name="TextBox 9">
            <a:extLst>
              <a:ext uri="{FF2B5EF4-FFF2-40B4-BE49-F238E27FC236}">
                <a16:creationId xmlns:a16="http://schemas.microsoft.com/office/drawing/2014/main" id="{01926ED4-4029-38D2-BFBF-5DC5891882B0}"/>
              </a:ext>
            </a:extLst>
          </p:cNvPr>
          <p:cNvSpPr txBox="1">
            <a:spLocks noChangeArrowheads="1"/>
          </p:cNvSpPr>
          <p:nvPr/>
        </p:nvSpPr>
        <p:spPr bwMode="auto">
          <a:xfrm>
            <a:off x="6429375" y="4816477"/>
            <a:ext cx="13418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i="1" dirty="0"/>
              <a:t>ACS, Feb 11, 2025</a:t>
            </a:r>
          </a:p>
        </p:txBody>
      </p:sp>
      <p:pic>
        <p:nvPicPr>
          <p:cNvPr id="6" name="Picture 5">
            <a:extLst>
              <a:ext uri="{FF2B5EF4-FFF2-40B4-BE49-F238E27FC236}">
                <a16:creationId xmlns:a16="http://schemas.microsoft.com/office/drawing/2014/main" id="{7DA03D3A-1661-3332-3AEF-7511BBE77C2E}"/>
              </a:ext>
            </a:extLst>
          </p:cNvPr>
          <p:cNvPicPr>
            <a:picLocks noChangeAspect="1"/>
          </p:cNvPicPr>
          <p:nvPr/>
        </p:nvPicPr>
        <p:blipFill>
          <a:blip r:embed="rId2"/>
          <a:stretch>
            <a:fillRect/>
          </a:stretch>
        </p:blipFill>
        <p:spPr>
          <a:xfrm>
            <a:off x="673653" y="1933297"/>
            <a:ext cx="3940680" cy="2781449"/>
          </a:xfrm>
          <a:prstGeom prst="rect">
            <a:avLst/>
          </a:prstGeom>
        </p:spPr>
      </p:pic>
      <p:pic>
        <p:nvPicPr>
          <p:cNvPr id="8" name="Picture 7">
            <a:extLst>
              <a:ext uri="{FF2B5EF4-FFF2-40B4-BE49-F238E27FC236}">
                <a16:creationId xmlns:a16="http://schemas.microsoft.com/office/drawing/2014/main" id="{9EC314F2-57EF-72C8-6BF8-BD7AAD1155E5}"/>
              </a:ext>
            </a:extLst>
          </p:cNvPr>
          <p:cNvPicPr>
            <a:picLocks noChangeAspect="1"/>
          </p:cNvPicPr>
          <p:nvPr/>
        </p:nvPicPr>
        <p:blipFill>
          <a:blip r:embed="rId3"/>
          <a:stretch>
            <a:fillRect/>
          </a:stretch>
        </p:blipFill>
        <p:spPr>
          <a:xfrm>
            <a:off x="4683012" y="2568332"/>
            <a:ext cx="4400776" cy="1511378"/>
          </a:xfrm>
          <a:prstGeom prst="rect">
            <a:avLst/>
          </a:prstGeom>
        </p:spPr>
      </p:pic>
    </p:spTree>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76923C"/>
      </a:accent1>
      <a:accent2>
        <a:srgbClr val="BFBFBF"/>
      </a:accent2>
      <a:accent3>
        <a:srgbClr val="9BBB59"/>
      </a:accent3>
      <a:accent4>
        <a:srgbClr val="8064A2"/>
      </a:accent4>
      <a:accent5>
        <a:srgbClr val="4BACC6"/>
      </a:accent5>
      <a:accent6>
        <a:srgbClr val="F79646"/>
      </a:accent6>
      <a:hlink>
        <a:srgbClr val="0000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CAP-IASLC-AMP Lung PPT template_updated" id="{AB58D485-178D-4C63-8AA5-127EF9F264E4}" vid="{7B36B229-DFC5-477D-953C-BDA7BA765A3E}"/>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1F497D"/>
      </a:dk2>
      <a:lt2>
        <a:srgbClr val="EEECE1"/>
      </a:lt2>
      <a:accent1>
        <a:srgbClr val="76923C"/>
      </a:accent1>
      <a:accent2>
        <a:srgbClr val="BFBFBF"/>
      </a:accent2>
      <a:accent3>
        <a:srgbClr val="9BBB59"/>
      </a:accent3>
      <a:accent4>
        <a:srgbClr val="8064A2"/>
      </a:accent4>
      <a:accent5>
        <a:srgbClr val="4BACC6"/>
      </a:accent5>
      <a:accent6>
        <a:srgbClr val="F79646"/>
      </a:accent6>
      <a:hlink>
        <a:srgbClr val="0000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82D37A6B90594A955DA0E635A6CEA1" ma:contentTypeVersion="11" ma:contentTypeDescription="Create a new document." ma:contentTypeScope="" ma:versionID="ca6cb354990fcb7966b3232adb3c434f">
  <xsd:schema xmlns:xsd="http://www.w3.org/2001/XMLSchema" xmlns:xs="http://www.w3.org/2001/XMLSchema" xmlns:p="http://schemas.microsoft.com/office/2006/metadata/properties" xmlns:ns3="854c2344-9a3b-4a68-bf45-829147d14823" xmlns:ns4="212d91c4-cd28-4f45-98d7-a7cba19d9e81" targetNamespace="http://schemas.microsoft.com/office/2006/metadata/properties" ma:root="true" ma:fieldsID="601ca91ef936bc501467342677d297de" ns3:_="" ns4:_="">
    <xsd:import namespace="854c2344-9a3b-4a68-bf45-829147d14823"/>
    <xsd:import namespace="212d91c4-cd28-4f45-98d7-a7cba19d9e8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4c2344-9a3b-4a68-bf45-829147d148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2d91c4-cd28-4f45-98d7-a7cba19d9e8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54c2344-9a3b-4a68-bf45-829147d14823" xsi:nil="true"/>
  </documentManagement>
</p:properties>
</file>

<file path=customXml/itemProps1.xml><?xml version="1.0" encoding="utf-8"?>
<ds:datastoreItem xmlns:ds="http://schemas.openxmlformats.org/officeDocument/2006/customXml" ds:itemID="{565555DC-20B0-4DAB-B582-9F482F10308E}">
  <ds:schemaRefs>
    <ds:schemaRef ds:uri="212d91c4-cd28-4f45-98d7-a7cba19d9e81"/>
    <ds:schemaRef ds:uri="854c2344-9a3b-4a68-bf45-829147d148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878E46-C9D5-43C9-A691-6500407BBAB2}">
  <ds:schemaRefs>
    <ds:schemaRef ds:uri="http://schemas.microsoft.com/sharepoint/v3/contenttype/forms"/>
  </ds:schemaRefs>
</ds:datastoreItem>
</file>

<file path=customXml/itemProps3.xml><?xml version="1.0" encoding="utf-8"?>
<ds:datastoreItem xmlns:ds="http://schemas.openxmlformats.org/officeDocument/2006/customXml" ds:itemID="{4D140140-07F2-4AB1-BF6A-07C290ADDF2C}">
  <ds:schemaRefs>
    <ds:schemaRef ds:uri="212d91c4-cd28-4f45-98d7-a7cba19d9e81"/>
    <ds:schemaRef ds:uri="854c2344-9a3b-4a68-bf45-829147d148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MSKCCGrandRoundsFEB2025</Template>
  <TotalTime>5</TotalTime>
  <Words>2886</Words>
  <Application>Microsoft Office PowerPoint</Application>
  <PresentationFormat>On-screen Show (4:3)</PresentationFormat>
  <Paragraphs>575</Paragraphs>
  <Slides>64</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64</vt:i4>
      </vt:variant>
    </vt:vector>
  </HeadingPairs>
  <TitlesOfParts>
    <vt:vector size="76" baseType="lpstr">
      <vt:lpstr>Arial</vt:lpstr>
      <vt:lpstr>Calibri</vt:lpstr>
      <vt:lpstr>Calibri Light</vt:lpstr>
      <vt:lpstr>FreeSerif</vt:lpstr>
      <vt:lpstr>Gill Sans</vt:lpstr>
      <vt:lpstr>Monotype Sorts</vt:lpstr>
      <vt:lpstr>Tahoma</vt:lpstr>
      <vt:lpstr>Wingdings</vt:lpstr>
      <vt:lpstr>1_Office Theme</vt:lpstr>
      <vt:lpstr>2_Office Theme</vt:lpstr>
      <vt:lpstr>Office Theme</vt:lpstr>
      <vt:lpstr>3_Office Theme</vt:lpstr>
      <vt:lpstr>Guideline for the Molecular Testing of Lung Cancers for Treatment with Targeted Therapies – version 3</vt:lpstr>
      <vt:lpstr>Introductions</vt:lpstr>
      <vt:lpstr>PowerPoint Presentation</vt:lpstr>
      <vt:lpstr>Case Presentation:</vt:lpstr>
      <vt:lpstr>Case presentation:</vt:lpstr>
      <vt:lpstr>Case Presentation</vt:lpstr>
      <vt:lpstr>Lung Cancer is Bad</vt:lpstr>
      <vt:lpstr>Lung Cancer is Bad for society</vt:lpstr>
      <vt:lpstr>It is getting better…slightly</vt:lpstr>
      <vt:lpstr>It IS getting better…in the US</vt:lpstr>
      <vt:lpstr>It is getting better…in the US</vt:lpstr>
      <vt:lpstr>It is getting better…in the US</vt:lpstr>
      <vt:lpstr>It IS getting better…in the US</vt:lpstr>
      <vt:lpstr>Return to Case:</vt:lpstr>
      <vt:lpstr>What is EGFR and why target it?</vt:lpstr>
      <vt:lpstr>EGFR signaling simplified:</vt:lpstr>
      <vt:lpstr>How to test for EGFR? </vt:lpstr>
      <vt:lpstr>2013: Practice guideline for EGFR and ALK</vt:lpstr>
      <vt:lpstr>2017: EGFR/ALK not the whole story</vt:lpstr>
      <vt:lpstr>PowerPoint Presentation</vt:lpstr>
      <vt:lpstr>2018 Guideline Conclusions</vt:lpstr>
      <vt:lpstr>Since the revised guidelines published in 2018:</vt:lpstr>
      <vt:lpstr>Plus…</vt:lpstr>
      <vt:lpstr>Time for a new guideline</vt:lpstr>
      <vt:lpstr>PowerPoint Presentation</vt:lpstr>
      <vt:lpstr>PowerPoint Presentation</vt:lpstr>
      <vt:lpstr>Guideline Development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genes should be tested?</vt:lpstr>
      <vt:lpstr>Which genes should be targeted?</vt:lpstr>
      <vt:lpstr>BRAF mutations</vt:lpstr>
      <vt:lpstr>BRAF</vt:lpstr>
      <vt:lpstr>MET</vt:lpstr>
      <vt:lpstr>MET</vt:lpstr>
      <vt:lpstr>RET</vt:lpstr>
      <vt:lpstr>RET</vt:lpstr>
      <vt:lpstr>KRAS Mutations in NSCLC</vt:lpstr>
      <vt:lpstr>KRAS (p.G12C)</vt:lpstr>
      <vt:lpstr>ERBB2 (HER2)</vt:lpstr>
      <vt:lpstr>ERBB2 (aka HER2)</vt:lpstr>
      <vt:lpstr>NTRK1-3</vt:lpstr>
      <vt:lpstr>NTRK1-3</vt:lpstr>
      <vt:lpstr>NRG1: Outdated before submission</vt:lpstr>
      <vt:lpstr>NRG1</vt:lpstr>
      <vt:lpstr>Which cancers to test?</vt:lpstr>
      <vt:lpstr>Early stage</vt:lpstr>
      <vt:lpstr>Squamous Cell Carcinoma</vt:lpstr>
      <vt:lpstr>EGFR-TKI resistance</vt:lpstr>
      <vt:lpstr>ALK-TKI resistance</vt:lpstr>
      <vt:lpstr>How to test?</vt:lpstr>
      <vt:lpstr>RNA</vt:lpstr>
      <vt:lpstr>“Good practice” statements TAT</vt:lpstr>
      <vt:lpstr>“Good practice” statements methodology</vt:lpstr>
      <vt:lpstr>PowerPoint Presentation</vt:lpstr>
    </vt:vector>
  </TitlesOfParts>
  <Company>Weill Cornell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Neal Lindeman</dc:creator>
  <cp:lastModifiedBy>Anne Marie Cahill</cp:lastModifiedBy>
  <cp:revision>3</cp:revision>
  <dcterms:created xsi:type="dcterms:W3CDTF">2025-03-19T20:44:21Z</dcterms:created>
  <dcterms:modified xsi:type="dcterms:W3CDTF">2025-05-15T17:59:50Z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0x0101009482D37A6B90594A955DA0E635A6CEA1</vt:lpwstr>
  </property>
  <property fmtid="{D5CDD505-2E9C-101B-9397-08002B2CF9AE}" pid="3" name="Order">
    <vt:r8>17097200</vt:r8>
  </property>
</Properties>
</file>