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handoutMasterIdLst>
    <p:handoutMasterId r:id="rId28"/>
  </p:handoutMasterIdLst>
  <p:sldIdLst>
    <p:sldId id="2147474178" r:id="rId2"/>
    <p:sldId id="435" r:id="rId3"/>
    <p:sldId id="2147474197" r:id="rId4"/>
    <p:sldId id="426" r:id="rId5"/>
    <p:sldId id="438" r:id="rId6"/>
    <p:sldId id="2147474198" r:id="rId7"/>
    <p:sldId id="436" r:id="rId8"/>
    <p:sldId id="2147474186" r:id="rId9"/>
    <p:sldId id="2147474187" r:id="rId10"/>
    <p:sldId id="2147474188" r:id="rId11"/>
    <p:sldId id="2147474189" r:id="rId12"/>
    <p:sldId id="2147474199" r:id="rId13"/>
    <p:sldId id="2147474190" r:id="rId14"/>
    <p:sldId id="2147474191" r:id="rId15"/>
    <p:sldId id="2147474192" r:id="rId16"/>
    <p:sldId id="2147474200" r:id="rId17"/>
    <p:sldId id="2147474201" r:id="rId18"/>
    <p:sldId id="2147474202" r:id="rId19"/>
    <p:sldId id="2147474193" r:id="rId20"/>
    <p:sldId id="2147474204" r:id="rId21"/>
    <p:sldId id="2147474205" r:id="rId22"/>
    <p:sldId id="2147474208" r:id="rId23"/>
    <p:sldId id="2147474209" r:id="rId24"/>
    <p:sldId id="2147474207" r:id="rId25"/>
    <p:sldId id="214747419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8D5"/>
    <a:srgbClr val="ABBFD9"/>
    <a:srgbClr val="C3D0E2"/>
    <a:srgbClr val="DCE3ED"/>
    <a:srgbClr val="A6BCD7"/>
    <a:srgbClr val="C1CFE1"/>
    <a:srgbClr val="FFC295"/>
    <a:srgbClr val="FFDFCB"/>
    <a:srgbClr val="D01100"/>
    <a:srgbClr val="007666"/>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904E1EE-8775-4091-B086-8F4E7D9F0131}" v="759" dt="2025-05-15T04:55:45.3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57" autoAdjust="0"/>
    <p:restoredTop sz="94660"/>
  </p:normalViewPr>
  <p:slideViewPr>
    <p:cSldViewPr snapToGrid="0">
      <p:cViewPr>
        <p:scale>
          <a:sx n="81" d="100"/>
          <a:sy n="81" d="100"/>
        </p:scale>
        <p:origin x="558" y="204"/>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Lung Cancer</c:v>
                </c:pt>
              </c:strCache>
            </c:strRef>
          </c:tx>
          <c:spPr>
            <a:solidFill>
              <a:schemeClr val="accent1"/>
            </a:solidFill>
            <a:ln>
              <a:noFill/>
            </a:ln>
            <a:effectLst/>
          </c:spPr>
          <c:invertIfNegative val="0"/>
          <c:dPt>
            <c:idx val="0"/>
            <c:invertIfNegative val="0"/>
            <c:bubble3D val="0"/>
            <c:spPr>
              <a:solidFill>
                <a:srgbClr val="FFFF00"/>
              </a:solidFill>
              <a:ln>
                <a:noFill/>
              </a:ln>
              <a:effectLst/>
            </c:spPr>
            <c:extLst>
              <c:ext xmlns:c16="http://schemas.microsoft.com/office/drawing/2014/chart" uri="{C3380CC4-5D6E-409C-BE32-E72D297353CC}">
                <c16:uniqueId val="{00000005-61EF-482B-A7FA-40E4DB928B22}"/>
              </c:ext>
            </c:extLst>
          </c:dPt>
          <c:dLbls>
            <c:dLbl>
              <c:idx val="0"/>
              <c:layout>
                <c:manualLayout>
                  <c:x val="2.5630976104261162E-3"/>
                  <c:y val="-1.9716899478744172E-2"/>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0.30216337547442534"/>
                      <c:h val="0.10029329534854536"/>
                    </c:manualLayout>
                  </c15:layout>
                </c:ext>
                <c:ext xmlns:c16="http://schemas.microsoft.com/office/drawing/2014/chart" uri="{C3380CC4-5D6E-409C-BE32-E72D297353CC}">
                  <c16:uniqueId val="{00000005-61EF-482B-A7FA-40E4DB928B2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#,##0</c:formatCode>
                <c:ptCount val="2"/>
                <c:pt idx="0">
                  <c:v>160440</c:v>
                </c:pt>
                <c:pt idx="1">
                  <c:v>0</c:v>
                </c:pt>
              </c:numCache>
            </c:numRef>
          </c:val>
          <c:extLst>
            <c:ext xmlns:c16="http://schemas.microsoft.com/office/drawing/2014/chart" uri="{C3380CC4-5D6E-409C-BE32-E72D297353CC}">
              <c16:uniqueId val="{00000000-61EF-482B-A7FA-40E4DB928B22}"/>
            </c:ext>
          </c:extLst>
        </c:ser>
        <c:ser>
          <c:idx val="1"/>
          <c:order val="1"/>
          <c:tx>
            <c:strRef>
              <c:f>Sheet1!$C$1</c:f>
              <c:strCache>
                <c:ptCount val="1"/>
                <c:pt idx="0">
                  <c:v>Colonc Cancer</c:v>
                </c:pt>
              </c:strCache>
            </c:strRef>
          </c:tx>
          <c:spPr>
            <a:solidFill>
              <a:schemeClr val="accent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7-BE3E-4402-AB33-C7EBBA10F5FA}"/>
                </c:ext>
              </c:extLst>
            </c:dLbl>
            <c:dLbl>
              <c:idx val="1"/>
              <c:dLblPos val="ctr"/>
              <c:showLegendKey val="0"/>
              <c:showVal val="1"/>
              <c:showCatName val="0"/>
              <c:showSerName val="0"/>
              <c:showPercent val="0"/>
              <c:showBubbleSize val="0"/>
              <c:extLst>
                <c:ext xmlns:c15="http://schemas.microsoft.com/office/drawing/2012/chart" uri="{CE6537A1-D6FC-4f65-9D91-7224C49458BB}">
                  <c15:layout>
                    <c:manualLayout>
                      <c:w val="0.23039664238249408"/>
                      <c:h val="0.10029329534854536"/>
                    </c:manualLayout>
                  </c15:layout>
                </c:ext>
                <c:ext xmlns:c16="http://schemas.microsoft.com/office/drawing/2014/chart" uri="{C3380CC4-5D6E-409C-BE32-E72D297353CC}">
                  <c16:uniqueId val="{00000003-BE3E-4402-AB33-C7EBBA10F5F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Sheet1!$C$2:$C$3</c:f>
              <c:numCache>
                <c:formatCode>#,##0</c:formatCode>
                <c:ptCount val="2"/>
                <c:pt idx="0">
                  <c:v>0</c:v>
                </c:pt>
                <c:pt idx="1">
                  <c:v>56730</c:v>
                </c:pt>
              </c:numCache>
            </c:numRef>
          </c:val>
          <c:extLst>
            <c:ext xmlns:c16="http://schemas.microsoft.com/office/drawing/2014/chart" uri="{C3380CC4-5D6E-409C-BE32-E72D297353CC}">
              <c16:uniqueId val="{00000001-61EF-482B-A7FA-40E4DB928B22}"/>
            </c:ext>
          </c:extLst>
        </c:ser>
        <c:ser>
          <c:idx val="2"/>
          <c:order val="2"/>
          <c:tx>
            <c:strRef>
              <c:f>Sheet1!$D$1</c:f>
              <c:strCache>
                <c:ptCount val="1"/>
                <c:pt idx="0">
                  <c:v>Breast Cancer</c:v>
                </c:pt>
              </c:strCache>
            </c:strRef>
          </c:tx>
          <c:spPr>
            <a:solidFill>
              <a:schemeClr val="accent3"/>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8-BE3E-4402-AB33-C7EBBA10F5FA}"/>
                </c:ext>
              </c:extLst>
            </c:dLbl>
            <c:dLbl>
              <c:idx val="1"/>
              <c:dLblPos val="ctr"/>
              <c:showLegendKey val="0"/>
              <c:showVal val="1"/>
              <c:showCatName val="0"/>
              <c:showSerName val="0"/>
              <c:showPercent val="0"/>
              <c:showBubbleSize val="0"/>
              <c:extLst>
                <c:ext xmlns:c15="http://schemas.microsoft.com/office/drawing/2012/chart" uri="{CE6537A1-D6FC-4f65-9D91-7224C49458BB}">
                  <c15:layout>
                    <c:manualLayout>
                      <c:w val="0.23552283760334627"/>
                      <c:h val="0.10029329534854536"/>
                    </c:manualLayout>
                  </c15:layout>
                </c:ext>
                <c:ext xmlns:c16="http://schemas.microsoft.com/office/drawing/2014/chart" uri="{C3380CC4-5D6E-409C-BE32-E72D297353CC}">
                  <c16:uniqueId val="{00000004-BE3E-4402-AB33-C7EBBA10F5F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Sheet1!$D$2:$D$3</c:f>
              <c:numCache>
                <c:formatCode>#,##0</c:formatCode>
                <c:ptCount val="2"/>
                <c:pt idx="0">
                  <c:v>0</c:v>
                </c:pt>
                <c:pt idx="1">
                  <c:v>40580</c:v>
                </c:pt>
              </c:numCache>
            </c:numRef>
          </c:val>
          <c:extLst>
            <c:ext xmlns:c16="http://schemas.microsoft.com/office/drawing/2014/chart" uri="{C3380CC4-5D6E-409C-BE32-E72D297353CC}">
              <c16:uniqueId val="{00000002-61EF-482B-A7FA-40E4DB928B22}"/>
            </c:ext>
          </c:extLst>
        </c:ser>
        <c:ser>
          <c:idx val="3"/>
          <c:order val="3"/>
          <c:tx>
            <c:strRef>
              <c:f>Sheet1!$E$1</c:f>
              <c:strCache>
                <c:ptCount val="1"/>
                <c:pt idx="0">
                  <c:v>Pancreati Cancer </c:v>
                </c:pt>
              </c:strCache>
            </c:strRef>
          </c:tx>
          <c:spPr>
            <a:solidFill>
              <a:schemeClr val="accent4"/>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BE3E-4402-AB33-C7EBBA10F5FA}"/>
                </c:ext>
              </c:extLst>
            </c:dLbl>
            <c:dLbl>
              <c:idx val="1"/>
              <c:tx>
                <c:rich>
                  <a:bodyPr/>
                  <a:lstStyle/>
                  <a:p>
                    <a:fld id="{C59AA11B-5123-4BDC-A33F-E4C3B0EE0DE3}" type="VALUE">
                      <a:rPr lang="en-US">
                        <a:solidFill>
                          <a:schemeClr val="bg1"/>
                        </a:solidFill>
                      </a:rPr>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0.24577522804505078"/>
                      <c:h val="0.10029329534854536"/>
                    </c:manualLayout>
                  </c15:layout>
                  <c15:dlblFieldTable/>
                  <c15:showDataLabelsRange val="0"/>
                </c:ext>
                <c:ext xmlns:c16="http://schemas.microsoft.com/office/drawing/2014/chart" uri="{C3380CC4-5D6E-409C-BE32-E72D297353CC}">
                  <c16:uniqueId val="{00000005-BE3E-4402-AB33-C7EBBA10F5F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Sheet1!$E$2:$E$3</c:f>
              <c:numCache>
                <c:formatCode>#,##0</c:formatCode>
                <c:ptCount val="2"/>
                <c:pt idx="0">
                  <c:v>0</c:v>
                </c:pt>
                <c:pt idx="1">
                  <c:v>31270</c:v>
                </c:pt>
              </c:numCache>
            </c:numRef>
          </c:val>
          <c:extLst>
            <c:ext xmlns:c16="http://schemas.microsoft.com/office/drawing/2014/chart" uri="{C3380CC4-5D6E-409C-BE32-E72D297353CC}">
              <c16:uniqueId val="{00000003-61EF-482B-A7FA-40E4DB928B22}"/>
            </c:ext>
          </c:extLst>
        </c:ser>
        <c:ser>
          <c:idx val="4"/>
          <c:order val="4"/>
          <c:tx>
            <c:strRef>
              <c:f>Sheet1!$F$1</c:f>
              <c:strCache>
                <c:ptCount val="1"/>
                <c:pt idx="0">
                  <c:v>Prostate Cancer</c:v>
                </c:pt>
              </c:strCache>
            </c:strRef>
          </c:tx>
          <c:spPr>
            <a:solidFill>
              <a:schemeClr val="accent5"/>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9-BE3E-4402-AB33-C7EBBA10F5FA}"/>
                </c:ext>
              </c:extLst>
            </c:dLbl>
            <c:dLbl>
              <c:idx val="1"/>
              <c:dLblPos val="ctr"/>
              <c:showLegendKey val="0"/>
              <c:showVal val="1"/>
              <c:showCatName val="0"/>
              <c:showSerName val="0"/>
              <c:showPercent val="0"/>
              <c:showBubbleSize val="0"/>
              <c:extLst>
                <c:ext xmlns:c15="http://schemas.microsoft.com/office/drawing/2012/chart" uri="{CE6537A1-D6FC-4f65-9D91-7224C49458BB}">
                  <c15:layout>
                    <c:manualLayout>
                      <c:w val="0.23552283760334627"/>
                      <c:h val="0.10029329534854536"/>
                    </c:manualLayout>
                  </c15:layout>
                </c:ext>
                <c:ext xmlns:c16="http://schemas.microsoft.com/office/drawing/2014/chart" uri="{C3380CC4-5D6E-409C-BE32-E72D297353CC}">
                  <c16:uniqueId val="{00000006-BE3E-4402-AB33-C7EBBA10F5F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Sheet1!$F$2:$F$3</c:f>
              <c:numCache>
                <c:formatCode>#,##0</c:formatCode>
                <c:ptCount val="2"/>
                <c:pt idx="0">
                  <c:v>0</c:v>
                </c:pt>
                <c:pt idx="1">
                  <c:v>29900</c:v>
                </c:pt>
              </c:numCache>
            </c:numRef>
          </c:val>
          <c:extLst>
            <c:ext xmlns:c16="http://schemas.microsoft.com/office/drawing/2014/chart" uri="{C3380CC4-5D6E-409C-BE32-E72D297353CC}">
              <c16:uniqueId val="{00000004-61EF-482B-A7FA-40E4DB928B22}"/>
            </c:ext>
          </c:extLst>
        </c:ser>
        <c:dLbls>
          <c:showLegendKey val="0"/>
          <c:showVal val="0"/>
          <c:showCatName val="0"/>
          <c:showSerName val="0"/>
          <c:showPercent val="0"/>
          <c:showBubbleSize val="0"/>
        </c:dLbls>
        <c:gapWidth val="44"/>
        <c:overlap val="100"/>
        <c:axId val="978965471"/>
        <c:axId val="978955391"/>
      </c:barChart>
      <c:catAx>
        <c:axId val="978965471"/>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bg1"/>
                    </a:solidFill>
                    <a:latin typeface="+mn-lt"/>
                    <a:ea typeface="+mn-ea"/>
                    <a:cs typeface="+mn-cs"/>
                  </a:defRPr>
                </a:pPr>
                <a:r>
                  <a:rPr lang="en-US" sz="2400">
                    <a:solidFill>
                      <a:schemeClr val="bg1"/>
                    </a:solidFill>
                  </a:rPr>
                  <a:t>2004</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8955391"/>
        <c:crosses val="autoZero"/>
        <c:auto val="1"/>
        <c:lblAlgn val="ctr"/>
        <c:lblOffset val="100"/>
        <c:noMultiLvlLbl val="0"/>
      </c:catAx>
      <c:valAx>
        <c:axId val="9789553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978965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Lung Cancer</c:v>
                </c:pt>
              </c:strCache>
            </c:strRef>
          </c:tx>
          <c:spPr>
            <a:solidFill>
              <a:schemeClr val="accent1"/>
            </a:solidFill>
            <a:ln>
              <a:noFill/>
            </a:ln>
            <a:effectLst/>
          </c:spPr>
          <c:invertIfNegative val="0"/>
          <c:dPt>
            <c:idx val="0"/>
            <c:invertIfNegative val="0"/>
            <c:bubble3D val="0"/>
            <c:spPr>
              <a:solidFill>
                <a:srgbClr val="FFFF00"/>
              </a:solidFill>
              <a:ln>
                <a:noFill/>
              </a:ln>
              <a:effectLst/>
            </c:spPr>
            <c:extLst>
              <c:ext xmlns:c16="http://schemas.microsoft.com/office/drawing/2014/chart" uri="{C3380CC4-5D6E-409C-BE32-E72D297353CC}">
                <c16:uniqueId val="{00000001-B2D0-4A8B-A8FC-CE168CE52597}"/>
              </c:ext>
            </c:extLst>
          </c:dPt>
          <c:dLbls>
            <c:dLbl>
              <c:idx val="0"/>
              <c:dLblPos val="ctr"/>
              <c:showLegendKey val="0"/>
              <c:showVal val="1"/>
              <c:showCatName val="0"/>
              <c:showSerName val="0"/>
              <c:showPercent val="0"/>
              <c:showBubbleSize val="0"/>
              <c:extLst>
                <c:ext xmlns:c15="http://schemas.microsoft.com/office/drawing/2012/chart" uri="{CE6537A1-D6FC-4f65-9D91-7224C49458BB}">
                  <c15:layout>
                    <c:manualLayout>
                      <c:w val="0.29703718025357306"/>
                      <c:h val="0.10029329534854536"/>
                    </c:manualLayout>
                  </c15:layout>
                </c:ext>
                <c:ext xmlns:c16="http://schemas.microsoft.com/office/drawing/2014/chart" uri="{C3380CC4-5D6E-409C-BE32-E72D297353CC}">
                  <c16:uniqueId val="{00000001-B2D0-4A8B-A8FC-CE168CE52597}"/>
                </c:ext>
              </c:extLst>
            </c:dLbl>
            <c:dLbl>
              <c:idx val="1"/>
              <c:delete val="1"/>
              <c:extLst>
                <c:ext xmlns:c15="http://schemas.microsoft.com/office/drawing/2012/chart" uri="{CE6537A1-D6FC-4f65-9D91-7224C49458BB}"/>
                <c:ext xmlns:c16="http://schemas.microsoft.com/office/drawing/2014/chart" uri="{C3380CC4-5D6E-409C-BE32-E72D297353CC}">
                  <c16:uniqueId val="{00000002-F3F1-4BB1-AF4C-B48CE1471A7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#,##0</c:formatCode>
                <c:ptCount val="2"/>
                <c:pt idx="0">
                  <c:v>159260</c:v>
                </c:pt>
                <c:pt idx="1">
                  <c:v>0</c:v>
                </c:pt>
              </c:numCache>
            </c:numRef>
          </c:val>
          <c:extLst>
            <c:ext xmlns:c16="http://schemas.microsoft.com/office/drawing/2014/chart" uri="{C3380CC4-5D6E-409C-BE32-E72D297353CC}">
              <c16:uniqueId val="{00000002-B2D0-4A8B-A8FC-CE168CE52597}"/>
            </c:ext>
          </c:extLst>
        </c:ser>
        <c:ser>
          <c:idx val="1"/>
          <c:order val="1"/>
          <c:tx>
            <c:strRef>
              <c:f>Sheet1!$C$1</c:f>
              <c:strCache>
                <c:ptCount val="1"/>
                <c:pt idx="0">
                  <c:v>Colonc Cancer</c:v>
                </c:pt>
              </c:strCache>
            </c:strRef>
          </c:tx>
          <c:spPr>
            <a:solidFill>
              <a:schemeClr val="accent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F3F1-4BB1-AF4C-B48CE1471A78}"/>
                </c:ext>
              </c:extLst>
            </c:dLbl>
            <c:dLbl>
              <c:idx val="1"/>
              <c:dLblPos val="ctr"/>
              <c:showLegendKey val="0"/>
              <c:showVal val="1"/>
              <c:showCatName val="0"/>
              <c:showSerName val="0"/>
              <c:showPercent val="0"/>
              <c:showBubbleSize val="0"/>
              <c:extLst>
                <c:ext xmlns:c15="http://schemas.microsoft.com/office/drawing/2012/chart" uri="{CE6537A1-D6FC-4f65-9D91-7224C49458BB}">
                  <c15:layout>
                    <c:manualLayout>
                      <c:w val="0.23552283760334627"/>
                      <c:h val="0.10029329534854536"/>
                    </c:manualLayout>
                  </c15:layout>
                </c:ext>
                <c:ext xmlns:c16="http://schemas.microsoft.com/office/drawing/2014/chart" uri="{C3380CC4-5D6E-409C-BE32-E72D297353CC}">
                  <c16:uniqueId val="{0000000A-F3F1-4BB1-AF4C-B48CE1471A7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Sheet1!$C$2:$C$3</c:f>
              <c:numCache>
                <c:formatCode>#,##0</c:formatCode>
                <c:ptCount val="2"/>
                <c:pt idx="0">
                  <c:v>0</c:v>
                </c:pt>
                <c:pt idx="1">
                  <c:v>50310</c:v>
                </c:pt>
              </c:numCache>
            </c:numRef>
          </c:val>
          <c:extLst>
            <c:ext xmlns:c16="http://schemas.microsoft.com/office/drawing/2014/chart" uri="{C3380CC4-5D6E-409C-BE32-E72D297353CC}">
              <c16:uniqueId val="{00000003-B2D0-4A8B-A8FC-CE168CE52597}"/>
            </c:ext>
          </c:extLst>
        </c:ser>
        <c:ser>
          <c:idx val="2"/>
          <c:order val="2"/>
          <c:tx>
            <c:strRef>
              <c:f>Sheet1!$D$1</c:f>
              <c:strCache>
                <c:ptCount val="1"/>
                <c:pt idx="0">
                  <c:v>Breast Cancer</c:v>
                </c:pt>
              </c:strCache>
            </c:strRef>
          </c:tx>
          <c:spPr>
            <a:solidFill>
              <a:schemeClr val="accent3"/>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F3F1-4BB1-AF4C-B48CE1471A78}"/>
                </c:ext>
              </c:extLst>
            </c:dLbl>
            <c:dLbl>
              <c:idx val="1"/>
              <c:dLblPos val="ctr"/>
              <c:showLegendKey val="0"/>
              <c:showVal val="1"/>
              <c:showCatName val="0"/>
              <c:showSerName val="0"/>
              <c:showPercent val="0"/>
              <c:showBubbleSize val="0"/>
              <c:extLst>
                <c:ext xmlns:c15="http://schemas.microsoft.com/office/drawing/2012/chart" uri="{CE6537A1-D6FC-4f65-9D91-7224C49458BB}">
                  <c15:layout>
                    <c:manualLayout>
                      <c:w val="0.23552283760334627"/>
                      <c:h val="0.10029329534854536"/>
                    </c:manualLayout>
                  </c15:layout>
                </c:ext>
                <c:ext xmlns:c16="http://schemas.microsoft.com/office/drawing/2014/chart" uri="{C3380CC4-5D6E-409C-BE32-E72D297353CC}">
                  <c16:uniqueId val="{00000009-F3F1-4BB1-AF4C-B48CE1471A7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Sheet1!$D$2:$D$3</c:f>
              <c:numCache>
                <c:formatCode>#,##0</c:formatCode>
                <c:ptCount val="2"/>
                <c:pt idx="0">
                  <c:v>0</c:v>
                </c:pt>
                <c:pt idx="1">
                  <c:v>40430</c:v>
                </c:pt>
              </c:numCache>
            </c:numRef>
          </c:val>
          <c:extLst>
            <c:ext xmlns:c16="http://schemas.microsoft.com/office/drawing/2014/chart" uri="{C3380CC4-5D6E-409C-BE32-E72D297353CC}">
              <c16:uniqueId val="{00000004-B2D0-4A8B-A8FC-CE168CE52597}"/>
            </c:ext>
          </c:extLst>
        </c:ser>
        <c:ser>
          <c:idx val="3"/>
          <c:order val="3"/>
          <c:tx>
            <c:strRef>
              <c:f>Sheet1!$E$1</c:f>
              <c:strCache>
                <c:ptCount val="1"/>
                <c:pt idx="0">
                  <c:v>Pancreati Cancer </c:v>
                </c:pt>
              </c:strCache>
            </c:strRef>
          </c:tx>
          <c:spPr>
            <a:solidFill>
              <a:schemeClr val="accent4"/>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F3F1-4BB1-AF4C-B48CE1471A78}"/>
                </c:ext>
              </c:extLst>
            </c:dLbl>
            <c:dLbl>
              <c:idx val="1"/>
              <c:dLblPos val="ctr"/>
              <c:showLegendKey val="0"/>
              <c:showVal val="1"/>
              <c:showCatName val="0"/>
              <c:showSerName val="0"/>
              <c:showPercent val="0"/>
              <c:showBubbleSize val="0"/>
              <c:extLst>
                <c:ext xmlns:c15="http://schemas.microsoft.com/office/drawing/2012/chart" uri="{CE6537A1-D6FC-4f65-9D91-7224C49458BB}">
                  <c15:layout>
                    <c:manualLayout>
                      <c:w val="0.2252704471616418"/>
                      <c:h val="0.10029329534854536"/>
                    </c:manualLayout>
                  </c15:layout>
                </c:ext>
                <c:ext xmlns:c16="http://schemas.microsoft.com/office/drawing/2014/chart" uri="{C3380CC4-5D6E-409C-BE32-E72D297353CC}">
                  <c16:uniqueId val="{00000007-F3F1-4BB1-AF4C-B48CE1471A7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Sheet1!$E$2:$E$3</c:f>
              <c:numCache>
                <c:formatCode>#,##0</c:formatCode>
                <c:ptCount val="2"/>
                <c:pt idx="0">
                  <c:v>0</c:v>
                </c:pt>
                <c:pt idx="1">
                  <c:v>39590</c:v>
                </c:pt>
              </c:numCache>
            </c:numRef>
          </c:val>
          <c:extLst>
            <c:ext xmlns:c16="http://schemas.microsoft.com/office/drawing/2014/chart" uri="{C3380CC4-5D6E-409C-BE32-E72D297353CC}">
              <c16:uniqueId val="{00000005-B2D0-4A8B-A8FC-CE168CE52597}"/>
            </c:ext>
          </c:extLst>
        </c:ser>
        <c:ser>
          <c:idx val="4"/>
          <c:order val="4"/>
          <c:tx>
            <c:strRef>
              <c:f>Sheet1!$F$1</c:f>
              <c:strCache>
                <c:ptCount val="1"/>
                <c:pt idx="0">
                  <c:v>Prostate Cancer</c:v>
                </c:pt>
              </c:strCache>
            </c:strRef>
          </c:tx>
          <c:spPr>
            <a:solidFill>
              <a:schemeClr val="accent5"/>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6-F3F1-4BB1-AF4C-B48CE1471A78}"/>
                </c:ext>
              </c:extLst>
            </c:dLbl>
            <c:dLbl>
              <c:idx val="1"/>
              <c:dLblPos val="ctr"/>
              <c:showLegendKey val="0"/>
              <c:showVal val="1"/>
              <c:showCatName val="0"/>
              <c:showSerName val="0"/>
              <c:showPercent val="0"/>
              <c:showBubbleSize val="0"/>
              <c:extLst>
                <c:ext xmlns:c15="http://schemas.microsoft.com/office/drawing/2012/chart" uri="{CE6537A1-D6FC-4f65-9D91-7224C49458BB}">
                  <c15:layout>
                    <c:manualLayout>
                      <c:w val="0.2252704471616418"/>
                      <c:h val="0.10029329534854536"/>
                    </c:manualLayout>
                  </c15:layout>
                </c:ext>
                <c:ext xmlns:c16="http://schemas.microsoft.com/office/drawing/2014/chart" uri="{C3380CC4-5D6E-409C-BE32-E72D297353CC}">
                  <c16:uniqueId val="{00000008-F3F1-4BB1-AF4C-B48CE1471A7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Sheet1!$F$2:$F$3</c:f>
              <c:numCache>
                <c:formatCode>#,##0</c:formatCode>
                <c:ptCount val="2"/>
                <c:pt idx="0">
                  <c:v>0</c:v>
                </c:pt>
                <c:pt idx="1">
                  <c:v>29480</c:v>
                </c:pt>
              </c:numCache>
            </c:numRef>
          </c:val>
          <c:extLst>
            <c:ext xmlns:c16="http://schemas.microsoft.com/office/drawing/2014/chart" uri="{C3380CC4-5D6E-409C-BE32-E72D297353CC}">
              <c16:uniqueId val="{00000006-B2D0-4A8B-A8FC-CE168CE52597}"/>
            </c:ext>
          </c:extLst>
        </c:ser>
        <c:dLbls>
          <c:showLegendKey val="0"/>
          <c:showVal val="0"/>
          <c:showCatName val="0"/>
          <c:showSerName val="0"/>
          <c:showPercent val="0"/>
          <c:showBubbleSize val="0"/>
        </c:dLbls>
        <c:gapWidth val="44"/>
        <c:overlap val="100"/>
        <c:axId val="978965471"/>
        <c:axId val="978955391"/>
      </c:barChart>
      <c:catAx>
        <c:axId val="978965471"/>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bg1"/>
                    </a:solidFill>
                    <a:latin typeface="+mn-lt"/>
                    <a:ea typeface="+mn-ea"/>
                    <a:cs typeface="+mn-cs"/>
                  </a:defRPr>
                </a:pPr>
                <a:r>
                  <a:rPr lang="en-US" sz="2400">
                    <a:solidFill>
                      <a:schemeClr val="bg1"/>
                    </a:solidFill>
                  </a:rPr>
                  <a:t>2014</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8955391"/>
        <c:crosses val="autoZero"/>
        <c:auto val="1"/>
        <c:lblAlgn val="ctr"/>
        <c:lblOffset val="100"/>
        <c:noMultiLvlLbl val="0"/>
      </c:catAx>
      <c:valAx>
        <c:axId val="9789553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978965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12689B"/>
    </a:solidFill>
    <a:ln>
      <a:solidFill>
        <a:schemeClr val="accent3">
          <a:lumMod val="50000"/>
        </a:schemeClr>
      </a:solid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Lung Cancer</c:v>
                </c:pt>
              </c:strCache>
            </c:strRef>
          </c:tx>
          <c:spPr>
            <a:solidFill>
              <a:schemeClr val="accent1"/>
            </a:solidFill>
            <a:ln>
              <a:noFill/>
            </a:ln>
            <a:effectLst/>
          </c:spPr>
          <c:invertIfNegative val="0"/>
          <c:dPt>
            <c:idx val="0"/>
            <c:invertIfNegative val="0"/>
            <c:bubble3D val="0"/>
            <c:spPr>
              <a:solidFill>
                <a:srgbClr val="FFFF00"/>
              </a:solidFill>
              <a:ln>
                <a:noFill/>
              </a:ln>
              <a:effectLst/>
            </c:spPr>
            <c:extLst>
              <c:ext xmlns:c16="http://schemas.microsoft.com/office/drawing/2014/chart" uri="{C3380CC4-5D6E-409C-BE32-E72D297353CC}">
                <c16:uniqueId val="{00000001-D9AF-4C3D-A3BE-C2D3E9AA72F4}"/>
              </c:ext>
            </c:extLst>
          </c:dPt>
          <c:dLbls>
            <c:dLbl>
              <c:idx val="0"/>
              <c:dLblPos val="ctr"/>
              <c:showLegendKey val="0"/>
              <c:showVal val="1"/>
              <c:showCatName val="0"/>
              <c:showSerName val="0"/>
              <c:showPercent val="0"/>
              <c:showBubbleSize val="0"/>
              <c:extLst>
                <c:ext xmlns:c15="http://schemas.microsoft.com/office/drawing/2012/chart" uri="{CE6537A1-D6FC-4f65-9D91-7224C49458BB}">
                  <c15:layout>
                    <c:manualLayout>
                      <c:w val="0.30216337547442534"/>
                      <c:h val="0.10029329534854536"/>
                    </c:manualLayout>
                  </c15:layout>
                </c:ext>
                <c:ext xmlns:c16="http://schemas.microsoft.com/office/drawing/2014/chart" uri="{C3380CC4-5D6E-409C-BE32-E72D297353CC}">
                  <c16:uniqueId val="{00000001-D9AF-4C3D-A3BE-C2D3E9AA72F4}"/>
                </c:ext>
              </c:extLst>
            </c:dLbl>
            <c:dLbl>
              <c:idx val="1"/>
              <c:delete val="1"/>
              <c:extLst>
                <c:ext xmlns:c15="http://schemas.microsoft.com/office/drawing/2012/chart" uri="{CE6537A1-D6FC-4f65-9D91-7224C49458BB}"/>
                <c:ext xmlns:c16="http://schemas.microsoft.com/office/drawing/2014/chart" uri="{C3380CC4-5D6E-409C-BE32-E72D297353CC}">
                  <c16:uniqueId val="{00000006-139A-4F72-973D-7C34D8B67AC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#,##0</c:formatCode>
                <c:ptCount val="2"/>
                <c:pt idx="0">
                  <c:v>125070</c:v>
                </c:pt>
                <c:pt idx="1">
                  <c:v>0</c:v>
                </c:pt>
              </c:numCache>
            </c:numRef>
          </c:val>
          <c:extLst>
            <c:ext xmlns:c16="http://schemas.microsoft.com/office/drawing/2014/chart" uri="{C3380CC4-5D6E-409C-BE32-E72D297353CC}">
              <c16:uniqueId val="{00000002-D9AF-4C3D-A3BE-C2D3E9AA72F4}"/>
            </c:ext>
          </c:extLst>
        </c:ser>
        <c:ser>
          <c:idx val="1"/>
          <c:order val="1"/>
          <c:tx>
            <c:strRef>
              <c:f>Sheet1!$C$1</c:f>
              <c:strCache>
                <c:ptCount val="1"/>
                <c:pt idx="0">
                  <c:v>Colonc Cancer</c:v>
                </c:pt>
              </c:strCache>
            </c:strRef>
          </c:tx>
          <c:spPr>
            <a:solidFill>
              <a:schemeClr val="accent2"/>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139A-4F72-973D-7C34D8B67ACA}"/>
                </c:ext>
              </c:extLst>
            </c:dLbl>
            <c:dLbl>
              <c:idx val="1"/>
              <c:dLblPos val="ctr"/>
              <c:showLegendKey val="0"/>
              <c:showVal val="1"/>
              <c:showCatName val="0"/>
              <c:showSerName val="0"/>
              <c:showPercent val="0"/>
              <c:showBubbleSize val="0"/>
              <c:extLst>
                <c:ext xmlns:c15="http://schemas.microsoft.com/office/drawing/2012/chart" uri="{CE6537A1-D6FC-4f65-9D91-7224C49458BB}">
                  <c15:layout>
                    <c:manualLayout>
                      <c:w val="0.25602761848675526"/>
                      <c:h val="0.10029329534854536"/>
                    </c:manualLayout>
                  </c15:layout>
                </c:ext>
                <c:ext xmlns:c16="http://schemas.microsoft.com/office/drawing/2014/chart" uri="{C3380CC4-5D6E-409C-BE32-E72D297353CC}">
                  <c16:uniqueId val="{0000000A-139A-4F72-973D-7C34D8B67AC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Sheet1!$C$2:$C$3</c:f>
              <c:numCache>
                <c:formatCode>#,##0</c:formatCode>
                <c:ptCount val="2"/>
                <c:pt idx="0">
                  <c:v>0</c:v>
                </c:pt>
                <c:pt idx="1">
                  <c:v>53010</c:v>
                </c:pt>
              </c:numCache>
            </c:numRef>
          </c:val>
          <c:extLst>
            <c:ext xmlns:c16="http://schemas.microsoft.com/office/drawing/2014/chart" uri="{C3380CC4-5D6E-409C-BE32-E72D297353CC}">
              <c16:uniqueId val="{00000003-D9AF-4C3D-A3BE-C2D3E9AA72F4}"/>
            </c:ext>
          </c:extLst>
        </c:ser>
        <c:ser>
          <c:idx val="2"/>
          <c:order val="2"/>
          <c:tx>
            <c:strRef>
              <c:f>Sheet1!$D$1</c:f>
              <c:strCache>
                <c:ptCount val="1"/>
                <c:pt idx="0">
                  <c:v>Breast Cancer</c:v>
                </c:pt>
              </c:strCache>
            </c:strRef>
          </c:tx>
          <c:spPr>
            <a:solidFill>
              <a:schemeClr val="accent3"/>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139A-4F72-973D-7C34D8B67ACA}"/>
                </c:ext>
              </c:extLst>
            </c:dLbl>
            <c:dLbl>
              <c:idx val="1"/>
              <c:dLblPos val="ctr"/>
              <c:showLegendKey val="0"/>
              <c:showVal val="1"/>
              <c:showCatName val="0"/>
              <c:showSerName val="0"/>
              <c:showPercent val="0"/>
              <c:showBubbleSize val="0"/>
              <c:extLst>
                <c:ext xmlns:c15="http://schemas.microsoft.com/office/drawing/2012/chart" uri="{CE6537A1-D6FC-4f65-9D91-7224C49458BB}">
                  <c15:layout>
                    <c:manualLayout>
                      <c:w val="0.22014425194078963"/>
                      <c:h val="0.10029329534854536"/>
                    </c:manualLayout>
                  </c15:layout>
                </c:ext>
                <c:ext xmlns:c16="http://schemas.microsoft.com/office/drawing/2014/chart" uri="{C3380CC4-5D6E-409C-BE32-E72D297353CC}">
                  <c16:uniqueId val="{00000009-139A-4F72-973D-7C34D8B67AC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Sheet1!$D$2:$D$3</c:f>
              <c:numCache>
                <c:formatCode>#,##0</c:formatCode>
                <c:ptCount val="2"/>
                <c:pt idx="0">
                  <c:v>0</c:v>
                </c:pt>
                <c:pt idx="1">
                  <c:v>42780</c:v>
                </c:pt>
              </c:numCache>
            </c:numRef>
          </c:val>
          <c:extLst>
            <c:ext xmlns:c16="http://schemas.microsoft.com/office/drawing/2014/chart" uri="{C3380CC4-5D6E-409C-BE32-E72D297353CC}">
              <c16:uniqueId val="{00000004-D9AF-4C3D-A3BE-C2D3E9AA72F4}"/>
            </c:ext>
          </c:extLst>
        </c:ser>
        <c:ser>
          <c:idx val="3"/>
          <c:order val="3"/>
          <c:tx>
            <c:strRef>
              <c:f>Sheet1!$E$1</c:f>
              <c:strCache>
                <c:ptCount val="1"/>
                <c:pt idx="0">
                  <c:v>Pancreati Cancer </c:v>
                </c:pt>
              </c:strCache>
            </c:strRef>
          </c:tx>
          <c:spPr>
            <a:solidFill>
              <a:schemeClr val="accent4"/>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3-139A-4F72-973D-7C34D8B67ACA}"/>
                </c:ext>
              </c:extLst>
            </c:dLbl>
            <c:dLbl>
              <c:idx val="1"/>
              <c:dLblPos val="ctr"/>
              <c:showLegendKey val="0"/>
              <c:showVal val="1"/>
              <c:showCatName val="0"/>
              <c:showSerName val="0"/>
              <c:showPercent val="0"/>
              <c:showBubbleSize val="0"/>
              <c:extLst>
                <c:ext xmlns:c15="http://schemas.microsoft.com/office/drawing/2012/chart" uri="{CE6537A1-D6FC-4f65-9D91-7224C49458BB}">
                  <c15:layout>
                    <c:manualLayout>
                      <c:w val="0.23039664238249408"/>
                      <c:h val="0.10029329534854536"/>
                    </c:manualLayout>
                  </c15:layout>
                </c:ext>
                <c:ext xmlns:c16="http://schemas.microsoft.com/office/drawing/2014/chart" uri="{C3380CC4-5D6E-409C-BE32-E72D297353CC}">
                  <c16:uniqueId val="{00000008-139A-4F72-973D-7C34D8B67AC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Sheet1!$E$2:$E$3</c:f>
              <c:numCache>
                <c:formatCode>#,##0</c:formatCode>
                <c:ptCount val="2"/>
                <c:pt idx="0">
                  <c:v>0</c:v>
                </c:pt>
                <c:pt idx="1">
                  <c:v>51750</c:v>
                </c:pt>
              </c:numCache>
            </c:numRef>
          </c:val>
          <c:extLst>
            <c:ext xmlns:c16="http://schemas.microsoft.com/office/drawing/2014/chart" uri="{C3380CC4-5D6E-409C-BE32-E72D297353CC}">
              <c16:uniqueId val="{00000005-D9AF-4C3D-A3BE-C2D3E9AA72F4}"/>
            </c:ext>
          </c:extLst>
        </c:ser>
        <c:ser>
          <c:idx val="4"/>
          <c:order val="4"/>
          <c:tx>
            <c:strRef>
              <c:f>Sheet1!$F$1</c:f>
              <c:strCache>
                <c:ptCount val="1"/>
                <c:pt idx="0">
                  <c:v>Prostate Cancer</c:v>
                </c:pt>
              </c:strCache>
            </c:strRef>
          </c:tx>
          <c:spPr>
            <a:solidFill>
              <a:schemeClr val="accent5"/>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139A-4F72-973D-7C34D8B67ACA}"/>
                </c:ext>
              </c:extLst>
            </c:dLbl>
            <c:dLbl>
              <c:idx val="1"/>
              <c:dLblPos val="ctr"/>
              <c:showLegendKey val="0"/>
              <c:showVal val="1"/>
              <c:showCatName val="0"/>
              <c:showSerName val="0"/>
              <c:showPercent val="0"/>
              <c:showBubbleSize val="0"/>
              <c:extLst>
                <c:ext xmlns:c15="http://schemas.microsoft.com/office/drawing/2012/chart" uri="{CE6537A1-D6FC-4f65-9D91-7224C49458BB}">
                  <c15:layout>
                    <c:manualLayout>
                      <c:w val="0.23552283760334627"/>
                      <c:h val="0.10029329534854536"/>
                    </c:manualLayout>
                  </c15:layout>
                </c:ext>
                <c:ext xmlns:c16="http://schemas.microsoft.com/office/drawing/2014/chart" uri="{C3380CC4-5D6E-409C-BE32-E72D297353CC}">
                  <c16:uniqueId val="{00000007-139A-4F72-973D-7C34D8B67AC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Sheet1!$F$2:$F$3</c:f>
              <c:numCache>
                <c:formatCode>#,##0</c:formatCode>
                <c:ptCount val="2"/>
                <c:pt idx="0">
                  <c:v>0</c:v>
                </c:pt>
                <c:pt idx="1">
                  <c:v>35250</c:v>
                </c:pt>
              </c:numCache>
            </c:numRef>
          </c:val>
          <c:extLst>
            <c:ext xmlns:c16="http://schemas.microsoft.com/office/drawing/2014/chart" uri="{C3380CC4-5D6E-409C-BE32-E72D297353CC}">
              <c16:uniqueId val="{00000006-D9AF-4C3D-A3BE-C2D3E9AA72F4}"/>
            </c:ext>
          </c:extLst>
        </c:ser>
        <c:dLbls>
          <c:dLblPos val="ctr"/>
          <c:showLegendKey val="0"/>
          <c:showVal val="1"/>
          <c:showCatName val="0"/>
          <c:showSerName val="0"/>
          <c:showPercent val="0"/>
          <c:showBubbleSize val="0"/>
        </c:dLbls>
        <c:gapWidth val="44"/>
        <c:overlap val="100"/>
        <c:axId val="978965471"/>
        <c:axId val="978955391"/>
      </c:barChart>
      <c:catAx>
        <c:axId val="978965471"/>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bg1"/>
                    </a:solidFill>
                    <a:latin typeface="+mn-lt"/>
                    <a:ea typeface="+mn-ea"/>
                    <a:cs typeface="+mn-cs"/>
                  </a:defRPr>
                </a:pPr>
                <a:r>
                  <a:rPr lang="en-US" sz="2400">
                    <a:solidFill>
                      <a:schemeClr val="bg1"/>
                    </a:solidFill>
                  </a:rPr>
                  <a:t>2024</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bg1"/>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978955391"/>
        <c:crosses val="autoZero"/>
        <c:auto val="1"/>
        <c:lblAlgn val="ctr"/>
        <c:lblOffset val="100"/>
        <c:noMultiLvlLbl val="0"/>
      </c:catAx>
      <c:valAx>
        <c:axId val="97895539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1"/>
                </a:solidFill>
                <a:latin typeface="+mn-lt"/>
                <a:ea typeface="+mn-ea"/>
                <a:cs typeface="+mn-cs"/>
              </a:defRPr>
            </a:pPr>
            <a:endParaRPr lang="en-US"/>
          </a:p>
        </c:txPr>
        <c:crossAx val="9789654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12689B"/>
    </a:solidFill>
    <a:ln>
      <a:solidFill>
        <a:srgbClr val="12689B"/>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0289B8A-4241-A3DC-18CF-F6418B02C90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3B2CD30-5CC3-EF2A-5AD0-DA5A282A96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8EE08E6-2950-4BBF-B0CF-37434B277BC1}" type="datetimeFigureOut">
              <a:rPr lang="en-US" smtClean="0"/>
              <a:t>5/15/2025</a:t>
            </a:fld>
            <a:endParaRPr lang="en-US"/>
          </a:p>
        </p:txBody>
      </p:sp>
      <p:sp>
        <p:nvSpPr>
          <p:cNvPr id="4" name="Footer Placeholder 3">
            <a:extLst>
              <a:ext uri="{FF2B5EF4-FFF2-40B4-BE49-F238E27FC236}">
                <a16:creationId xmlns:a16="http://schemas.microsoft.com/office/drawing/2014/main" id="{F25BE99B-E0F2-9C2B-0DAC-17908741813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2E0B9C2-80D8-17A3-DDE9-A4287A3B1C3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D18B28C-B050-48C2-8215-C9B4D73250DD}" type="slidenum">
              <a:rPr lang="en-US" smtClean="0"/>
              <a:t>‹#›</a:t>
            </a:fld>
            <a:endParaRPr lang="en-US"/>
          </a:p>
        </p:txBody>
      </p:sp>
    </p:spTree>
    <p:extLst>
      <p:ext uri="{BB962C8B-B14F-4D97-AF65-F5344CB8AC3E}">
        <p14:creationId xmlns:p14="http://schemas.microsoft.com/office/powerpoint/2010/main" val="2367022952"/>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FE658B-30F5-4D92-B496-4D2FD9C3369D}" type="datetimeFigureOut">
              <a:rPr lang="en-US" smtClean="0"/>
              <a:t>5/15/2025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E105F1-00D3-4B79-B9E1-2F552FF1BD43}" type="slidenum">
              <a:rPr lang="en-US" smtClean="0"/>
              <a:t>‹#›</a:t>
            </a:fld>
            <a:endParaRPr lang="en-US"/>
          </a:p>
        </p:txBody>
      </p:sp>
    </p:spTree>
    <p:extLst>
      <p:ext uri="{BB962C8B-B14F-4D97-AF65-F5344CB8AC3E}">
        <p14:creationId xmlns:p14="http://schemas.microsoft.com/office/powerpoint/2010/main" val="3671067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E105F1-00D3-4B79-B9E1-2F552FF1BD43}" type="slidenum">
              <a:rPr lang="en-US" smtClean="0"/>
              <a:t>7</a:t>
            </a:fld>
            <a:endParaRPr lang="en-US"/>
          </a:p>
        </p:txBody>
      </p:sp>
    </p:spTree>
    <p:extLst>
      <p:ext uri="{BB962C8B-B14F-4D97-AF65-F5344CB8AC3E}">
        <p14:creationId xmlns:p14="http://schemas.microsoft.com/office/powerpoint/2010/main" val="134455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2019: Lilly buys </a:t>
            </a:r>
            <a:r>
              <a:rPr lang="en-US" dirty="0" err="1"/>
              <a:t>Loxo</a:t>
            </a:r>
            <a:r>
              <a:rPr lang="en-US" dirty="0"/>
              <a:t> for $8 billion</a:t>
            </a:r>
          </a:p>
        </p:txBody>
      </p:sp>
      <p:sp>
        <p:nvSpPr>
          <p:cNvPr id="4" name="Slide Number Placeholder 3"/>
          <p:cNvSpPr>
            <a:spLocks noGrp="1"/>
          </p:cNvSpPr>
          <p:nvPr>
            <p:ph type="sldNum" sz="quarter" idx="5"/>
          </p:nvPr>
        </p:nvSpPr>
        <p:spPr/>
        <p:txBody>
          <a:bodyPr/>
          <a:lstStyle/>
          <a:p>
            <a:fld id="{0DE105F1-00D3-4B79-B9E1-2F552FF1BD43}" type="slidenum">
              <a:rPr lang="en-US" smtClean="0"/>
              <a:t>14</a:t>
            </a:fld>
            <a:endParaRPr lang="en-US"/>
          </a:p>
        </p:txBody>
      </p:sp>
    </p:spTree>
    <p:extLst>
      <p:ext uri="{BB962C8B-B14F-4D97-AF65-F5344CB8AC3E}">
        <p14:creationId xmlns:p14="http://schemas.microsoft.com/office/powerpoint/2010/main" val="10369268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36% of the </a:t>
            </a:r>
            <a:r>
              <a:rPr lang="en-US" dirty="0" err="1"/>
              <a:t>sotorasib</a:t>
            </a:r>
            <a:r>
              <a:rPr lang="en-US" dirty="0"/>
              <a:t> group got any subsequent therapy (21% with chemo), while 42% of the docetaxel group got a subsequent therapy (34% got a KRAS inhibitor)</a:t>
            </a:r>
          </a:p>
        </p:txBody>
      </p:sp>
      <p:sp>
        <p:nvSpPr>
          <p:cNvPr id="4" name="Slide Number Placeholder 3"/>
          <p:cNvSpPr>
            <a:spLocks noGrp="1"/>
          </p:cNvSpPr>
          <p:nvPr>
            <p:ph type="sldNum" sz="quarter" idx="5"/>
          </p:nvPr>
        </p:nvSpPr>
        <p:spPr/>
        <p:txBody>
          <a:bodyPr/>
          <a:lstStyle/>
          <a:p>
            <a:fld id="{0DE105F1-00D3-4B79-B9E1-2F552FF1BD43}" type="slidenum">
              <a:rPr lang="en-US" smtClean="0"/>
              <a:t>15</a:t>
            </a:fld>
            <a:endParaRPr lang="en-US"/>
          </a:p>
        </p:txBody>
      </p:sp>
    </p:spTree>
    <p:extLst>
      <p:ext uri="{BB962C8B-B14F-4D97-AF65-F5344CB8AC3E}">
        <p14:creationId xmlns:p14="http://schemas.microsoft.com/office/powerpoint/2010/main" val="23228630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30189-6305-B397-33E1-C300C481DC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B02DD2-2D03-6114-A606-633AEE9076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945000-4C77-8BDF-38D2-50F43DAB24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F4912C-4931-F236-47B2-C18C124F57D6}"/>
              </a:ext>
            </a:extLst>
          </p:cNvPr>
          <p:cNvSpPr>
            <a:spLocks noGrp="1"/>
          </p:cNvSpPr>
          <p:nvPr>
            <p:ph type="sldNum" sz="quarter" idx="5"/>
          </p:nvPr>
        </p:nvSpPr>
        <p:spPr/>
        <p:txBody>
          <a:bodyPr/>
          <a:lstStyle/>
          <a:p>
            <a:fld id="{0DE105F1-00D3-4B79-B9E1-2F552FF1BD43}" type="slidenum">
              <a:rPr lang="en-US" smtClean="0"/>
              <a:t>18</a:t>
            </a:fld>
            <a:endParaRPr lang="en-US"/>
          </a:p>
        </p:txBody>
      </p:sp>
    </p:spTree>
    <p:extLst>
      <p:ext uri="{BB962C8B-B14F-4D97-AF65-F5344CB8AC3E}">
        <p14:creationId xmlns:p14="http://schemas.microsoft.com/office/powerpoint/2010/main" val="32818282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a:t>Body copy here</a:t>
            </a:r>
          </a:p>
        </p:txBody>
      </p:sp>
    </p:spTree>
    <p:extLst>
      <p:ext uri="{BB962C8B-B14F-4D97-AF65-F5344CB8AC3E}">
        <p14:creationId xmlns:p14="http://schemas.microsoft.com/office/powerpoint/2010/main" val="1667859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ver_Short Title">
    <p:bg>
      <p:bgPr>
        <a:solidFill>
          <a:srgbClr val="00448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C7049-9E85-6D47-8947-FB81F614D76A}"/>
              </a:ext>
            </a:extLst>
          </p:cNvPr>
          <p:cNvSpPr/>
          <p:nvPr userDrawn="1"/>
        </p:nvSpPr>
        <p:spPr>
          <a:xfrm>
            <a:off x="1" y="5825514"/>
            <a:ext cx="12192000" cy="1032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CE8410D-72D0-CBC6-D41E-C6F940836F0C}"/>
              </a:ext>
            </a:extLst>
          </p:cNvPr>
          <p:cNvPicPr>
            <a:picLocks noChangeAspect="1"/>
          </p:cNvPicPr>
          <p:nvPr userDrawn="1"/>
        </p:nvPicPr>
        <p:blipFill>
          <a:blip r:embed="rId2"/>
          <a:stretch>
            <a:fillRect/>
          </a:stretch>
        </p:blipFill>
        <p:spPr>
          <a:xfrm>
            <a:off x="283456" y="6073433"/>
            <a:ext cx="1984662" cy="568470"/>
          </a:xfrm>
          <a:prstGeom prst="rect">
            <a:avLst/>
          </a:prstGeom>
        </p:spPr>
      </p:pic>
      <p:cxnSp>
        <p:nvCxnSpPr>
          <p:cNvPr id="8" name="Straight Connector 7">
            <a:extLst>
              <a:ext uri="{FF2B5EF4-FFF2-40B4-BE49-F238E27FC236}">
                <a16:creationId xmlns:a16="http://schemas.microsoft.com/office/drawing/2014/main" id="{C256DFD0-5A6E-4E5B-5A5A-4947448C3F93}"/>
              </a:ext>
            </a:extLst>
          </p:cNvPr>
          <p:cNvCxnSpPr>
            <a:cxnSpLocks/>
          </p:cNvCxnSpPr>
          <p:nvPr userDrawn="1"/>
        </p:nvCxnSpPr>
        <p:spPr>
          <a:xfrm>
            <a:off x="2389632" y="6071616"/>
            <a:ext cx="0" cy="487680"/>
          </a:xfrm>
          <a:prstGeom prst="line">
            <a:avLst/>
          </a:prstGeom>
          <a:ln w="12700">
            <a:solidFill>
              <a:srgbClr val="00468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658F460-2863-0F68-AFE4-CD41173BB3E2}"/>
              </a:ext>
            </a:extLst>
          </p:cNvPr>
          <p:cNvSpPr txBox="1"/>
          <p:nvPr userDrawn="1"/>
        </p:nvSpPr>
        <p:spPr>
          <a:xfrm>
            <a:off x="2511147" y="6130790"/>
            <a:ext cx="5364480" cy="369332"/>
          </a:xfrm>
          <a:prstGeom prst="rect">
            <a:avLst/>
          </a:prstGeom>
          <a:noFill/>
        </p:spPr>
        <p:txBody>
          <a:bodyPr wrap="square" rtlCol="0">
            <a:spAutoFit/>
          </a:bodyPr>
          <a:lstStyle/>
          <a:p>
            <a:r>
              <a:rPr lang="en-US" b="1" dirty="0">
                <a:solidFill>
                  <a:schemeClr val="bg2">
                    <a:lumMod val="50000"/>
                  </a:schemeClr>
                </a:solidFill>
                <a:latin typeface="Calibri" panose="020F0502020204030204" pitchFamily="34" charset="0"/>
                <a:cs typeface="Calibri" panose="020F0502020204030204" pitchFamily="34" charset="0"/>
              </a:rPr>
              <a:t>PATHWAYS</a:t>
            </a:r>
          </a:p>
        </p:txBody>
      </p:sp>
      <p:pic>
        <p:nvPicPr>
          <p:cNvPr id="3" name="Picture 2" descr="A building with many windows&#10;&#10;AI-generated content may be incorrect.">
            <a:extLst>
              <a:ext uri="{FF2B5EF4-FFF2-40B4-BE49-F238E27FC236}">
                <a16:creationId xmlns:a16="http://schemas.microsoft.com/office/drawing/2014/main" id="{ACFA3F15-568D-588C-4DBA-A2CEB18E10A0}"/>
              </a:ext>
            </a:extLst>
          </p:cNvPr>
          <p:cNvPicPr>
            <a:picLocks noChangeAspect="1"/>
          </p:cNvPicPr>
          <p:nvPr userDrawn="1"/>
        </p:nvPicPr>
        <p:blipFill>
          <a:blip r:embed="rId3">
            <a:duotone>
              <a:prstClr val="black"/>
              <a:srgbClr val="D9C3A5">
                <a:tint val="50000"/>
                <a:satMod val="180000"/>
              </a:srgbClr>
            </a:duotone>
            <a:alphaModFix amt="15000"/>
            <a:extLst>
              <a:ext uri="{28A0092B-C50C-407E-A947-70E740481C1C}">
                <a14:useLocalDpi xmlns:a14="http://schemas.microsoft.com/office/drawing/2010/main" val="0"/>
              </a:ext>
            </a:extLst>
          </a:blip>
          <a:srcRect l="-185" t="3394" r="185" b="10699"/>
          <a:stretch/>
        </p:blipFill>
        <p:spPr>
          <a:xfrm>
            <a:off x="-22595" y="-65988"/>
            <a:ext cx="12192000" cy="5891502"/>
          </a:xfrm>
          <a:prstGeom prst="rect">
            <a:avLst/>
          </a:prstGeom>
        </p:spPr>
      </p:pic>
    </p:spTree>
    <p:extLst>
      <p:ext uri="{BB962C8B-B14F-4D97-AF65-F5344CB8AC3E}">
        <p14:creationId xmlns:p14="http://schemas.microsoft.com/office/powerpoint/2010/main" val="408346336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with images">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C7049-9E85-6D47-8947-FB81F614D76A}"/>
              </a:ext>
            </a:extLst>
          </p:cNvPr>
          <p:cNvSpPr/>
          <p:nvPr userDrawn="1"/>
        </p:nvSpPr>
        <p:spPr>
          <a:xfrm>
            <a:off x="1" y="5596469"/>
            <a:ext cx="12192000"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377733" y="626150"/>
            <a:ext cx="2395451" cy="1670438"/>
          </a:xfrm>
          <a:prstGeom prst="rect">
            <a:avLst/>
          </a:prstGeom>
        </p:spPr>
        <p:txBody>
          <a:bodyPr anchor="b">
            <a:normAutofit/>
          </a:bodyPr>
          <a:lstStyle>
            <a:lvl1pPr algn="l">
              <a:defRPr sz="2400" b="1">
                <a:solidFill>
                  <a:schemeClr val="tx1"/>
                </a:solidFill>
              </a:defRPr>
            </a:lvl1pPr>
          </a:lstStyle>
          <a:p>
            <a:r>
              <a:rPr lang="en-US"/>
              <a:t>Arial Bold 46pt Title</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377733" y="1096380"/>
            <a:ext cx="2395451" cy="350913"/>
          </a:xfrm>
          <a:prstGeom prst="rect">
            <a:avLst/>
          </a:prstGeom>
        </p:spPr>
        <p:txBody>
          <a:bodyPr anchor="t">
            <a:noAutofit/>
          </a:bodyPr>
          <a:lstStyle>
            <a:lvl1pPr marL="0" indent="0" algn="l">
              <a:buNone/>
              <a:defRPr sz="1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SUBHEAD TITLE ARIAL BOLD UPPERCASE</a:t>
            </a:r>
          </a:p>
        </p:txBody>
      </p:sp>
      <p:pic>
        <p:nvPicPr>
          <p:cNvPr id="12" name="Picture 11">
            <a:extLst>
              <a:ext uri="{FF2B5EF4-FFF2-40B4-BE49-F238E27FC236}">
                <a16:creationId xmlns:a16="http://schemas.microsoft.com/office/drawing/2014/main" id="{392757E6-0C7E-9A47-8EF1-C2C12D969302}"/>
              </a:ext>
            </a:extLst>
          </p:cNvPr>
          <p:cNvPicPr>
            <a:picLocks noChangeAspect="1"/>
          </p:cNvPicPr>
          <p:nvPr userDrawn="1"/>
        </p:nvPicPr>
        <p:blipFill>
          <a:blip r:embed="rId2"/>
          <a:stretch>
            <a:fillRect/>
          </a:stretch>
        </p:blipFill>
        <p:spPr>
          <a:xfrm>
            <a:off x="210304" y="6283790"/>
            <a:ext cx="1371608" cy="392872"/>
          </a:xfrm>
          <a:prstGeom prst="rect">
            <a:avLst/>
          </a:prstGeom>
        </p:spPr>
      </p:pic>
      <p:pic>
        <p:nvPicPr>
          <p:cNvPr id="6" name="Picture 5" descr="A building with glass windows&#10;&#10;Description automatically generated">
            <a:extLst>
              <a:ext uri="{FF2B5EF4-FFF2-40B4-BE49-F238E27FC236}">
                <a16:creationId xmlns:a16="http://schemas.microsoft.com/office/drawing/2014/main" id="{96158402-13D6-DA9A-7A94-403F3BD949B5}"/>
              </a:ext>
            </a:extLst>
          </p:cNvPr>
          <p:cNvPicPr>
            <a:picLocks noChangeAspect="1"/>
          </p:cNvPicPr>
          <p:nvPr userDrawn="1"/>
        </p:nvPicPr>
        <p:blipFill rotWithShape="1">
          <a:blip r:embed="rId3">
            <a:duotone>
              <a:schemeClr val="accent1">
                <a:shade val="45000"/>
                <a:satMod val="135000"/>
              </a:schemeClr>
              <a:prstClr val="white"/>
            </a:duotone>
          </a:blip>
          <a:srcRect r="17959"/>
          <a:stretch/>
        </p:blipFill>
        <p:spPr>
          <a:xfrm>
            <a:off x="3964457" y="0"/>
            <a:ext cx="8437847" cy="6858000"/>
          </a:xfrm>
          <a:prstGeom prst="rect">
            <a:avLst/>
          </a:prstGeom>
        </p:spPr>
      </p:pic>
      <p:pic>
        <p:nvPicPr>
          <p:cNvPr id="8" name="Picture 7" descr="A blue and orange rectangle&#10;&#10;Description automatically generated">
            <a:extLst>
              <a:ext uri="{FF2B5EF4-FFF2-40B4-BE49-F238E27FC236}">
                <a16:creationId xmlns:a16="http://schemas.microsoft.com/office/drawing/2014/main" id="{E6FCB1D5-21CB-F2BA-FC23-85C77229F390}"/>
              </a:ext>
            </a:extLst>
          </p:cNvPr>
          <p:cNvPicPr>
            <a:picLocks noChangeAspect="1"/>
          </p:cNvPicPr>
          <p:nvPr userDrawn="1"/>
        </p:nvPicPr>
        <p:blipFill rotWithShape="1">
          <a:blip r:embed="rId4"/>
          <a:srcRect l="1901" t="35066" r="5551" b="55202"/>
          <a:stretch/>
        </p:blipFill>
        <p:spPr>
          <a:xfrm>
            <a:off x="1" y="-2"/>
            <a:ext cx="3968496" cy="322579"/>
          </a:xfrm>
          <a:prstGeom prst="rect">
            <a:avLst/>
          </a:prstGeom>
        </p:spPr>
      </p:pic>
    </p:spTree>
    <p:extLst>
      <p:ext uri="{BB962C8B-B14F-4D97-AF65-F5344CB8AC3E}">
        <p14:creationId xmlns:p14="http://schemas.microsoft.com/office/powerpoint/2010/main" val="40510597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mage + Bullete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065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ank you + Contact informa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760E30-999A-CA4D-BB3D-3A598DEF6260}"/>
              </a:ext>
            </a:extLst>
          </p:cNvPr>
          <p:cNvSpPr/>
          <p:nvPr userDrawn="1"/>
        </p:nvSpPr>
        <p:spPr>
          <a:xfrm>
            <a:off x="1" y="5596469"/>
            <a:ext cx="12192000"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E7FC82A-8C07-EE4C-ACE5-3DC780C921FD}"/>
              </a:ext>
            </a:extLst>
          </p:cNvPr>
          <p:cNvPicPr>
            <a:picLocks noChangeAspect="1"/>
          </p:cNvPicPr>
          <p:nvPr userDrawn="1"/>
        </p:nvPicPr>
        <p:blipFill>
          <a:blip r:embed="rId2"/>
          <a:stretch>
            <a:fillRect/>
          </a:stretch>
        </p:blipFill>
        <p:spPr>
          <a:xfrm>
            <a:off x="4814616" y="5523888"/>
            <a:ext cx="3057534" cy="875776"/>
          </a:xfrm>
          <a:prstGeom prst="rect">
            <a:avLst/>
          </a:prstGeom>
        </p:spPr>
      </p:pic>
      <p:sp>
        <p:nvSpPr>
          <p:cNvPr id="12" name="Title 11">
            <a:extLst>
              <a:ext uri="{FF2B5EF4-FFF2-40B4-BE49-F238E27FC236}">
                <a16:creationId xmlns:a16="http://schemas.microsoft.com/office/drawing/2014/main" id="{9B9D2CC3-ED44-B741-B7E2-FCEC4A9D5198}"/>
              </a:ext>
            </a:extLst>
          </p:cNvPr>
          <p:cNvSpPr>
            <a:spLocks noGrp="1"/>
          </p:cNvSpPr>
          <p:nvPr>
            <p:ph type="title" hasCustomPrompt="1"/>
          </p:nvPr>
        </p:nvSpPr>
        <p:spPr>
          <a:xfrm>
            <a:off x="838200" y="822961"/>
            <a:ext cx="10515600" cy="2613398"/>
          </a:xfrm>
          <a:prstGeom prst="rect">
            <a:avLst/>
          </a:prstGeom>
        </p:spPr>
        <p:txBody>
          <a:bodyPr anchor="b">
            <a:normAutofit/>
          </a:bodyPr>
          <a:lstStyle>
            <a:lvl1pPr algn="ctr">
              <a:lnSpc>
                <a:spcPts val="4040"/>
              </a:lnSpc>
              <a:defRPr sz="3200" b="1">
                <a:solidFill>
                  <a:schemeClr val="accent1"/>
                </a:solidFill>
              </a:defRPr>
            </a:lvl1pPr>
          </a:lstStyle>
          <a:p>
            <a:r>
              <a:rPr lang="en-US"/>
              <a:t>Click to edit Master title style</a:t>
            </a:r>
            <a:br>
              <a:rPr lang="en-US"/>
            </a:br>
            <a:r>
              <a:rPr lang="en-US"/>
              <a:t>second line if necessary</a:t>
            </a:r>
          </a:p>
        </p:txBody>
      </p:sp>
      <p:sp>
        <p:nvSpPr>
          <p:cNvPr id="14" name="Subtitle 2">
            <a:extLst>
              <a:ext uri="{FF2B5EF4-FFF2-40B4-BE49-F238E27FC236}">
                <a16:creationId xmlns:a16="http://schemas.microsoft.com/office/drawing/2014/main" id="{13498D2E-852E-3040-9CB8-56CA57E1F22F}"/>
              </a:ext>
            </a:extLst>
          </p:cNvPr>
          <p:cNvSpPr>
            <a:spLocks noGrp="1"/>
          </p:cNvSpPr>
          <p:nvPr>
            <p:ph type="subTitle" idx="1" hasCustomPrompt="1"/>
          </p:nvPr>
        </p:nvSpPr>
        <p:spPr>
          <a:xfrm>
            <a:off x="838200" y="3625819"/>
            <a:ext cx="10515600" cy="1439733"/>
          </a:xfrm>
          <a:prstGeom prst="rect">
            <a:avLst/>
          </a:prstGeom>
        </p:spPr>
        <p:txBody>
          <a:bodyPr anchor="t">
            <a:normAutofit/>
          </a:bodyPr>
          <a:lstStyle>
            <a:lvl1pPr marL="0" indent="0" algn="ctr">
              <a:lnSpc>
                <a:spcPts val="2600"/>
              </a:lnSpc>
              <a:spcBef>
                <a:spcPts val="400"/>
              </a:spcBef>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lgn="ctr"/>
            <a:r>
              <a:rPr lang="en-US" sz="2000" b="1">
                <a:solidFill>
                  <a:srgbClr val="636569"/>
                </a:solidFill>
                <a:latin typeface="Arial" panose="020B0604020202020204" pitchFamily="34" charset="0"/>
                <a:cs typeface="Arial" panose="020B0604020202020204" pitchFamily="34" charset="0"/>
              </a:rPr>
              <a:t>Arial Bold 20pt</a:t>
            </a:r>
            <a:r>
              <a:rPr lang="en-US" sz="2000">
                <a:solidFill>
                  <a:srgbClr val="636569"/>
                </a:solidFill>
                <a:latin typeface="Arial" panose="020B0604020202020204" pitchFamily="34" charset="0"/>
                <a:cs typeface="Arial" panose="020B0604020202020204" pitchFamily="34" charset="0"/>
              </a:rPr>
              <a:t> </a:t>
            </a:r>
            <a:r>
              <a:rPr lang="en-US" sz="2000" b="1">
                <a:solidFill>
                  <a:srgbClr val="636569"/>
                </a:solidFill>
                <a:latin typeface="Arial" panose="020B0604020202020204" pitchFamily="34" charset="0"/>
                <a:cs typeface="Arial" panose="020B0604020202020204" pitchFamily="34" charset="0"/>
              </a:rPr>
              <a:t>Name and contact information can go </a:t>
            </a:r>
            <a:br>
              <a:rPr lang="en-US" sz="2000" b="1">
                <a:solidFill>
                  <a:srgbClr val="636569"/>
                </a:solidFill>
                <a:latin typeface="Arial" panose="020B0604020202020204" pitchFamily="34" charset="0"/>
                <a:cs typeface="Arial" panose="020B0604020202020204" pitchFamily="34" charset="0"/>
              </a:rPr>
            </a:br>
            <a:r>
              <a:rPr lang="en-US" sz="2000" b="1">
                <a:solidFill>
                  <a:srgbClr val="636569"/>
                </a:solidFill>
                <a:latin typeface="Arial" panose="020B0604020202020204" pitchFamily="34" charset="0"/>
                <a:cs typeface="Arial" panose="020B0604020202020204" pitchFamily="34" charset="0"/>
              </a:rPr>
              <a:t>on these lines if needed </a:t>
            </a:r>
          </a:p>
        </p:txBody>
      </p:sp>
    </p:spTree>
    <p:extLst>
      <p:ext uri="{BB962C8B-B14F-4D97-AF65-F5344CB8AC3E}">
        <p14:creationId xmlns:p14="http://schemas.microsoft.com/office/powerpoint/2010/main" val="3575821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ver_Short Title">
    <p:bg>
      <p:bgPr>
        <a:solidFill>
          <a:srgbClr val="00448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C7049-9E85-6D47-8947-FB81F614D76A}"/>
              </a:ext>
            </a:extLst>
          </p:cNvPr>
          <p:cNvSpPr/>
          <p:nvPr userDrawn="1"/>
        </p:nvSpPr>
        <p:spPr>
          <a:xfrm>
            <a:off x="1" y="5825514"/>
            <a:ext cx="12192000" cy="10324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CE8410D-72D0-CBC6-D41E-C6F940836F0C}"/>
              </a:ext>
            </a:extLst>
          </p:cNvPr>
          <p:cNvPicPr>
            <a:picLocks noChangeAspect="1"/>
          </p:cNvPicPr>
          <p:nvPr userDrawn="1"/>
        </p:nvPicPr>
        <p:blipFill>
          <a:blip r:embed="rId2"/>
          <a:stretch>
            <a:fillRect/>
          </a:stretch>
        </p:blipFill>
        <p:spPr>
          <a:xfrm>
            <a:off x="283456" y="6073433"/>
            <a:ext cx="1984662" cy="568470"/>
          </a:xfrm>
          <a:prstGeom prst="rect">
            <a:avLst/>
          </a:prstGeom>
        </p:spPr>
      </p:pic>
      <p:cxnSp>
        <p:nvCxnSpPr>
          <p:cNvPr id="8" name="Straight Connector 7">
            <a:extLst>
              <a:ext uri="{FF2B5EF4-FFF2-40B4-BE49-F238E27FC236}">
                <a16:creationId xmlns:a16="http://schemas.microsoft.com/office/drawing/2014/main" id="{C256DFD0-5A6E-4E5B-5A5A-4947448C3F93}"/>
              </a:ext>
            </a:extLst>
          </p:cNvPr>
          <p:cNvCxnSpPr>
            <a:cxnSpLocks/>
          </p:cNvCxnSpPr>
          <p:nvPr userDrawn="1"/>
        </p:nvCxnSpPr>
        <p:spPr>
          <a:xfrm>
            <a:off x="2389632" y="6071616"/>
            <a:ext cx="0" cy="487680"/>
          </a:xfrm>
          <a:prstGeom prst="line">
            <a:avLst/>
          </a:prstGeom>
          <a:ln w="12700">
            <a:solidFill>
              <a:srgbClr val="004680"/>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658F460-2863-0F68-AFE4-CD41173BB3E2}"/>
              </a:ext>
            </a:extLst>
          </p:cNvPr>
          <p:cNvSpPr txBox="1"/>
          <p:nvPr userDrawn="1"/>
        </p:nvSpPr>
        <p:spPr>
          <a:xfrm>
            <a:off x="2511147" y="6130790"/>
            <a:ext cx="5364480" cy="369332"/>
          </a:xfrm>
          <a:prstGeom prst="rect">
            <a:avLst/>
          </a:prstGeom>
          <a:noFill/>
        </p:spPr>
        <p:txBody>
          <a:bodyPr wrap="square" rtlCol="0">
            <a:spAutoFit/>
          </a:bodyPr>
          <a:lstStyle/>
          <a:p>
            <a:r>
              <a:rPr lang="en-US" b="1" dirty="0">
                <a:solidFill>
                  <a:schemeClr val="bg2">
                    <a:lumMod val="50000"/>
                  </a:schemeClr>
                </a:solidFill>
                <a:latin typeface="Calibri" panose="020F0502020204030204" pitchFamily="34" charset="0"/>
                <a:cs typeface="Calibri" panose="020F0502020204030204" pitchFamily="34" charset="0"/>
              </a:rPr>
              <a:t>PATHWAYS</a:t>
            </a:r>
          </a:p>
        </p:txBody>
      </p:sp>
      <p:pic>
        <p:nvPicPr>
          <p:cNvPr id="1026" name="Picture 2" descr="Chemo drug may cause significant hearing loss in longtime cancer survivors   ">
            <a:extLst>
              <a:ext uri="{FF2B5EF4-FFF2-40B4-BE49-F238E27FC236}">
                <a16:creationId xmlns:a16="http://schemas.microsoft.com/office/drawing/2014/main" id="{07FE7743-0D10-20E1-1F86-55354AB9F6B6}"/>
              </a:ext>
            </a:extLst>
          </p:cNvPr>
          <p:cNvPicPr>
            <a:picLocks noChangeAspect="1" noChangeArrowheads="1"/>
          </p:cNvPicPr>
          <p:nvPr userDrawn="1"/>
        </p:nvPicPr>
        <p:blipFill rotWithShape="1">
          <a:blip r:embed="rId3">
            <a:alphaModFix amt="7000"/>
            <a:extLst>
              <a:ext uri="{28A0092B-C50C-407E-A947-70E740481C1C}">
                <a14:useLocalDpi xmlns:a14="http://schemas.microsoft.com/office/drawing/2010/main" val="0"/>
              </a:ext>
            </a:extLst>
          </a:blip>
          <a:srcRect t="5688" b="24862"/>
          <a:stretch/>
        </p:blipFill>
        <p:spPr bwMode="auto">
          <a:xfrm>
            <a:off x="-1" y="-1"/>
            <a:ext cx="12191999" cy="5825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4414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17BDE36-0D7F-4040-AA82-59F36AB7A1FB}"/>
              </a:ext>
            </a:extLst>
          </p:cNvPr>
          <p:cNvSpPr txBox="1"/>
          <p:nvPr userDrawn="1"/>
        </p:nvSpPr>
        <p:spPr>
          <a:xfrm>
            <a:off x="9199984" y="6356350"/>
            <a:ext cx="2513848" cy="276999"/>
          </a:xfrm>
          <a:prstGeom prst="rect">
            <a:avLst/>
          </a:prstGeom>
          <a:noFill/>
        </p:spPr>
        <p:txBody>
          <a:bodyPr wrap="square" rtlCol="0">
            <a:spAutoFit/>
          </a:bodyPr>
          <a:lstStyle/>
          <a:p>
            <a:pPr algn="r"/>
            <a:fld id="{858E04BE-65A9-A145-A0EB-EB6CD2880A85}" type="slidenum">
              <a:rPr lang="en-US" sz="1200" smtClean="0">
                <a:solidFill>
                  <a:schemeClr val="tx2"/>
                </a:solidFill>
              </a:rPr>
              <a:t>‹#›</a:t>
            </a:fld>
            <a:endParaRPr lang="en-US" sz="1200">
              <a:solidFill>
                <a:schemeClr val="tx2"/>
              </a:solidFill>
            </a:endParaRPr>
          </a:p>
        </p:txBody>
      </p:sp>
      <p:pic>
        <p:nvPicPr>
          <p:cNvPr id="3" name="Picture 2">
            <a:extLst>
              <a:ext uri="{FF2B5EF4-FFF2-40B4-BE49-F238E27FC236}">
                <a16:creationId xmlns:a16="http://schemas.microsoft.com/office/drawing/2014/main" id="{730BB407-CFAD-2C61-E063-905FEA34C186}"/>
              </a:ext>
            </a:extLst>
          </p:cNvPr>
          <p:cNvPicPr>
            <a:picLocks noChangeAspect="1"/>
          </p:cNvPicPr>
          <p:nvPr userDrawn="1"/>
        </p:nvPicPr>
        <p:blipFill>
          <a:blip r:embed="rId8"/>
          <a:stretch>
            <a:fillRect/>
          </a:stretch>
        </p:blipFill>
        <p:spPr>
          <a:xfrm>
            <a:off x="283456" y="6073433"/>
            <a:ext cx="1984662" cy="568470"/>
          </a:xfrm>
          <a:prstGeom prst="rect">
            <a:avLst/>
          </a:prstGeom>
        </p:spPr>
      </p:pic>
      <p:cxnSp>
        <p:nvCxnSpPr>
          <p:cNvPr id="4" name="Straight Connector 3">
            <a:extLst>
              <a:ext uri="{FF2B5EF4-FFF2-40B4-BE49-F238E27FC236}">
                <a16:creationId xmlns:a16="http://schemas.microsoft.com/office/drawing/2014/main" id="{A31A97BC-92D5-8C86-83BC-6C65C13293F4}"/>
              </a:ext>
            </a:extLst>
          </p:cNvPr>
          <p:cNvCxnSpPr>
            <a:cxnSpLocks/>
          </p:cNvCxnSpPr>
          <p:nvPr userDrawn="1"/>
        </p:nvCxnSpPr>
        <p:spPr>
          <a:xfrm>
            <a:off x="2389632" y="6071616"/>
            <a:ext cx="0" cy="487680"/>
          </a:xfrm>
          <a:prstGeom prst="line">
            <a:avLst/>
          </a:prstGeom>
          <a:ln w="12700">
            <a:solidFill>
              <a:srgbClr val="004680"/>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D9BAE3E-2BEA-A91B-487A-6E8EC4FC0509}"/>
              </a:ext>
            </a:extLst>
          </p:cNvPr>
          <p:cNvSpPr txBox="1"/>
          <p:nvPr userDrawn="1"/>
        </p:nvSpPr>
        <p:spPr>
          <a:xfrm>
            <a:off x="2511147" y="6130790"/>
            <a:ext cx="5364480" cy="369332"/>
          </a:xfrm>
          <a:prstGeom prst="rect">
            <a:avLst/>
          </a:prstGeom>
          <a:noFill/>
        </p:spPr>
        <p:txBody>
          <a:bodyPr wrap="square" rtlCol="0">
            <a:spAutoFit/>
          </a:bodyPr>
          <a:lstStyle/>
          <a:p>
            <a:r>
              <a:rPr lang="en-US" b="1" dirty="0">
                <a:solidFill>
                  <a:schemeClr val="bg2">
                    <a:lumMod val="50000"/>
                  </a:schemeClr>
                </a:solidFill>
                <a:latin typeface="Calibri" panose="020F0502020204030204" pitchFamily="34" charset="0"/>
                <a:cs typeface="Calibri" panose="020F0502020204030204" pitchFamily="34" charset="0"/>
              </a:rPr>
              <a:t>PATHWAYS</a:t>
            </a:r>
          </a:p>
        </p:txBody>
      </p:sp>
    </p:spTree>
    <p:extLst>
      <p:ext uri="{BB962C8B-B14F-4D97-AF65-F5344CB8AC3E}">
        <p14:creationId xmlns:p14="http://schemas.microsoft.com/office/powerpoint/2010/main" val="1641784492"/>
      </p:ext>
    </p:extLst>
  </p:cSld>
  <p:clrMap bg1="lt1" tx1="dk1" bg2="lt2" tx2="dk2" accent1="accent1" accent2="accent2" accent3="accent3" accent4="accent4" accent5="accent5" accent6="accent6" hlink="hlink" folHlink="folHlink"/>
  <p:sldLayoutIdLst>
    <p:sldLayoutId id="2147483665" r:id="rId1"/>
    <p:sldLayoutId id="2147483704" r:id="rId2"/>
    <p:sldLayoutId id="2147483689" r:id="rId3"/>
    <p:sldLayoutId id="2147483696" r:id="rId4"/>
    <p:sldLayoutId id="2147483703" r:id="rId5"/>
    <p:sldLayoutId id="214748370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hyperlink" Target="https://www.businessinsider.com/fda-approves-loxo-oncologys-larotrectinib-vitrakvi-2018-11"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5" Type="http://schemas.openxmlformats.org/officeDocument/2006/relationships/hyperlink" Target="https://www.coolest-gadgets.com/gofundme-statistics/" TargetMode="Externa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BD2FDE-8BE0-6849-9DBB-6553B85D24D5}"/>
              </a:ext>
            </a:extLst>
          </p:cNvPr>
          <p:cNvSpPr>
            <a:spLocks noGrp="1"/>
          </p:cNvSpPr>
          <p:nvPr>
            <p:ph type="ctrTitle" idx="4294967295"/>
          </p:nvPr>
        </p:nvSpPr>
        <p:spPr>
          <a:xfrm>
            <a:off x="460850" y="448289"/>
            <a:ext cx="8526076" cy="2332667"/>
          </a:xfrm>
          <a:prstGeom prst="rect">
            <a:avLst/>
          </a:prstGeom>
        </p:spPr>
        <p:txBody>
          <a:bodyPr>
            <a:normAutofit/>
          </a:bodyPr>
          <a:lstStyle/>
          <a:p>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The Price of Progress: </a:t>
            </a:r>
            <a:b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The Financial Impact of Precision Medicine</a:t>
            </a:r>
          </a:p>
        </p:txBody>
      </p:sp>
      <p:sp>
        <p:nvSpPr>
          <p:cNvPr id="5" name="Text Placeholder 4">
            <a:extLst>
              <a:ext uri="{FF2B5EF4-FFF2-40B4-BE49-F238E27FC236}">
                <a16:creationId xmlns:a16="http://schemas.microsoft.com/office/drawing/2014/main" id="{A66C2AF2-8731-8C9B-73E5-454858BFC643}"/>
              </a:ext>
            </a:extLst>
          </p:cNvPr>
          <p:cNvSpPr>
            <a:spLocks noGrp="1"/>
          </p:cNvSpPr>
          <p:nvPr>
            <p:ph type="body" sz="quarter" idx="4294967295"/>
          </p:nvPr>
        </p:nvSpPr>
        <p:spPr>
          <a:xfrm>
            <a:off x="405430" y="3661330"/>
            <a:ext cx="7055736" cy="2133828"/>
          </a:xfrm>
          <a:prstGeom prst="rect">
            <a:avLst/>
          </a:prstGeom>
        </p:spPr>
        <p:txBody>
          <a:bodyPr/>
          <a:lstStyle/>
          <a:p>
            <a:pPr marL="0" indent="0">
              <a:lnSpc>
                <a:spcPct val="50000"/>
              </a:lnSpc>
              <a:buNone/>
            </a:pPr>
            <a:endParaRPr lang="en-US"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50000"/>
              </a:lnSpc>
              <a:buNone/>
            </a:pPr>
            <a:r>
              <a:rPr lang="en-US" sz="2200" dirty="0">
                <a:solidFill>
                  <a:schemeClr val="accent2"/>
                </a:solidFill>
                <a:latin typeface="Calibri" panose="020F0502020204030204" pitchFamily="34" charset="0"/>
                <a:ea typeface="Calibri" panose="020F0502020204030204" pitchFamily="34" charset="0"/>
                <a:cs typeface="Calibri" panose="020F0502020204030204" pitchFamily="34" charset="0"/>
              </a:rPr>
              <a:t>David Jackman, MD</a:t>
            </a:r>
          </a:p>
          <a:p>
            <a:pPr marL="0" indent="0">
              <a:lnSpc>
                <a:spcPct val="50000"/>
              </a:lnSpc>
              <a:buNone/>
            </a:pPr>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Medical Director, Clinical Pathways and New Business Initiatives</a:t>
            </a:r>
          </a:p>
          <a:p>
            <a:pPr marL="0" indent="0">
              <a:lnSpc>
                <a:spcPct val="50000"/>
              </a:lnSpc>
              <a:buNone/>
            </a:pPr>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Medical Director, DFCI Collaborative and Strategic Alliances</a:t>
            </a:r>
          </a:p>
          <a:p>
            <a:pPr marL="0" indent="0">
              <a:lnSpc>
                <a:spcPct val="50000"/>
              </a:lnSpc>
              <a:buNone/>
            </a:pPr>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Senior Physician, Lowe Center for Thoracic Oncology</a:t>
            </a:r>
          </a:p>
          <a:p>
            <a:pPr marL="0" indent="0">
              <a:lnSpc>
                <a:spcPct val="50000"/>
              </a:lnSpc>
              <a:buNone/>
            </a:pPr>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Dana-Farber Cancer Institute</a:t>
            </a:r>
          </a:p>
          <a:p>
            <a:pPr marL="0" indent="0">
              <a:lnSpc>
                <a:spcPct val="50000"/>
              </a:lnSpc>
              <a:buNone/>
            </a:pPr>
            <a:r>
              <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rPr>
              <a:t>Assistant Professor, Harvard Medical School</a:t>
            </a:r>
          </a:p>
          <a:p>
            <a:pPr marL="0" indent="0">
              <a:lnSpc>
                <a:spcPct val="50000"/>
              </a:lnSpc>
              <a:buNone/>
            </a:pPr>
            <a:endPar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lnSpc>
                <a:spcPct val="50000"/>
              </a:lnSpc>
              <a:buNone/>
            </a:pPr>
            <a:endParaRPr lang="en-US" sz="16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2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54352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E9A22A-8091-7408-1CEB-CF0AD3425696}"/>
            </a:ext>
          </a:extLst>
        </p:cNvPr>
        <p:cNvGrpSpPr/>
        <p:nvPr/>
      </p:nvGrpSpPr>
      <p:grpSpPr>
        <a:xfrm>
          <a:off x="0" y="0"/>
          <a:ext cx="0" cy="0"/>
          <a:chOff x="0" y="0"/>
          <a:chExt cx="0" cy="0"/>
        </a:xfrm>
      </p:grpSpPr>
      <p:grpSp>
        <p:nvGrpSpPr>
          <p:cNvPr id="38" name="Group 37">
            <a:extLst>
              <a:ext uri="{FF2B5EF4-FFF2-40B4-BE49-F238E27FC236}">
                <a16:creationId xmlns:a16="http://schemas.microsoft.com/office/drawing/2014/main" id="{73211A81-1FCD-32CC-6AFD-EEF9B2339DF9}"/>
              </a:ext>
            </a:extLst>
          </p:cNvPr>
          <p:cNvGrpSpPr/>
          <p:nvPr/>
        </p:nvGrpSpPr>
        <p:grpSpPr>
          <a:xfrm>
            <a:off x="2070293" y="2117894"/>
            <a:ext cx="1371600" cy="1371600"/>
            <a:chOff x="2803496" y="2034309"/>
            <a:chExt cx="1828800" cy="1828800"/>
          </a:xfrm>
        </p:grpSpPr>
        <p:grpSp>
          <p:nvGrpSpPr>
            <p:cNvPr id="11" name="Group 10">
              <a:extLst>
                <a:ext uri="{FF2B5EF4-FFF2-40B4-BE49-F238E27FC236}">
                  <a16:creationId xmlns:a16="http://schemas.microsoft.com/office/drawing/2014/main" id="{B828DB87-ABC6-293E-D02D-BF54D0DED128}"/>
                </a:ext>
              </a:extLst>
            </p:cNvPr>
            <p:cNvGrpSpPr/>
            <p:nvPr/>
          </p:nvGrpSpPr>
          <p:grpSpPr>
            <a:xfrm>
              <a:off x="2803496" y="2034309"/>
              <a:ext cx="1828800" cy="1828800"/>
              <a:chOff x="55418" y="620730"/>
              <a:chExt cx="628904" cy="628904"/>
            </a:xfrm>
          </p:grpSpPr>
          <p:sp>
            <p:nvSpPr>
              <p:cNvPr id="12" name="Oval 11">
                <a:extLst>
                  <a:ext uri="{FF2B5EF4-FFF2-40B4-BE49-F238E27FC236}">
                    <a16:creationId xmlns:a16="http://schemas.microsoft.com/office/drawing/2014/main" id="{3D76D6D6-FEEC-54D7-043F-5BDE4E7DD53C}"/>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3" name="Chord 12">
                <a:extLst>
                  <a:ext uri="{FF2B5EF4-FFF2-40B4-BE49-F238E27FC236}">
                    <a16:creationId xmlns:a16="http://schemas.microsoft.com/office/drawing/2014/main" id="{432D8194-D34B-6F35-3071-6791CDD0597C}"/>
                  </a:ext>
                </a:extLst>
              </p:cNvPr>
              <p:cNvSpPr/>
              <p:nvPr/>
            </p:nvSpPr>
            <p:spPr>
              <a:xfrm>
                <a:off x="118308" y="683620"/>
                <a:ext cx="503123" cy="503123"/>
              </a:xfrm>
              <a:prstGeom prst="chord">
                <a:avLst>
                  <a:gd name="adj1" fmla="val 1168272"/>
                  <a:gd name="adj2" fmla="val 9631728"/>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559BDE3C-FDFA-9221-E0B1-F24FEB2618CC}"/>
                </a:ext>
              </a:extLst>
            </p:cNvPr>
            <p:cNvSpPr txBox="1"/>
            <p:nvPr/>
          </p:nvSpPr>
          <p:spPr>
            <a:xfrm>
              <a:off x="3056571" y="2711366"/>
              <a:ext cx="1322645" cy="410369"/>
            </a:xfrm>
            <a:prstGeom prst="rect">
              <a:avLst/>
            </a:prstGeom>
            <a:noFill/>
          </p:spPr>
          <p:txBody>
            <a:bodyPr wrap="square" rtlCol="0">
              <a:spAutoFit/>
            </a:bodyPr>
            <a:lstStyle/>
            <a:p>
              <a:pPr algn="ctr"/>
              <a:r>
                <a:rPr lang="en-US" sz="1400" b="1" dirty="0">
                  <a:solidFill>
                    <a:schemeClr val="accent1"/>
                  </a:solidFill>
                  <a:latin typeface="Calibri" panose="020F0502020204030204" pitchFamily="34" charset="0"/>
                  <a:ea typeface="Calibri" panose="020F0502020204030204" pitchFamily="34" charset="0"/>
                  <a:cs typeface="Calibri" panose="020F0502020204030204" pitchFamily="34" charset="0"/>
                </a:rPr>
                <a:t>Erlotinib</a:t>
              </a:r>
            </a:p>
          </p:txBody>
        </p:sp>
      </p:grpSp>
      <p:sp>
        <p:nvSpPr>
          <p:cNvPr id="48" name="TextBox 47">
            <a:extLst>
              <a:ext uri="{FF2B5EF4-FFF2-40B4-BE49-F238E27FC236}">
                <a16:creationId xmlns:a16="http://schemas.microsoft.com/office/drawing/2014/main" id="{CDDEB252-3FB3-1B98-D113-535A232B35B2}"/>
              </a:ext>
            </a:extLst>
          </p:cNvPr>
          <p:cNvSpPr txBox="1"/>
          <p:nvPr/>
        </p:nvSpPr>
        <p:spPr>
          <a:xfrm>
            <a:off x="326307" y="277992"/>
            <a:ext cx="11338029" cy="646331"/>
          </a:xfrm>
          <a:prstGeom prst="rect">
            <a:avLst/>
          </a:prstGeom>
          <a:noFill/>
        </p:spPr>
        <p:txBody>
          <a:bodyPr wrap="square" rtlCol="0">
            <a:spAutoFit/>
          </a:bodyPr>
          <a:lstStyle/>
          <a:p>
            <a:r>
              <a:rPr lang="en-US" sz="3600" b="1" dirty="0">
                <a:solidFill>
                  <a:schemeClr val="accent2"/>
                </a:solidFill>
                <a:latin typeface="Calibri" panose="020F0502020204030204" pitchFamily="34" charset="0"/>
                <a:ea typeface="Calibri" panose="020F0502020204030204" pitchFamily="34" charset="0"/>
                <a:cs typeface="Calibri" panose="020F0502020204030204" pitchFamily="34" charset="0"/>
              </a:rPr>
              <a:t>EGFR: The Lazarus Effect</a:t>
            </a:r>
          </a:p>
        </p:txBody>
      </p:sp>
      <p:grpSp>
        <p:nvGrpSpPr>
          <p:cNvPr id="27" name="Group 26">
            <a:extLst>
              <a:ext uri="{FF2B5EF4-FFF2-40B4-BE49-F238E27FC236}">
                <a16:creationId xmlns:a16="http://schemas.microsoft.com/office/drawing/2014/main" id="{286BE02E-BC15-0B57-1F28-DA8902681001}"/>
              </a:ext>
            </a:extLst>
          </p:cNvPr>
          <p:cNvGrpSpPr/>
          <p:nvPr/>
        </p:nvGrpSpPr>
        <p:grpSpPr>
          <a:xfrm>
            <a:off x="4210962" y="2891391"/>
            <a:ext cx="606094" cy="457200"/>
            <a:chOff x="2505708" y="2034309"/>
            <a:chExt cx="2424376" cy="1828800"/>
          </a:xfrm>
        </p:grpSpPr>
        <p:grpSp>
          <p:nvGrpSpPr>
            <p:cNvPr id="28" name="Group 27">
              <a:extLst>
                <a:ext uri="{FF2B5EF4-FFF2-40B4-BE49-F238E27FC236}">
                  <a16:creationId xmlns:a16="http://schemas.microsoft.com/office/drawing/2014/main" id="{98620B0B-1EE7-346E-E5AB-6E18612FC006}"/>
                </a:ext>
              </a:extLst>
            </p:cNvPr>
            <p:cNvGrpSpPr/>
            <p:nvPr/>
          </p:nvGrpSpPr>
          <p:grpSpPr>
            <a:xfrm>
              <a:off x="2803496" y="2034309"/>
              <a:ext cx="1828800" cy="1828800"/>
              <a:chOff x="55418" y="620730"/>
              <a:chExt cx="628904" cy="628904"/>
            </a:xfrm>
          </p:grpSpPr>
          <p:sp>
            <p:nvSpPr>
              <p:cNvPr id="30" name="Oval 29">
                <a:extLst>
                  <a:ext uri="{FF2B5EF4-FFF2-40B4-BE49-F238E27FC236}">
                    <a16:creationId xmlns:a16="http://schemas.microsoft.com/office/drawing/2014/main" id="{B2554C8E-DC83-32CA-A30A-488DB9739145}"/>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31" name="Chord 30">
                <a:extLst>
                  <a:ext uri="{FF2B5EF4-FFF2-40B4-BE49-F238E27FC236}">
                    <a16:creationId xmlns:a16="http://schemas.microsoft.com/office/drawing/2014/main" id="{AE20B6FA-61BE-549E-2919-F6D8226CB173}"/>
                  </a:ext>
                </a:extLst>
              </p:cNvPr>
              <p:cNvSpPr/>
              <p:nvPr/>
            </p:nvSpPr>
            <p:spPr>
              <a:xfrm>
                <a:off x="118308" y="683620"/>
                <a:ext cx="503123" cy="503123"/>
              </a:xfrm>
              <a:prstGeom prst="chord">
                <a:avLst>
                  <a:gd name="adj1" fmla="val 1168272"/>
                  <a:gd name="adj2" fmla="val 9631728"/>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grpSp>
        <p:sp>
          <p:nvSpPr>
            <p:cNvPr id="29" name="TextBox 28">
              <a:extLst>
                <a:ext uri="{FF2B5EF4-FFF2-40B4-BE49-F238E27FC236}">
                  <a16:creationId xmlns:a16="http://schemas.microsoft.com/office/drawing/2014/main" id="{5657B1D2-F256-6D89-DE59-82C73B9D3AF5}"/>
                </a:ext>
              </a:extLst>
            </p:cNvPr>
            <p:cNvSpPr txBox="1"/>
            <p:nvPr/>
          </p:nvSpPr>
          <p:spPr>
            <a:xfrm>
              <a:off x="2505708" y="2475821"/>
              <a:ext cx="2424376" cy="861776"/>
            </a:xfrm>
            <a:prstGeom prst="rect">
              <a:avLst/>
            </a:prstGeom>
            <a:noFill/>
          </p:spPr>
          <p:txBody>
            <a:bodyPr wrap="square" rtlCol="0">
              <a:spAutoFit/>
            </a:bodyPr>
            <a:lstStyle/>
            <a:p>
              <a:pPr algn="ctr"/>
              <a:r>
                <a:rPr lang="en-US" sz="800" b="1" dirty="0">
                  <a:solidFill>
                    <a:schemeClr val="accent1"/>
                  </a:solidFill>
                  <a:latin typeface="Calibri" panose="020F0502020204030204" pitchFamily="34" charset="0"/>
                  <a:ea typeface="Calibri" panose="020F0502020204030204" pitchFamily="34" charset="0"/>
                  <a:cs typeface="Calibri" panose="020F0502020204030204" pitchFamily="34" charset="0"/>
                </a:rPr>
                <a:t>Erlotinib</a:t>
              </a:r>
            </a:p>
          </p:txBody>
        </p:sp>
      </p:grpSp>
      <p:sp>
        <p:nvSpPr>
          <p:cNvPr id="32" name="TextBox 31">
            <a:extLst>
              <a:ext uri="{FF2B5EF4-FFF2-40B4-BE49-F238E27FC236}">
                <a16:creationId xmlns:a16="http://schemas.microsoft.com/office/drawing/2014/main" id="{B62D6EB3-9D75-9C04-C470-1CBDB31B065C}"/>
              </a:ext>
            </a:extLst>
          </p:cNvPr>
          <p:cNvSpPr txBox="1"/>
          <p:nvPr/>
        </p:nvSpPr>
        <p:spPr>
          <a:xfrm>
            <a:off x="5066414" y="2937111"/>
            <a:ext cx="5927651" cy="1292662"/>
          </a:xfrm>
          <a:prstGeom prst="rect">
            <a:avLst/>
          </a:prstGeom>
          <a:noFill/>
        </p:spPr>
        <p:txBody>
          <a:bodyPr wrap="square" rtlCol="0">
            <a:spAutoFit/>
          </a:bodyPr>
          <a:lstStyle/>
          <a:p>
            <a:r>
              <a:rPr lang="en-US" b="1" dirty="0">
                <a:solidFill>
                  <a:schemeClr val="accent2"/>
                </a:solidFill>
                <a:latin typeface="Calibri" panose="020F0502020204030204" pitchFamily="34" charset="0"/>
                <a:ea typeface="Calibri" panose="020F0502020204030204" pitchFamily="34" charset="0"/>
                <a:cs typeface="Calibri" panose="020F0502020204030204" pitchFamily="34" charset="0"/>
              </a:rPr>
              <a:t>2004</a:t>
            </a:r>
            <a:r>
              <a:rPr lang="en-US" dirty="0">
                <a:solidFill>
                  <a:schemeClr val="accent2"/>
                </a:solidFill>
                <a:latin typeface="Calibri" panose="020F0502020204030204" pitchFamily="34" charset="0"/>
                <a:ea typeface="Calibri" panose="020F0502020204030204" pitchFamily="34" charset="0"/>
                <a:cs typeface="Calibri" panose="020F0502020204030204" pitchFamily="34" charset="0"/>
              </a:rPr>
              <a:t>: </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Initial approval for NSCLC patients who had progressed after 1 or more prior lines of therapy. </a:t>
            </a:r>
          </a:p>
          <a:p>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Cost for 1 month: </a:t>
            </a:r>
            <a:r>
              <a:rPr lang="en-US" b="1" dirty="0">
                <a:solidFill>
                  <a:schemeClr val="accent2"/>
                </a:solidFill>
                <a:latin typeface="Calibri" panose="020F0502020204030204" pitchFamily="34" charset="0"/>
                <a:ea typeface="Calibri" panose="020F0502020204030204" pitchFamily="34" charset="0"/>
                <a:cs typeface="Calibri" panose="020F0502020204030204" pitchFamily="34" charset="0"/>
              </a:rPr>
              <a:t>$4,174 </a:t>
            </a:r>
          </a:p>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(from www.mskcc.org/sites/default/files/node/25097/documents/111516-drug-costs-table.pdf)</a:t>
            </a:r>
          </a:p>
        </p:txBody>
      </p:sp>
      <p:sp>
        <p:nvSpPr>
          <p:cNvPr id="56" name="TextBox 55">
            <a:extLst>
              <a:ext uri="{FF2B5EF4-FFF2-40B4-BE49-F238E27FC236}">
                <a16:creationId xmlns:a16="http://schemas.microsoft.com/office/drawing/2014/main" id="{137E1DD1-A00D-8E0C-C999-F4D5082D48F2}"/>
              </a:ext>
            </a:extLst>
          </p:cNvPr>
          <p:cNvSpPr txBox="1"/>
          <p:nvPr/>
        </p:nvSpPr>
        <p:spPr>
          <a:xfrm>
            <a:off x="5066413" y="1739885"/>
            <a:ext cx="6736639" cy="923330"/>
          </a:xfrm>
          <a:prstGeom prst="rect">
            <a:avLst/>
          </a:prstGeom>
          <a:noFill/>
        </p:spPr>
        <p:txBody>
          <a:bodyPr wrap="square" rtlCol="0">
            <a:spAutoFit/>
          </a:bodyPr>
          <a:lstStyle/>
          <a:p>
            <a:r>
              <a:rPr lang="en-US" b="1" dirty="0">
                <a:solidFill>
                  <a:schemeClr val="accent2"/>
                </a:solidFill>
                <a:latin typeface="Calibri" panose="020F0502020204030204" pitchFamily="34" charset="0"/>
                <a:ea typeface="Calibri" panose="020F0502020204030204" pitchFamily="34" charset="0"/>
                <a:cs typeface="Calibri" panose="020F0502020204030204" pitchFamily="34" charset="0"/>
              </a:rPr>
              <a:t>2003</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Medicare Prescription Drug, Improvement, and Modernization Act. The federal government was prohibited from negotiating discounts or mandating a specific formulary.</a:t>
            </a:r>
          </a:p>
        </p:txBody>
      </p:sp>
      <p:grpSp>
        <p:nvGrpSpPr>
          <p:cNvPr id="57" name="Group 56">
            <a:extLst>
              <a:ext uri="{FF2B5EF4-FFF2-40B4-BE49-F238E27FC236}">
                <a16:creationId xmlns:a16="http://schemas.microsoft.com/office/drawing/2014/main" id="{89A6E614-0B12-CAAD-EFEB-B9230AF23209}"/>
              </a:ext>
            </a:extLst>
          </p:cNvPr>
          <p:cNvGrpSpPr/>
          <p:nvPr/>
        </p:nvGrpSpPr>
        <p:grpSpPr>
          <a:xfrm>
            <a:off x="4210962" y="1693171"/>
            <a:ext cx="606094" cy="457200"/>
            <a:chOff x="2505708" y="2034309"/>
            <a:chExt cx="2424376" cy="1828800"/>
          </a:xfrm>
        </p:grpSpPr>
        <p:grpSp>
          <p:nvGrpSpPr>
            <p:cNvPr id="58" name="Group 57">
              <a:extLst>
                <a:ext uri="{FF2B5EF4-FFF2-40B4-BE49-F238E27FC236}">
                  <a16:creationId xmlns:a16="http://schemas.microsoft.com/office/drawing/2014/main" id="{1FA0C80E-0306-3BBA-AB20-DE79F9DA30D7}"/>
                </a:ext>
              </a:extLst>
            </p:cNvPr>
            <p:cNvGrpSpPr/>
            <p:nvPr/>
          </p:nvGrpSpPr>
          <p:grpSpPr>
            <a:xfrm>
              <a:off x="2803496" y="2034309"/>
              <a:ext cx="1828800" cy="1828800"/>
              <a:chOff x="55418" y="620730"/>
              <a:chExt cx="628904" cy="628904"/>
            </a:xfrm>
          </p:grpSpPr>
          <p:sp>
            <p:nvSpPr>
              <p:cNvPr id="60" name="Oval 59">
                <a:extLst>
                  <a:ext uri="{FF2B5EF4-FFF2-40B4-BE49-F238E27FC236}">
                    <a16:creationId xmlns:a16="http://schemas.microsoft.com/office/drawing/2014/main" id="{9848891E-ECDF-44AB-21FB-40208A76900A}"/>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1" name="Chord 60">
                <a:extLst>
                  <a:ext uri="{FF2B5EF4-FFF2-40B4-BE49-F238E27FC236}">
                    <a16:creationId xmlns:a16="http://schemas.microsoft.com/office/drawing/2014/main" id="{EFE66238-7E1B-F75D-6020-124C5EA0D5C5}"/>
                  </a:ext>
                </a:extLst>
              </p:cNvPr>
              <p:cNvSpPr/>
              <p:nvPr/>
            </p:nvSpPr>
            <p:spPr>
              <a:xfrm>
                <a:off x="118308" y="683620"/>
                <a:ext cx="503123" cy="503123"/>
              </a:xfrm>
              <a:prstGeom prst="chord">
                <a:avLst>
                  <a:gd name="adj1" fmla="val 1168272"/>
                  <a:gd name="adj2" fmla="val 9631728"/>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grpSp>
        <p:sp>
          <p:nvSpPr>
            <p:cNvPr id="59" name="TextBox 58">
              <a:extLst>
                <a:ext uri="{FF2B5EF4-FFF2-40B4-BE49-F238E27FC236}">
                  <a16:creationId xmlns:a16="http://schemas.microsoft.com/office/drawing/2014/main" id="{464F2E67-7537-FCC5-F9E8-EFF4CE1DB9E0}"/>
                </a:ext>
              </a:extLst>
            </p:cNvPr>
            <p:cNvSpPr txBox="1"/>
            <p:nvPr/>
          </p:nvSpPr>
          <p:spPr>
            <a:xfrm>
              <a:off x="2505708" y="2475821"/>
              <a:ext cx="2424376" cy="861776"/>
            </a:xfrm>
            <a:prstGeom prst="rect">
              <a:avLst/>
            </a:prstGeom>
            <a:noFill/>
          </p:spPr>
          <p:txBody>
            <a:bodyPr wrap="square" rtlCol="0">
              <a:spAutoFit/>
            </a:bodyPr>
            <a:lstStyle/>
            <a:p>
              <a:pPr algn="ctr"/>
              <a:r>
                <a:rPr lang="en-US" sz="800" b="1" dirty="0">
                  <a:solidFill>
                    <a:schemeClr val="accent1"/>
                  </a:solidFill>
                  <a:latin typeface="Calibri" panose="020F0502020204030204" pitchFamily="34" charset="0"/>
                  <a:ea typeface="Calibri" panose="020F0502020204030204" pitchFamily="34" charset="0"/>
                  <a:cs typeface="Calibri" panose="020F0502020204030204" pitchFamily="34" charset="0"/>
                </a:rPr>
                <a:t>Erlotinib</a:t>
              </a:r>
            </a:p>
          </p:txBody>
        </p:sp>
      </p:grpSp>
    </p:spTree>
    <p:extLst>
      <p:ext uri="{BB962C8B-B14F-4D97-AF65-F5344CB8AC3E}">
        <p14:creationId xmlns:p14="http://schemas.microsoft.com/office/powerpoint/2010/main" val="3916068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ECBF9-F79D-08E9-4029-02BF7A75F08D}"/>
            </a:ext>
          </a:extLst>
        </p:cNvPr>
        <p:cNvGrpSpPr/>
        <p:nvPr/>
      </p:nvGrpSpPr>
      <p:grpSpPr>
        <a:xfrm>
          <a:off x="0" y="0"/>
          <a:ext cx="0" cy="0"/>
          <a:chOff x="0" y="0"/>
          <a:chExt cx="0" cy="0"/>
        </a:xfrm>
      </p:grpSpPr>
      <p:grpSp>
        <p:nvGrpSpPr>
          <p:cNvPr id="39" name="Group 38">
            <a:extLst>
              <a:ext uri="{FF2B5EF4-FFF2-40B4-BE49-F238E27FC236}">
                <a16:creationId xmlns:a16="http://schemas.microsoft.com/office/drawing/2014/main" id="{1985DAF9-0DBA-40CB-2C8B-CA73CD0B23EA}"/>
              </a:ext>
            </a:extLst>
          </p:cNvPr>
          <p:cNvGrpSpPr/>
          <p:nvPr/>
        </p:nvGrpSpPr>
        <p:grpSpPr>
          <a:xfrm>
            <a:off x="3742903" y="2117894"/>
            <a:ext cx="1371600" cy="1371600"/>
            <a:chOff x="5181600" y="2034309"/>
            <a:chExt cx="1828800" cy="1828800"/>
          </a:xfrm>
        </p:grpSpPr>
        <p:grpSp>
          <p:nvGrpSpPr>
            <p:cNvPr id="15" name="Group 14">
              <a:extLst>
                <a:ext uri="{FF2B5EF4-FFF2-40B4-BE49-F238E27FC236}">
                  <a16:creationId xmlns:a16="http://schemas.microsoft.com/office/drawing/2014/main" id="{C5E5D305-7EA8-6046-19E1-5A4D935AA6D2}"/>
                </a:ext>
              </a:extLst>
            </p:cNvPr>
            <p:cNvGrpSpPr/>
            <p:nvPr/>
          </p:nvGrpSpPr>
          <p:grpSpPr>
            <a:xfrm>
              <a:off x="5181600" y="2034309"/>
              <a:ext cx="1828800" cy="1828800"/>
              <a:chOff x="55418" y="620730"/>
              <a:chExt cx="628904" cy="628904"/>
            </a:xfrm>
          </p:grpSpPr>
          <p:sp>
            <p:nvSpPr>
              <p:cNvPr id="16" name="Oval 15">
                <a:extLst>
                  <a:ext uri="{FF2B5EF4-FFF2-40B4-BE49-F238E27FC236}">
                    <a16:creationId xmlns:a16="http://schemas.microsoft.com/office/drawing/2014/main" id="{A0395917-639C-691D-B05B-12E2F544261E}"/>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200"/>
              </a:p>
            </p:txBody>
          </p:sp>
          <p:sp>
            <p:nvSpPr>
              <p:cNvPr id="17" name="Chord 16">
                <a:extLst>
                  <a:ext uri="{FF2B5EF4-FFF2-40B4-BE49-F238E27FC236}">
                    <a16:creationId xmlns:a16="http://schemas.microsoft.com/office/drawing/2014/main" id="{20E07A14-0CC7-860B-E619-03DFEAD048A5}"/>
                  </a:ext>
                </a:extLst>
              </p:cNvPr>
              <p:cNvSpPr/>
              <p:nvPr/>
            </p:nvSpPr>
            <p:spPr>
              <a:xfrm>
                <a:off x="118308" y="683620"/>
                <a:ext cx="503123" cy="503123"/>
              </a:xfrm>
              <a:prstGeom prst="chord">
                <a:avLst>
                  <a:gd name="adj1" fmla="val 1168272"/>
                  <a:gd name="adj2" fmla="val 9631728"/>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200"/>
              </a:p>
            </p:txBody>
          </p:sp>
        </p:grpSp>
        <p:sp>
          <p:nvSpPr>
            <p:cNvPr id="18" name="TextBox 17">
              <a:extLst>
                <a:ext uri="{FF2B5EF4-FFF2-40B4-BE49-F238E27FC236}">
                  <a16:creationId xmlns:a16="http://schemas.microsoft.com/office/drawing/2014/main" id="{24EA59B9-E99A-3A77-7073-ED059B783988}"/>
                </a:ext>
              </a:extLst>
            </p:cNvPr>
            <p:cNvSpPr txBox="1"/>
            <p:nvPr/>
          </p:nvSpPr>
          <p:spPr>
            <a:xfrm>
              <a:off x="5311812" y="2711365"/>
              <a:ext cx="1575723" cy="369332"/>
            </a:xfrm>
            <a:prstGeom prst="rect">
              <a:avLst/>
            </a:prstGeom>
            <a:noFill/>
          </p:spPr>
          <p:txBody>
            <a:bodyPr wrap="square" rtlCol="0">
              <a:spAutoFit/>
            </a:bodyPr>
            <a:lstStyle/>
            <a:p>
              <a:pPr algn="ctr"/>
              <a:r>
                <a:rPr lang="en-US" sz="1200" b="1" dirty="0">
                  <a:solidFill>
                    <a:schemeClr val="accent1"/>
                  </a:solidFill>
                </a:rPr>
                <a:t>Bevacizumab</a:t>
              </a:r>
            </a:p>
          </p:txBody>
        </p:sp>
      </p:grpSp>
      <p:sp>
        <p:nvSpPr>
          <p:cNvPr id="48" name="TextBox 47">
            <a:extLst>
              <a:ext uri="{FF2B5EF4-FFF2-40B4-BE49-F238E27FC236}">
                <a16:creationId xmlns:a16="http://schemas.microsoft.com/office/drawing/2014/main" id="{EE0F0370-55EB-DB8E-B9ED-4F49D003CE17}"/>
              </a:ext>
            </a:extLst>
          </p:cNvPr>
          <p:cNvSpPr txBox="1"/>
          <p:nvPr/>
        </p:nvSpPr>
        <p:spPr>
          <a:xfrm>
            <a:off x="326307" y="277992"/>
            <a:ext cx="11338029" cy="646331"/>
          </a:xfrm>
          <a:prstGeom prst="rect">
            <a:avLst/>
          </a:prstGeom>
          <a:noFill/>
        </p:spPr>
        <p:txBody>
          <a:bodyPr wrap="square" rtlCol="0">
            <a:spAutoFit/>
          </a:bodyPr>
          <a:lstStyle/>
          <a:p>
            <a:r>
              <a:rPr lang="en-US" sz="3600" b="1" dirty="0">
                <a:solidFill>
                  <a:schemeClr val="accent2"/>
                </a:solidFill>
                <a:latin typeface="Calibri" panose="020F0502020204030204" pitchFamily="34" charset="0"/>
                <a:ea typeface="Calibri" panose="020F0502020204030204" pitchFamily="34" charset="0"/>
                <a:cs typeface="Calibri" panose="020F0502020204030204" pitchFamily="34" charset="0"/>
              </a:rPr>
              <a:t>Bevacizumab: What the Market Will Bear</a:t>
            </a:r>
          </a:p>
        </p:txBody>
      </p:sp>
      <p:sp>
        <p:nvSpPr>
          <p:cNvPr id="28" name="TextBox 27">
            <a:extLst>
              <a:ext uri="{FF2B5EF4-FFF2-40B4-BE49-F238E27FC236}">
                <a16:creationId xmlns:a16="http://schemas.microsoft.com/office/drawing/2014/main" id="{C6447779-5FBB-E08D-3FAA-D7E7E4AF63D8}"/>
              </a:ext>
            </a:extLst>
          </p:cNvPr>
          <p:cNvSpPr txBox="1"/>
          <p:nvPr/>
        </p:nvSpPr>
        <p:spPr>
          <a:xfrm>
            <a:off x="762180" y="4404051"/>
            <a:ext cx="2899338" cy="307777"/>
          </a:xfrm>
          <a:prstGeom prst="rect">
            <a:avLst/>
          </a:prstGeom>
          <a:noFill/>
        </p:spPr>
        <p:txBody>
          <a:bodyPr wrap="square" rtlCol="0">
            <a:spAutoFit/>
          </a:bodyPr>
          <a:lstStyle/>
          <a:p>
            <a:pPr algn="r"/>
            <a:r>
              <a:rPr lang="en-US" sz="1400" i="1" dirty="0">
                <a:solidFill>
                  <a:schemeClr val="bg1"/>
                </a:solidFill>
                <a:latin typeface="Calibri" panose="020F0502020204030204" pitchFamily="34" charset="0"/>
                <a:ea typeface="Calibri" panose="020F0502020204030204" pitchFamily="34" charset="0"/>
                <a:cs typeface="Calibri" panose="020F0502020204030204" pitchFamily="34" charset="0"/>
              </a:rPr>
              <a:t>From Sandler et al, NEJM 2006</a:t>
            </a:r>
          </a:p>
        </p:txBody>
      </p:sp>
      <p:sp>
        <p:nvSpPr>
          <p:cNvPr id="29" name="TextBox 28">
            <a:extLst>
              <a:ext uri="{FF2B5EF4-FFF2-40B4-BE49-F238E27FC236}">
                <a16:creationId xmlns:a16="http://schemas.microsoft.com/office/drawing/2014/main" id="{86E5031D-A64E-3C84-C769-BF4978112BA7}"/>
              </a:ext>
            </a:extLst>
          </p:cNvPr>
          <p:cNvSpPr txBox="1"/>
          <p:nvPr/>
        </p:nvSpPr>
        <p:spPr>
          <a:xfrm>
            <a:off x="6406419" y="1499345"/>
            <a:ext cx="5592869" cy="2646878"/>
          </a:xfrm>
          <a:prstGeom prst="rect">
            <a:avLst/>
          </a:prstGeom>
          <a:noFill/>
        </p:spPr>
        <p:txBody>
          <a:bodyPr wrap="square" rtlCol="0">
            <a:spAutoFit/>
          </a:bodyPr>
          <a:lstStyle/>
          <a:p>
            <a:r>
              <a:rPr lang="en-US" sz="2000" b="1" dirty="0">
                <a:solidFill>
                  <a:schemeClr val="accent2"/>
                </a:solidFill>
              </a:rPr>
              <a:t>Back of the envelope calculations at the time:</a:t>
            </a:r>
          </a:p>
          <a:p>
            <a:r>
              <a:rPr lang="en-US" dirty="0">
                <a:solidFill>
                  <a:schemeClr val="bg1"/>
                </a:solidFill>
              </a:rPr>
              <a:t>Median improvement in overall survival: 2 months</a:t>
            </a:r>
          </a:p>
          <a:p>
            <a:r>
              <a:rPr lang="en-US" dirty="0">
                <a:solidFill>
                  <a:schemeClr val="bg1"/>
                </a:solidFill>
              </a:rPr>
              <a:t>Number needed to gain 12 months of survival: 6</a:t>
            </a:r>
          </a:p>
          <a:p>
            <a:r>
              <a:rPr lang="en-US" dirty="0">
                <a:solidFill>
                  <a:schemeClr val="bg1"/>
                </a:solidFill>
              </a:rPr>
              <a:t>Median # of cycles: 7</a:t>
            </a:r>
          </a:p>
          <a:p>
            <a:r>
              <a:rPr lang="en-US" dirty="0">
                <a:solidFill>
                  <a:schemeClr val="bg1"/>
                </a:solidFill>
              </a:rPr>
              <a:t>6patients x 7 cycles each = 42 cycles</a:t>
            </a:r>
          </a:p>
          <a:p>
            <a:r>
              <a:rPr lang="en-US" dirty="0">
                <a:solidFill>
                  <a:schemeClr val="bg1"/>
                </a:solidFill>
              </a:rPr>
              <a:t>Cost per cycle of bevacizumab: $10,000</a:t>
            </a:r>
          </a:p>
          <a:p>
            <a:r>
              <a:rPr lang="en-US" dirty="0">
                <a:solidFill>
                  <a:schemeClr val="bg1"/>
                </a:solidFill>
              </a:rPr>
              <a:t>$ to gain 12 months of survival: $420,000</a:t>
            </a:r>
          </a:p>
          <a:p>
            <a:endParaRPr lang="en-US" dirty="0">
              <a:solidFill>
                <a:schemeClr val="bg1"/>
              </a:solidFill>
            </a:endParaRPr>
          </a:p>
        </p:txBody>
      </p:sp>
      <p:grpSp>
        <p:nvGrpSpPr>
          <p:cNvPr id="30" name="Group 29">
            <a:extLst>
              <a:ext uri="{FF2B5EF4-FFF2-40B4-BE49-F238E27FC236}">
                <a16:creationId xmlns:a16="http://schemas.microsoft.com/office/drawing/2014/main" id="{242626B9-68C4-294E-6A38-AC232255A3BB}"/>
              </a:ext>
            </a:extLst>
          </p:cNvPr>
          <p:cNvGrpSpPr/>
          <p:nvPr/>
        </p:nvGrpSpPr>
        <p:grpSpPr>
          <a:xfrm>
            <a:off x="5642401" y="1504534"/>
            <a:ext cx="777894" cy="457200"/>
            <a:chOff x="2171800" y="2034309"/>
            <a:chExt cx="3111576" cy="1828800"/>
          </a:xfrm>
        </p:grpSpPr>
        <p:grpSp>
          <p:nvGrpSpPr>
            <p:cNvPr id="31" name="Group 30">
              <a:extLst>
                <a:ext uri="{FF2B5EF4-FFF2-40B4-BE49-F238E27FC236}">
                  <a16:creationId xmlns:a16="http://schemas.microsoft.com/office/drawing/2014/main" id="{4A459D5B-8830-AFB0-82BF-0EA9FAB2A116}"/>
                </a:ext>
              </a:extLst>
            </p:cNvPr>
            <p:cNvGrpSpPr/>
            <p:nvPr/>
          </p:nvGrpSpPr>
          <p:grpSpPr>
            <a:xfrm>
              <a:off x="2803496" y="2034309"/>
              <a:ext cx="1828800" cy="1828800"/>
              <a:chOff x="55418" y="620730"/>
              <a:chExt cx="628904" cy="628904"/>
            </a:xfrm>
          </p:grpSpPr>
          <p:sp>
            <p:nvSpPr>
              <p:cNvPr id="33" name="Oval 32">
                <a:extLst>
                  <a:ext uri="{FF2B5EF4-FFF2-40B4-BE49-F238E27FC236}">
                    <a16:creationId xmlns:a16="http://schemas.microsoft.com/office/drawing/2014/main" id="{F6313C67-15E0-3E28-8761-13A92372D313}"/>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34" name="Chord 33">
                <a:extLst>
                  <a:ext uri="{FF2B5EF4-FFF2-40B4-BE49-F238E27FC236}">
                    <a16:creationId xmlns:a16="http://schemas.microsoft.com/office/drawing/2014/main" id="{77870DE1-6742-7746-84A1-2230DD56C83C}"/>
                  </a:ext>
                </a:extLst>
              </p:cNvPr>
              <p:cNvSpPr/>
              <p:nvPr/>
            </p:nvSpPr>
            <p:spPr>
              <a:xfrm>
                <a:off x="118308" y="683620"/>
                <a:ext cx="503123" cy="503123"/>
              </a:xfrm>
              <a:prstGeom prst="chord">
                <a:avLst>
                  <a:gd name="adj1" fmla="val 1168272"/>
                  <a:gd name="adj2" fmla="val 9631728"/>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3D82E769-090E-84B8-F735-0A16BA65DDFD}"/>
                </a:ext>
              </a:extLst>
            </p:cNvPr>
            <p:cNvSpPr txBox="1"/>
            <p:nvPr/>
          </p:nvSpPr>
          <p:spPr>
            <a:xfrm>
              <a:off x="2171800" y="2536073"/>
              <a:ext cx="3111576" cy="738664"/>
            </a:xfrm>
            <a:prstGeom prst="rect">
              <a:avLst/>
            </a:prstGeom>
            <a:noFill/>
          </p:spPr>
          <p:txBody>
            <a:bodyPr wrap="square" rtlCol="0">
              <a:spAutoFit/>
            </a:bodyPr>
            <a:lstStyle/>
            <a:p>
              <a:pPr algn="ctr"/>
              <a:r>
                <a:rPr lang="en-US" sz="600" b="1" dirty="0">
                  <a:solidFill>
                    <a:schemeClr val="accent1"/>
                  </a:solidFill>
                  <a:latin typeface="Calibri" panose="020F0502020204030204" pitchFamily="34" charset="0"/>
                  <a:ea typeface="Calibri" panose="020F0502020204030204" pitchFamily="34" charset="0"/>
                  <a:cs typeface="Calibri" panose="020F0502020204030204" pitchFamily="34" charset="0"/>
                </a:rPr>
                <a:t>Bevacizumab</a:t>
              </a:r>
            </a:p>
          </p:txBody>
        </p:sp>
      </p:grpSp>
      <p:grpSp>
        <p:nvGrpSpPr>
          <p:cNvPr id="35" name="Group 34">
            <a:extLst>
              <a:ext uri="{FF2B5EF4-FFF2-40B4-BE49-F238E27FC236}">
                <a16:creationId xmlns:a16="http://schemas.microsoft.com/office/drawing/2014/main" id="{258B081C-8F5E-CC0F-3CE3-42C49077A2D3}"/>
              </a:ext>
            </a:extLst>
          </p:cNvPr>
          <p:cNvGrpSpPr/>
          <p:nvPr/>
        </p:nvGrpSpPr>
        <p:grpSpPr>
          <a:xfrm>
            <a:off x="5628525" y="4146460"/>
            <a:ext cx="777894" cy="457200"/>
            <a:chOff x="2171800" y="2034309"/>
            <a:chExt cx="3111576" cy="1828800"/>
          </a:xfrm>
        </p:grpSpPr>
        <p:grpSp>
          <p:nvGrpSpPr>
            <p:cNvPr id="36" name="Group 35">
              <a:extLst>
                <a:ext uri="{FF2B5EF4-FFF2-40B4-BE49-F238E27FC236}">
                  <a16:creationId xmlns:a16="http://schemas.microsoft.com/office/drawing/2014/main" id="{0DE7E058-E0C5-2698-B76F-1581C1DFE50D}"/>
                </a:ext>
              </a:extLst>
            </p:cNvPr>
            <p:cNvGrpSpPr/>
            <p:nvPr/>
          </p:nvGrpSpPr>
          <p:grpSpPr>
            <a:xfrm>
              <a:off x="2803496" y="2034309"/>
              <a:ext cx="1828800" cy="1828800"/>
              <a:chOff x="55418" y="620730"/>
              <a:chExt cx="628904" cy="628904"/>
            </a:xfrm>
          </p:grpSpPr>
          <p:sp>
            <p:nvSpPr>
              <p:cNvPr id="49" name="Oval 48">
                <a:extLst>
                  <a:ext uri="{FF2B5EF4-FFF2-40B4-BE49-F238E27FC236}">
                    <a16:creationId xmlns:a16="http://schemas.microsoft.com/office/drawing/2014/main" id="{AE3981C5-9F49-0DF6-C95E-094361CD0F89}"/>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50" name="Chord 49">
                <a:extLst>
                  <a:ext uri="{FF2B5EF4-FFF2-40B4-BE49-F238E27FC236}">
                    <a16:creationId xmlns:a16="http://schemas.microsoft.com/office/drawing/2014/main" id="{C1800A44-AE85-82AB-E27F-C9DCC8D839E2}"/>
                  </a:ext>
                </a:extLst>
              </p:cNvPr>
              <p:cNvSpPr/>
              <p:nvPr/>
            </p:nvSpPr>
            <p:spPr>
              <a:xfrm>
                <a:off x="118308" y="683620"/>
                <a:ext cx="503123" cy="503123"/>
              </a:xfrm>
              <a:prstGeom prst="chord">
                <a:avLst>
                  <a:gd name="adj1" fmla="val 1168272"/>
                  <a:gd name="adj2" fmla="val 9631728"/>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grpSp>
        <p:sp>
          <p:nvSpPr>
            <p:cNvPr id="37" name="TextBox 36">
              <a:extLst>
                <a:ext uri="{FF2B5EF4-FFF2-40B4-BE49-F238E27FC236}">
                  <a16:creationId xmlns:a16="http://schemas.microsoft.com/office/drawing/2014/main" id="{3BCF4348-562D-FE3C-6CEC-D68A15A36F1D}"/>
                </a:ext>
              </a:extLst>
            </p:cNvPr>
            <p:cNvSpPr txBox="1"/>
            <p:nvPr/>
          </p:nvSpPr>
          <p:spPr>
            <a:xfrm>
              <a:off x="2171800" y="2536073"/>
              <a:ext cx="3111576" cy="738664"/>
            </a:xfrm>
            <a:prstGeom prst="rect">
              <a:avLst/>
            </a:prstGeom>
            <a:noFill/>
          </p:spPr>
          <p:txBody>
            <a:bodyPr wrap="square" rtlCol="0">
              <a:spAutoFit/>
            </a:bodyPr>
            <a:lstStyle/>
            <a:p>
              <a:pPr algn="ctr"/>
              <a:r>
                <a:rPr lang="en-US" sz="600" b="1" dirty="0">
                  <a:solidFill>
                    <a:schemeClr val="accent1"/>
                  </a:solidFill>
                  <a:latin typeface="Calibri" panose="020F0502020204030204" pitchFamily="34" charset="0"/>
                  <a:ea typeface="Calibri" panose="020F0502020204030204" pitchFamily="34" charset="0"/>
                  <a:cs typeface="Calibri" panose="020F0502020204030204" pitchFamily="34" charset="0"/>
                </a:rPr>
                <a:t>Bevacizumab</a:t>
              </a:r>
            </a:p>
          </p:txBody>
        </p:sp>
      </p:grpSp>
      <p:sp>
        <p:nvSpPr>
          <p:cNvPr id="51" name="TextBox 50">
            <a:extLst>
              <a:ext uri="{FF2B5EF4-FFF2-40B4-BE49-F238E27FC236}">
                <a16:creationId xmlns:a16="http://schemas.microsoft.com/office/drawing/2014/main" id="{41325F8B-C95C-68B3-0FEA-553242529BFA}"/>
              </a:ext>
            </a:extLst>
          </p:cNvPr>
          <p:cNvSpPr txBox="1"/>
          <p:nvPr/>
        </p:nvSpPr>
        <p:spPr>
          <a:xfrm>
            <a:off x="6452139" y="4161899"/>
            <a:ext cx="5592869" cy="677108"/>
          </a:xfrm>
          <a:prstGeom prst="rect">
            <a:avLst/>
          </a:prstGeom>
          <a:noFill/>
        </p:spPr>
        <p:txBody>
          <a:bodyPr wrap="square" rtlCol="0">
            <a:spAutoFit/>
          </a:bodyPr>
          <a:lstStyle/>
          <a:p>
            <a:r>
              <a:rPr lang="en-US" sz="2000" b="1" dirty="0">
                <a:solidFill>
                  <a:schemeClr val="accent2"/>
                </a:solidFill>
              </a:rPr>
              <a:t>Impact of maintenance therapy?</a:t>
            </a:r>
          </a:p>
          <a:p>
            <a:r>
              <a:rPr lang="en-US" dirty="0">
                <a:solidFill>
                  <a:schemeClr val="bg1"/>
                </a:solidFill>
              </a:rPr>
              <a:t>Never addressed</a:t>
            </a:r>
          </a:p>
        </p:txBody>
      </p:sp>
      <p:pic>
        <p:nvPicPr>
          <p:cNvPr id="54" name="Picture 53">
            <a:extLst>
              <a:ext uri="{FF2B5EF4-FFF2-40B4-BE49-F238E27FC236}">
                <a16:creationId xmlns:a16="http://schemas.microsoft.com/office/drawing/2014/main" id="{4984FE7C-2536-3CC6-C3D1-31661AAEE3F8}"/>
              </a:ext>
            </a:extLst>
          </p:cNvPr>
          <p:cNvPicPr>
            <a:picLocks noChangeAspect="1"/>
          </p:cNvPicPr>
          <p:nvPr/>
        </p:nvPicPr>
        <p:blipFill>
          <a:blip r:embed="rId2"/>
          <a:stretch>
            <a:fillRect/>
          </a:stretch>
        </p:blipFill>
        <p:spPr>
          <a:xfrm>
            <a:off x="204735" y="2031005"/>
            <a:ext cx="3375398" cy="2383970"/>
          </a:xfrm>
          <a:prstGeom prst="rect">
            <a:avLst/>
          </a:prstGeom>
        </p:spPr>
      </p:pic>
      <p:sp>
        <p:nvSpPr>
          <p:cNvPr id="55" name="TextBox 54">
            <a:extLst>
              <a:ext uri="{FF2B5EF4-FFF2-40B4-BE49-F238E27FC236}">
                <a16:creationId xmlns:a16="http://schemas.microsoft.com/office/drawing/2014/main" id="{CA28C4E3-39CF-92B5-3204-EE762EB8A202}"/>
              </a:ext>
            </a:extLst>
          </p:cNvPr>
          <p:cNvSpPr txBox="1"/>
          <p:nvPr/>
        </p:nvSpPr>
        <p:spPr>
          <a:xfrm>
            <a:off x="192712" y="1399142"/>
            <a:ext cx="3413030" cy="923330"/>
          </a:xfrm>
          <a:prstGeom prst="rect">
            <a:avLst/>
          </a:prstGeom>
          <a:noFill/>
        </p:spPr>
        <p:txBody>
          <a:bodyPr wrap="square" rtlCol="0">
            <a:spAutoFit/>
          </a:bodyPr>
          <a:lstStyle/>
          <a:p>
            <a:r>
              <a:rPr lang="en-US" i="1" dirty="0">
                <a:solidFill>
                  <a:schemeClr val="bg1"/>
                </a:solidFill>
                <a:latin typeface="Calibri" panose="020F0502020204030204" pitchFamily="34" charset="0"/>
                <a:ea typeface="Calibri" panose="020F0502020204030204" pitchFamily="34" charset="0"/>
                <a:cs typeface="Calibri" panose="020F0502020204030204" pitchFamily="34" charset="0"/>
              </a:rPr>
              <a:t>Overall Survival, ECOG4599</a:t>
            </a:r>
          </a:p>
          <a:p>
            <a:r>
              <a:rPr lang="en-US" i="1" dirty="0">
                <a:solidFill>
                  <a:schemeClr val="bg1"/>
                </a:solidFill>
                <a:latin typeface="Calibri" panose="020F0502020204030204" pitchFamily="34" charset="0"/>
                <a:ea typeface="Calibri" panose="020F0502020204030204" pitchFamily="34" charset="0"/>
                <a:cs typeface="Calibri" panose="020F0502020204030204" pitchFamily="34" charset="0"/>
              </a:rPr>
              <a:t>Carbo/Paclitaxel +/- Bevacizumab</a:t>
            </a:r>
          </a:p>
          <a:p>
            <a:endParaRPr lang="en-US"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7006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3F587E-5F1B-ACB9-452B-C8A84F1371C6}"/>
            </a:ext>
          </a:extLst>
        </p:cNvPr>
        <p:cNvGrpSpPr/>
        <p:nvPr/>
      </p:nvGrpSpPr>
      <p:grpSpPr>
        <a:xfrm>
          <a:off x="0" y="0"/>
          <a:ext cx="0" cy="0"/>
          <a:chOff x="0" y="0"/>
          <a:chExt cx="0" cy="0"/>
        </a:xfrm>
      </p:grpSpPr>
      <p:sp>
        <p:nvSpPr>
          <p:cNvPr id="48" name="TextBox 47">
            <a:extLst>
              <a:ext uri="{FF2B5EF4-FFF2-40B4-BE49-F238E27FC236}">
                <a16:creationId xmlns:a16="http://schemas.microsoft.com/office/drawing/2014/main" id="{C3FF1449-5BE2-84AA-889C-53F433BB6DE4}"/>
              </a:ext>
            </a:extLst>
          </p:cNvPr>
          <p:cNvSpPr txBox="1"/>
          <p:nvPr/>
        </p:nvSpPr>
        <p:spPr>
          <a:xfrm>
            <a:off x="326307" y="277992"/>
            <a:ext cx="11338029" cy="646331"/>
          </a:xfrm>
          <a:prstGeom prst="rect">
            <a:avLst/>
          </a:prstGeom>
          <a:noFill/>
        </p:spPr>
        <p:txBody>
          <a:bodyPr wrap="square" rtlCol="0">
            <a:spAutoFit/>
          </a:bodyPr>
          <a:lstStyle/>
          <a:p>
            <a:r>
              <a:rPr lang="en-US" sz="3600" b="1" dirty="0">
                <a:solidFill>
                  <a:schemeClr val="accent2"/>
                </a:solidFill>
                <a:latin typeface="Calibri" panose="020F0502020204030204" pitchFamily="34" charset="0"/>
                <a:ea typeface="Calibri" panose="020F0502020204030204" pitchFamily="34" charset="0"/>
                <a:cs typeface="Calibri" panose="020F0502020204030204" pitchFamily="34" charset="0"/>
              </a:rPr>
              <a:t>Bevacizumab: What the Market Will Bear</a:t>
            </a:r>
          </a:p>
        </p:txBody>
      </p:sp>
      <p:sp>
        <p:nvSpPr>
          <p:cNvPr id="29" name="TextBox 28">
            <a:extLst>
              <a:ext uri="{FF2B5EF4-FFF2-40B4-BE49-F238E27FC236}">
                <a16:creationId xmlns:a16="http://schemas.microsoft.com/office/drawing/2014/main" id="{329DDEEC-99B0-6FD6-ACBD-6DF91C9860EF}"/>
              </a:ext>
            </a:extLst>
          </p:cNvPr>
          <p:cNvSpPr txBox="1"/>
          <p:nvPr/>
        </p:nvSpPr>
        <p:spPr>
          <a:xfrm>
            <a:off x="6406419" y="1499345"/>
            <a:ext cx="5592869" cy="2646878"/>
          </a:xfrm>
          <a:prstGeom prst="rect">
            <a:avLst/>
          </a:prstGeom>
          <a:noFill/>
        </p:spPr>
        <p:txBody>
          <a:bodyPr wrap="square" rtlCol="0">
            <a:spAutoFit/>
          </a:bodyPr>
          <a:lstStyle/>
          <a:p>
            <a:r>
              <a:rPr lang="en-US" sz="2000" b="1" dirty="0">
                <a:solidFill>
                  <a:schemeClr val="accent2"/>
                </a:solidFill>
              </a:rPr>
              <a:t>Back of the envelope calculations at the time:</a:t>
            </a:r>
          </a:p>
          <a:p>
            <a:r>
              <a:rPr lang="en-US" dirty="0">
                <a:solidFill>
                  <a:schemeClr val="bg1"/>
                </a:solidFill>
              </a:rPr>
              <a:t>Median improvement in overall survival: 2 months</a:t>
            </a:r>
          </a:p>
          <a:p>
            <a:r>
              <a:rPr lang="en-US" dirty="0">
                <a:solidFill>
                  <a:schemeClr val="bg1"/>
                </a:solidFill>
              </a:rPr>
              <a:t>Number needed to gain 12 months of survival: 6</a:t>
            </a:r>
          </a:p>
          <a:p>
            <a:r>
              <a:rPr lang="en-US" dirty="0">
                <a:solidFill>
                  <a:schemeClr val="bg1"/>
                </a:solidFill>
              </a:rPr>
              <a:t>Median # of cycles: 7</a:t>
            </a:r>
          </a:p>
          <a:p>
            <a:r>
              <a:rPr lang="en-US" dirty="0">
                <a:solidFill>
                  <a:schemeClr val="bg1"/>
                </a:solidFill>
              </a:rPr>
              <a:t>6patients x 7 cycles each = 42 cycles</a:t>
            </a:r>
          </a:p>
          <a:p>
            <a:r>
              <a:rPr lang="en-US" dirty="0">
                <a:solidFill>
                  <a:schemeClr val="bg1"/>
                </a:solidFill>
              </a:rPr>
              <a:t>Cost per cycle of bevacizumab: $10,000</a:t>
            </a:r>
          </a:p>
          <a:p>
            <a:r>
              <a:rPr lang="en-US" dirty="0">
                <a:solidFill>
                  <a:schemeClr val="bg1"/>
                </a:solidFill>
              </a:rPr>
              <a:t>$ to gain 12 months of survival: $420,000</a:t>
            </a:r>
          </a:p>
          <a:p>
            <a:endParaRPr lang="en-US" dirty="0">
              <a:solidFill>
                <a:schemeClr val="bg1"/>
              </a:solidFill>
            </a:endParaRPr>
          </a:p>
        </p:txBody>
      </p:sp>
      <p:grpSp>
        <p:nvGrpSpPr>
          <p:cNvPr id="30" name="Group 29">
            <a:extLst>
              <a:ext uri="{FF2B5EF4-FFF2-40B4-BE49-F238E27FC236}">
                <a16:creationId xmlns:a16="http://schemas.microsoft.com/office/drawing/2014/main" id="{737E6746-385F-31E3-7C05-E55E1D203033}"/>
              </a:ext>
            </a:extLst>
          </p:cNvPr>
          <p:cNvGrpSpPr/>
          <p:nvPr/>
        </p:nvGrpSpPr>
        <p:grpSpPr>
          <a:xfrm>
            <a:off x="5642401" y="1504534"/>
            <a:ext cx="777894" cy="457200"/>
            <a:chOff x="2171800" y="2034309"/>
            <a:chExt cx="3111576" cy="1828800"/>
          </a:xfrm>
        </p:grpSpPr>
        <p:grpSp>
          <p:nvGrpSpPr>
            <p:cNvPr id="31" name="Group 30">
              <a:extLst>
                <a:ext uri="{FF2B5EF4-FFF2-40B4-BE49-F238E27FC236}">
                  <a16:creationId xmlns:a16="http://schemas.microsoft.com/office/drawing/2014/main" id="{869BC417-0AFA-BD9C-8425-1AE87ADE1D90}"/>
                </a:ext>
              </a:extLst>
            </p:cNvPr>
            <p:cNvGrpSpPr/>
            <p:nvPr/>
          </p:nvGrpSpPr>
          <p:grpSpPr>
            <a:xfrm>
              <a:off x="2803496" y="2034309"/>
              <a:ext cx="1828800" cy="1828800"/>
              <a:chOff x="55418" y="620730"/>
              <a:chExt cx="628904" cy="628904"/>
            </a:xfrm>
          </p:grpSpPr>
          <p:sp>
            <p:nvSpPr>
              <p:cNvPr id="33" name="Oval 32">
                <a:extLst>
                  <a:ext uri="{FF2B5EF4-FFF2-40B4-BE49-F238E27FC236}">
                    <a16:creationId xmlns:a16="http://schemas.microsoft.com/office/drawing/2014/main" id="{EE3442F2-6331-A001-0017-25ACF98361F4}"/>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34" name="Chord 33">
                <a:extLst>
                  <a:ext uri="{FF2B5EF4-FFF2-40B4-BE49-F238E27FC236}">
                    <a16:creationId xmlns:a16="http://schemas.microsoft.com/office/drawing/2014/main" id="{902BC8CE-3723-4420-1550-1E1EE260C536}"/>
                  </a:ext>
                </a:extLst>
              </p:cNvPr>
              <p:cNvSpPr/>
              <p:nvPr/>
            </p:nvSpPr>
            <p:spPr>
              <a:xfrm>
                <a:off x="118308" y="683620"/>
                <a:ext cx="503123" cy="503123"/>
              </a:xfrm>
              <a:prstGeom prst="chord">
                <a:avLst>
                  <a:gd name="adj1" fmla="val 1168272"/>
                  <a:gd name="adj2" fmla="val 9631728"/>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grpSp>
        <p:sp>
          <p:nvSpPr>
            <p:cNvPr id="32" name="TextBox 31">
              <a:extLst>
                <a:ext uri="{FF2B5EF4-FFF2-40B4-BE49-F238E27FC236}">
                  <a16:creationId xmlns:a16="http://schemas.microsoft.com/office/drawing/2014/main" id="{85C5B459-F47C-A95E-47DE-E14E1D736AEB}"/>
                </a:ext>
              </a:extLst>
            </p:cNvPr>
            <p:cNvSpPr txBox="1"/>
            <p:nvPr/>
          </p:nvSpPr>
          <p:spPr>
            <a:xfrm>
              <a:off x="2171800" y="2536073"/>
              <a:ext cx="3111576" cy="738664"/>
            </a:xfrm>
            <a:prstGeom prst="rect">
              <a:avLst/>
            </a:prstGeom>
            <a:noFill/>
          </p:spPr>
          <p:txBody>
            <a:bodyPr wrap="square" rtlCol="0">
              <a:spAutoFit/>
            </a:bodyPr>
            <a:lstStyle/>
            <a:p>
              <a:pPr algn="ctr"/>
              <a:r>
                <a:rPr lang="en-US" sz="600" b="1" dirty="0">
                  <a:solidFill>
                    <a:schemeClr val="accent1"/>
                  </a:solidFill>
                  <a:latin typeface="Calibri" panose="020F0502020204030204" pitchFamily="34" charset="0"/>
                  <a:ea typeface="Calibri" panose="020F0502020204030204" pitchFamily="34" charset="0"/>
                  <a:cs typeface="Calibri" panose="020F0502020204030204" pitchFamily="34" charset="0"/>
                </a:rPr>
                <a:t>Bevacizumab</a:t>
              </a:r>
            </a:p>
          </p:txBody>
        </p:sp>
      </p:grpSp>
      <p:grpSp>
        <p:nvGrpSpPr>
          <p:cNvPr id="35" name="Group 34">
            <a:extLst>
              <a:ext uri="{FF2B5EF4-FFF2-40B4-BE49-F238E27FC236}">
                <a16:creationId xmlns:a16="http://schemas.microsoft.com/office/drawing/2014/main" id="{6C31DF9C-5F53-97C0-C5FC-560DA064698D}"/>
              </a:ext>
            </a:extLst>
          </p:cNvPr>
          <p:cNvGrpSpPr/>
          <p:nvPr/>
        </p:nvGrpSpPr>
        <p:grpSpPr>
          <a:xfrm>
            <a:off x="5628525" y="4146460"/>
            <a:ext cx="777894" cy="457200"/>
            <a:chOff x="2171800" y="2034309"/>
            <a:chExt cx="3111576" cy="1828800"/>
          </a:xfrm>
        </p:grpSpPr>
        <p:grpSp>
          <p:nvGrpSpPr>
            <p:cNvPr id="36" name="Group 35">
              <a:extLst>
                <a:ext uri="{FF2B5EF4-FFF2-40B4-BE49-F238E27FC236}">
                  <a16:creationId xmlns:a16="http://schemas.microsoft.com/office/drawing/2014/main" id="{3F041922-0D5F-C7AD-451E-B84E556386CA}"/>
                </a:ext>
              </a:extLst>
            </p:cNvPr>
            <p:cNvGrpSpPr/>
            <p:nvPr/>
          </p:nvGrpSpPr>
          <p:grpSpPr>
            <a:xfrm>
              <a:off x="2803496" y="2034309"/>
              <a:ext cx="1828800" cy="1828800"/>
              <a:chOff x="55418" y="620730"/>
              <a:chExt cx="628904" cy="628904"/>
            </a:xfrm>
          </p:grpSpPr>
          <p:sp>
            <p:nvSpPr>
              <p:cNvPr id="49" name="Oval 48">
                <a:extLst>
                  <a:ext uri="{FF2B5EF4-FFF2-40B4-BE49-F238E27FC236}">
                    <a16:creationId xmlns:a16="http://schemas.microsoft.com/office/drawing/2014/main" id="{29F353AD-B548-C828-8009-3ABC0D8D479F}"/>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50" name="Chord 49">
                <a:extLst>
                  <a:ext uri="{FF2B5EF4-FFF2-40B4-BE49-F238E27FC236}">
                    <a16:creationId xmlns:a16="http://schemas.microsoft.com/office/drawing/2014/main" id="{2DB7A7F9-4229-AE68-F48A-A6E26B64EAEF}"/>
                  </a:ext>
                </a:extLst>
              </p:cNvPr>
              <p:cNvSpPr/>
              <p:nvPr/>
            </p:nvSpPr>
            <p:spPr>
              <a:xfrm>
                <a:off x="118308" y="683620"/>
                <a:ext cx="503123" cy="503123"/>
              </a:xfrm>
              <a:prstGeom prst="chord">
                <a:avLst>
                  <a:gd name="adj1" fmla="val 1168272"/>
                  <a:gd name="adj2" fmla="val 9631728"/>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grpSp>
        <p:sp>
          <p:nvSpPr>
            <p:cNvPr id="37" name="TextBox 36">
              <a:extLst>
                <a:ext uri="{FF2B5EF4-FFF2-40B4-BE49-F238E27FC236}">
                  <a16:creationId xmlns:a16="http://schemas.microsoft.com/office/drawing/2014/main" id="{C1777CAC-263B-65B7-23AE-527634A2A0A4}"/>
                </a:ext>
              </a:extLst>
            </p:cNvPr>
            <p:cNvSpPr txBox="1"/>
            <p:nvPr/>
          </p:nvSpPr>
          <p:spPr>
            <a:xfrm>
              <a:off x="2171800" y="2536073"/>
              <a:ext cx="3111576" cy="738664"/>
            </a:xfrm>
            <a:prstGeom prst="rect">
              <a:avLst/>
            </a:prstGeom>
            <a:noFill/>
          </p:spPr>
          <p:txBody>
            <a:bodyPr wrap="square" rtlCol="0">
              <a:spAutoFit/>
            </a:bodyPr>
            <a:lstStyle/>
            <a:p>
              <a:pPr algn="ctr"/>
              <a:r>
                <a:rPr lang="en-US" sz="600" b="1" dirty="0">
                  <a:solidFill>
                    <a:schemeClr val="accent1"/>
                  </a:solidFill>
                  <a:latin typeface="Calibri" panose="020F0502020204030204" pitchFamily="34" charset="0"/>
                  <a:ea typeface="Calibri" panose="020F0502020204030204" pitchFamily="34" charset="0"/>
                  <a:cs typeface="Calibri" panose="020F0502020204030204" pitchFamily="34" charset="0"/>
                </a:rPr>
                <a:t>Bevacizumab</a:t>
              </a:r>
            </a:p>
          </p:txBody>
        </p:sp>
      </p:grpSp>
      <p:sp>
        <p:nvSpPr>
          <p:cNvPr id="51" name="TextBox 50">
            <a:extLst>
              <a:ext uri="{FF2B5EF4-FFF2-40B4-BE49-F238E27FC236}">
                <a16:creationId xmlns:a16="http://schemas.microsoft.com/office/drawing/2014/main" id="{E2467C76-4847-08CF-A146-28A8A1BD50F0}"/>
              </a:ext>
            </a:extLst>
          </p:cNvPr>
          <p:cNvSpPr txBox="1"/>
          <p:nvPr/>
        </p:nvSpPr>
        <p:spPr>
          <a:xfrm>
            <a:off x="6452139" y="4161899"/>
            <a:ext cx="5592869" cy="677108"/>
          </a:xfrm>
          <a:prstGeom prst="rect">
            <a:avLst/>
          </a:prstGeom>
          <a:noFill/>
        </p:spPr>
        <p:txBody>
          <a:bodyPr wrap="square" rtlCol="0">
            <a:spAutoFit/>
          </a:bodyPr>
          <a:lstStyle/>
          <a:p>
            <a:r>
              <a:rPr lang="en-US" sz="2000" b="1" dirty="0">
                <a:solidFill>
                  <a:schemeClr val="accent2"/>
                </a:solidFill>
              </a:rPr>
              <a:t>Impact of maintenance therapy?</a:t>
            </a:r>
          </a:p>
          <a:p>
            <a:r>
              <a:rPr lang="en-US" dirty="0">
                <a:solidFill>
                  <a:schemeClr val="bg1"/>
                </a:solidFill>
              </a:rPr>
              <a:t>Never addressed</a:t>
            </a:r>
          </a:p>
        </p:txBody>
      </p:sp>
      <p:grpSp>
        <p:nvGrpSpPr>
          <p:cNvPr id="13" name="Group 12">
            <a:extLst>
              <a:ext uri="{FF2B5EF4-FFF2-40B4-BE49-F238E27FC236}">
                <a16:creationId xmlns:a16="http://schemas.microsoft.com/office/drawing/2014/main" id="{DC74573B-2258-B0EC-1C53-6254D05FB7B7}"/>
              </a:ext>
            </a:extLst>
          </p:cNvPr>
          <p:cNvGrpSpPr/>
          <p:nvPr/>
        </p:nvGrpSpPr>
        <p:grpSpPr>
          <a:xfrm>
            <a:off x="418193" y="998451"/>
            <a:ext cx="5118866" cy="4212579"/>
            <a:chOff x="418193" y="998451"/>
            <a:chExt cx="5118866" cy="4212579"/>
          </a:xfrm>
        </p:grpSpPr>
        <p:pic>
          <p:nvPicPr>
            <p:cNvPr id="5" name="Picture 4">
              <a:extLst>
                <a:ext uri="{FF2B5EF4-FFF2-40B4-BE49-F238E27FC236}">
                  <a16:creationId xmlns:a16="http://schemas.microsoft.com/office/drawing/2014/main" id="{4007667B-4222-6648-004D-752AE302939D}"/>
                </a:ext>
              </a:extLst>
            </p:cNvPr>
            <p:cNvPicPr>
              <a:picLocks noChangeAspect="1"/>
            </p:cNvPicPr>
            <p:nvPr/>
          </p:nvPicPr>
          <p:blipFill>
            <a:blip r:embed="rId2"/>
            <a:stretch>
              <a:fillRect/>
            </a:stretch>
          </p:blipFill>
          <p:spPr>
            <a:xfrm>
              <a:off x="418193" y="3352784"/>
              <a:ext cx="5118206" cy="1858246"/>
            </a:xfrm>
            <a:prstGeom prst="rect">
              <a:avLst/>
            </a:prstGeom>
          </p:spPr>
        </p:pic>
        <p:pic>
          <p:nvPicPr>
            <p:cNvPr id="7" name="Picture 6">
              <a:extLst>
                <a:ext uri="{FF2B5EF4-FFF2-40B4-BE49-F238E27FC236}">
                  <a16:creationId xmlns:a16="http://schemas.microsoft.com/office/drawing/2014/main" id="{17EB8673-64E7-1E4C-048A-09A800393324}"/>
                </a:ext>
              </a:extLst>
            </p:cNvPr>
            <p:cNvPicPr>
              <a:picLocks noChangeAspect="1"/>
            </p:cNvPicPr>
            <p:nvPr/>
          </p:nvPicPr>
          <p:blipFill>
            <a:blip r:embed="rId3"/>
            <a:stretch>
              <a:fillRect/>
            </a:stretch>
          </p:blipFill>
          <p:spPr>
            <a:xfrm>
              <a:off x="418853" y="998451"/>
              <a:ext cx="5118206" cy="2340583"/>
            </a:xfrm>
            <a:prstGeom prst="rect">
              <a:avLst/>
            </a:prstGeom>
          </p:spPr>
        </p:pic>
        <p:sp>
          <p:nvSpPr>
            <p:cNvPr id="12" name="Freeform: Shape 11">
              <a:extLst>
                <a:ext uri="{FF2B5EF4-FFF2-40B4-BE49-F238E27FC236}">
                  <a16:creationId xmlns:a16="http://schemas.microsoft.com/office/drawing/2014/main" id="{A2A5B146-A535-9188-03A0-CFF20D311064}"/>
                </a:ext>
              </a:extLst>
            </p:cNvPr>
            <p:cNvSpPr/>
            <p:nvPr/>
          </p:nvSpPr>
          <p:spPr>
            <a:xfrm>
              <a:off x="454250" y="3905373"/>
              <a:ext cx="4831572" cy="1032387"/>
            </a:xfrm>
            <a:custGeom>
              <a:avLst/>
              <a:gdLst>
                <a:gd name="connsiteX0" fmla="*/ 2536723 w 4831572"/>
                <a:gd name="connsiteY0" fmla="*/ 0 h 1032387"/>
                <a:gd name="connsiteX1" fmla="*/ 2542622 w 4831572"/>
                <a:gd name="connsiteY1" fmla="*/ 253672 h 1032387"/>
                <a:gd name="connsiteX2" fmla="*/ 47195 w 4831572"/>
                <a:gd name="connsiteY2" fmla="*/ 247773 h 1032387"/>
                <a:gd name="connsiteX3" fmla="*/ 5900 w 4831572"/>
                <a:gd name="connsiteY3" fmla="*/ 247773 h 1032387"/>
                <a:gd name="connsiteX4" fmla="*/ 0 w 4831572"/>
                <a:gd name="connsiteY4" fmla="*/ 1026488 h 1032387"/>
                <a:gd name="connsiteX5" fmla="*/ 973394 w 4831572"/>
                <a:gd name="connsiteY5" fmla="*/ 1032387 h 1032387"/>
                <a:gd name="connsiteX6" fmla="*/ 985193 w 4831572"/>
                <a:gd name="connsiteY6" fmla="*/ 755117 h 1032387"/>
                <a:gd name="connsiteX7" fmla="*/ 4819773 w 4831572"/>
                <a:gd name="connsiteY7" fmla="*/ 755117 h 1032387"/>
                <a:gd name="connsiteX8" fmla="*/ 4831572 w 4831572"/>
                <a:gd name="connsiteY8" fmla="*/ 23597 h 1032387"/>
                <a:gd name="connsiteX9" fmla="*/ 2536723 w 4831572"/>
                <a:gd name="connsiteY9" fmla="*/ 0 h 10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31572" h="1032387">
                  <a:moveTo>
                    <a:pt x="2536723" y="0"/>
                  </a:moveTo>
                  <a:lnTo>
                    <a:pt x="2542622" y="253672"/>
                  </a:lnTo>
                  <a:lnTo>
                    <a:pt x="47195" y="247773"/>
                  </a:lnTo>
                  <a:lnTo>
                    <a:pt x="5900" y="247773"/>
                  </a:lnTo>
                  <a:cubicBezTo>
                    <a:pt x="3933" y="507345"/>
                    <a:pt x="1967" y="766916"/>
                    <a:pt x="0" y="1026488"/>
                  </a:cubicBezTo>
                  <a:lnTo>
                    <a:pt x="973394" y="1032387"/>
                  </a:lnTo>
                  <a:lnTo>
                    <a:pt x="985193" y="755117"/>
                  </a:lnTo>
                  <a:lnTo>
                    <a:pt x="4819773" y="755117"/>
                  </a:lnTo>
                  <a:lnTo>
                    <a:pt x="4831572" y="23597"/>
                  </a:lnTo>
                  <a:lnTo>
                    <a:pt x="2536723" y="0"/>
                  </a:lnTo>
                  <a:close/>
                </a:path>
              </a:pathLst>
            </a:custGeom>
            <a:solidFill>
              <a:srgbClr val="FAD8D5">
                <a:alpha val="30196"/>
              </a:srgbClr>
            </a:solid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w="28575">
                  <a:solidFill>
                    <a:srgbClr val="C00000"/>
                  </a:solidFill>
                </a:ln>
              </a:endParaRPr>
            </a:p>
          </p:txBody>
        </p:sp>
      </p:grpSp>
      <p:sp>
        <p:nvSpPr>
          <p:cNvPr id="14" name="TextBox 13">
            <a:extLst>
              <a:ext uri="{FF2B5EF4-FFF2-40B4-BE49-F238E27FC236}">
                <a16:creationId xmlns:a16="http://schemas.microsoft.com/office/drawing/2014/main" id="{A50DDB56-C74E-2692-AA8B-62BBEF3421EF}"/>
              </a:ext>
            </a:extLst>
          </p:cNvPr>
          <p:cNvSpPr txBox="1"/>
          <p:nvPr/>
        </p:nvSpPr>
        <p:spPr>
          <a:xfrm>
            <a:off x="2683124" y="5182572"/>
            <a:ext cx="2899338" cy="307777"/>
          </a:xfrm>
          <a:prstGeom prst="rect">
            <a:avLst/>
          </a:prstGeom>
          <a:noFill/>
        </p:spPr>
        <p:txBody>
          <a:bodyPr wrap="square" rtlCol="0">
            <a:spAutoFit/>
          </a:bodyPr>
          <a:lstStyle/>
          <a:p>
            <a:pPr algn="r"/>
            <a:r>
              <a:rPr lang="en-US" sz="1400" i="1" dirty="0">
                <a:solidFill>
                  <a:schemeClr val="bg1"/>
                </a:solidFill>
                <a:latin typeface="Calibri" panose="020F0502020204030204" pitchFamily="34" charset="0"/>
                <a:ea typeface="Calibri" panose="020F0502020204030204" pitchFamily="34" charset="0"/>
                <a:cs typeface="Calibri" panose="020F0502020204030204" pitchFamily="34" charset="0"/>
              </a:rPr>
              <a:t>From Nadler et al, Oncologist 2006</a:t>
            </a:r>
          </a:p>
        </p:txBody>
      </p:sp>
    </p:spTree>
    <p:extLst>
      <p:ext uri="{BB962C8B-B14F-4D97-AF65-F5344CB8AC3E}">
        <p14:creationId xmlns:p14="http://schemas.microsoft.com/office/powerpoint/2010/main" val="4119209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E2E769-B567-8325-EE73-4E0B527AC7A0}"/>
            </a:ext>
          </a:extLst>
        </p:cNvPr>
        <p:cNvGrpSpPr/>
        <p:nvPr/>
      </p:nvGrpSpPr>
      <p:grpSpPr>
        <a:xfrm>
          <a:off x="0" y="0"/>
          <a:ext cx="0" cy="0"/>
          <a:chOff x="0" y="0"/>
          <a:chExt cx="0" cy="0"/>
        </a:xfrm>
      </p:grpSpPr>
      <p:sp>
        <p:nvSpPr>
          <p:cNvPr id="48" name="TextBox 47">
            <a:extLst>
              <a:ext uri="{FF2B5EF4-FFF2-40B4-BE49-F238E27FC236}">
                <a16:creationId xmlns:a16="http://schemas.microsoft.com/office/drawing/2014/main" id="{15D3919C-4C38-5BAE-BC9B-6F7D6C29B263}"/>
              </a:ext>
            </a:extLst>
          </p:cNvPr>
          <p:cNvSpPr txBox="1"/>
          <p:nvPr/>
        </p:nvSpPr>
        <p:spPr>
          <a:xfrm>
            <a:off x="326307" y="277992"/>
            <a:ext cx="11338029" cy="584775"/>
          </a:xfrm>
          <a:prstGeom prst="rect">
            <a:avLst/>
          </a:prstGeom>
          <a:noFill/>
        </p:spPr>
        <p:txBody>
          <a:bodyPr wrap="square" rtlCol="0">
            <a:spAutoFit/>
          </a:bodyPr>
          <a:lstStyle/>
          <a:p>
            <a:r>
              <a:rPr lang="en-US" sz="32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Crizotinib</a:t>
            </a:r>
            <a:r>
              <a:rPr lang="en-US" sz="3200" b="1" dirty="0">
                <a:solidFill>
                  <a:schemeClr val="accent2"/>
                </a:solidFill>
                <a:latin typeface="Calibri" panose="020F0502020204030204" pitchFamily="34" charset="0"/>
                <a:ea typeface="Calibri" panose="020F0502020204030204" pitchFamily="34" charset="0"/>
                <a:cs typeface="Calibri" panose="020F0502020204030204" pitchFamily="34" charset="0"/>
              </a:rPr>
              <a:t>: “a sea change into something rich and strange”</a:t>
            </a:r>
          </a:p>
        </p:txBody>
      </p:sp>
      <p:grpSp>
        <p:nvGrpSpPr>
          <p:cNvPr id="2" name="Group 1">
            <a:extLst>
              <a:ext uri="{FF2B5EF4-FFF2-40B4-BE49-F238E27FC236}">
                <a16:creationId xmlns:a16="http://schemas.microsoft.com/office/drawing/2014/main" id="{DD065CA4-185F-F915-93BE-DEBE529131C7}"/>
              </a:ext>
            </a:extLst>
          </p:cNvPr>
          <p:cNvGrpSpPr/>
          <p:nvPr/>
        </p:nvGrpSpPr>
        <p:grpSpPr>
          <a:xfrm>
            <a:off x="5415513" y="2117894"/>
            <a:ext cx="1371600" cy="1371600"/>
            <a:chOff x="5181600" y="2034309"/>
            <a:chExt cx="1828800" cy="1828800"/>
          </a:xfrm>
        </p:grpSpPr>
        <p:grpSp>
          <p:nvGrpSpPr>
            <p:cNvPr id="5" name="Group 4">
              <a:extLst>
                <a:ext uri="{FF2B5EF4-FFF2-40B4-BE49-F238E27FC236}">
                  <a16:creationId xmlns:a16="http://schemas.microsoft.com/office/drawing/2014/main" id="{B3483D1E-C09C-7212-2070-44F9E2A85FFB}"/>
                </a:ext>
              </a:extLst>
            </p:cNvPr>
            <p:cNvGrpSpPr/>
            <p:nvPr/>
          </p:nvGrpSpPr>
          <p:grpSpPr>
            <a:xfrm>
              <a:off x="5181600" y="2034309"/>
              <a:ext cx="1828800" cy="1828800"/>
              <a:chOff x="55418" y="620730"/>
              <a:chExt cx="628904" cy="628904"/>
            </a:xfrm>
          </p:grpSpPr>
          <p:sp>
            <p:nvSpPr>
              <p:cNvPr id="7" name="Oval 6">
                <a:extLst>
                  <a:ext uri="{FF2B5EF4-FFF2-40B4-BE49-F238E27FC236}">
                    <a16:creationId xmlns:a16="http://schemas.microsoft.com/office/drawing/2014/main" id="{3634F9F9-48CB-7058-0D09-7331C291CB04}"/>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200"/>
              </a:p>
            </p:txBody>
          </p:sp>
          <p:sp>
            <p:nvSpPr>
              <p:cNvPr id="8" name="Chord 7">
                <a:extLst>
                  <a:ext uri="{FF2B5EF4-FFF2-40B4-BE49-F238E27FC236}">
                    <a16:creationId xmlns:a16="http://schemas.microsoft.com/office/drawing/2014/main" id="{EFB4E90B-326C-C3FF-5362-4DFE99CE013F}"/>
                  </a:ext>
                </a:extLst>
              </p:cNvPr>
              <p:cNvSpPr/>
              <p:nvPr/>
            </p:nvSpPr>
            <p:spPr>
              <a:xfrm>
                <a:off x="118308" y="683620"/>
                <a:ext cx="503123" cy="503123"/>
              </a:xfrm>
              <a:prstGeom prst="chord">
                <a:avLst>
                  <a:gd name="adj1" fmla="val 1168272"/>
                  <a:gd name="adj2" fmla="val 9631728"/>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200"/>
              </a:p>
            </p:txBody>
          </p:sp>
        </p:grpSp>
        <p:sp>
          <p:nvSpPr>
            <p:cNvPr id="6" name="TextBox 5">
              <a:extLst>
                <a:ext uri="{FF2B5EF4-FFF2-40B4-BE49-F238E27FC236}">
                  <a16:creationId xmlns:a16="http://schemas.microsoft.com/office/drawing/2014/main" id="{E219A4C0-9850-31E5-3BDB-E7519632FB31}"/>
                </a:ext>
              </a:extLst>
            </p:cNvPr>
            <p:cNvSpPr txBox="1"/>
            <p:nvPr/>
          </p:nvSpPr>
          <p:spPr>
            <a:xfrm>
              <a:off x="5311812" y="2711365"/>
              <a:ext cx="1575723" cy="369332"/>
            </a:xfrm>
            <a:prstGeom prst="rect">
              <a:avLst/>
            </a:prstGeom>
            <a:noFill/>
          </p:spPr>
          <p:txBody>
            <a:bodyPr wrap="square" rtlCol="0">
              <a:spAutoFit/>
            </a:bodyPr>
            <a:lstStyle/>
            <a:p>
              <a:pPr algn="ctr"/>
              <a:r>
                <a:rPr lang="en-US" sz="1200" b="1" dirty="0" err="1">
                  <a:solidFill>
                    <a:schemeClr val="accent1"/>
                  </a:solidFill>
                </a:rPr>
                <a:t>Crizotinib</a:t>
              </a:r>
              <a:endParaRPr lang="en-US" sz="1200" b="1" dirty="0">
                <a:solidFill>
                  <a:schemeClr val="accent1"/>
                </a:solidFill>
              </a:endParaRPr>
            </a:p>
          </p:txBody>
        </p:sp>
      </p:grpSp>
      <p:grpSp>
        <p:nvGrpSpPr>
          <p:cNvPr id="37" name="Group 36">
            <a:extLst>
              <a:ext uri="{FF2B5EF4-FFF2-40B4-BE49-F238E27FC236}">
                <a16:creationId xmlns:a16="http://schemas.microsoft.com/office/drawing/2014/main" id="{1FA6AED3-F35D-1EDB-5D01-970EBC936885}"/>
              </a:ext>
            </a:extLst>
          </p:cNvPr>
          <p:cNvGrpSpPr/>
          <p:nvPr/>
        </p:nvGrpSpPr>
        <p:grpSpPr>
          <a:xfrm>
            <a:off x="377994" y="1735829"/>
            <a:ext cx="4837520" cy="2915891"/>
            <a:chOff x="377994" y="1735829"/>
            <a:chExt cx="4837520" cy="2915891"/>
          </a:xfrm>
        </p:grpSpPr>
        <p:pic>
          <p:nvPicPr>
            <p:cNvPr id="27" name="Picture 2">
              <a:extLst>
                <a:ext uri="{FF2B5EF4-FFF2-40B4-BE49-F238E27FC236}">
                  <a16:creationId xmlns:a16="http://schemas.microsoft.com/office/drawing/2014/main" id="{F871E9F6-1C0B-615A-6438-3B69BA3CDB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7893"/>
            <a:stretch/>
          </p:blipFill>
          <p:spPr bwMode="auto">
            <a:xfrm>
              <a:off x="377994" y="1735829"/>
              <a:ext cx="4758255" cy="225776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2E8B9E3A-9B19-B6EE-8AE9-2AC75334C360}"/>
                </a:ext>
              </a:extLst>
            </p:cNvPr>
            <p:cNvSpPr txBox="1"/>
            <p:nvPr/>
          </p:nvSpPr>
          <p:spPr>
            <a:xfrm>
              <a:off x="2527046" y="4005389"/>
              <a:ext cx="2688468" cy="646331"/>
            </a:xfrm>
            <a:prstGeom prst="rect">
              <a:avLst/>
            </a:prstGeom>
            <a:noFill/>
          </p:spPr>
          <p:txBody>
            <a:bodyPr wrap="square" rtlCol="0">
              <a:spAutoFit/>
            </a:bodyPr>
            <a:lstStyle/>
            <a:p>
              <a:pPr algn="r"/>
              <a:r>
                <a:rPr lang="en-US" dirty="0">
                  <a:solidFill>
                    <a:schemeClr val="bg1"/>
                  </a:solidFill>
                </a:rPr>
                <a:t>From Kwak et al, NEJM, Oct 2010</a:t>
              </a:r>
            </a:p>
          </p:txBody>
        </p:sp>
      </p:grpSp>
      <p:grpSp>
        <p:nvGrpSpPr>
          <p:cNvPr id="49" name="Group 48">
            <a:extLst>
              <a:ext uri="{FF2B5EF4-FFF2-40B4-BE49-F238E27FC236}">
                <a16:creationId xmlns:a16="http://schemas.microsoft.com/office/drawing/2014/main" id="{51660506-3033-7AD1-B078-E16FF7DC084F}"/>
              </a:ext>
            </a:extLst>
          </p:cNvPr>
          <p:cNvGrpSpPr/>
          <p:nvPr/>
        </p:nvGrpSpPr>
        <p:grpSpPr>
          <a:xfrm>
            <a:off x="6867988" y="1735830"/>
            <a:ext cx="5166981" cy="3309833"/>
            <a:chOff x="6867988" y="1735830"/>
            <a:chExt cx="5166981" cy="3309833"/>
          </a:xfrm>
        </p:grpSpPr>
        <p:grpSp>
          <p:nvGrpSpPr>
            <p:cNvPr id="35" name="Group 34">
              <a:extLst>
                <a:ext uri="{FF2B5EF4-FFF2-40B4-BE49-F238E27FC236}">
                  <a16:creationId xmlns:a16="http://schemas.microsoft.com/office/drawing/2014/main" id="{92C2FFB7-4063-E7DA-1203-6B1492D14140}"/>
                </a:ext>
              </a:extLst>
            </p:cNvPr>
            <p:cNvGrpSpPr/>
            <p:nvPr/>
          </p:nvGrpSpPr>
          <p:grpSpPr>
            <a:xfrm>
              <a:off x="6976488" y="1735830"/>
              <a:ext cx="5058481" cy="2915890"/>
              <a:chOff x="6976488" y="1735830"/>
              <a:chExt cx="5058481" cy="2915890"/>
            </a:xfrm>
          </p:grpSpPr>
          <p:pic>
            <p:nvPicPr>
              <p:cNvPr id="32" name="Picture 31">
                <a:extLst>
                  <a:ext uri="{FF2B5EF4-FFF2-40B4-BE49-F238E27FC236}">
                    <a16:creationId xmlns:a16="http://schemas.microsoft.com/office/drawing/2014/main" id="{0E4F70AE-CD44-D7B3-7DCE-E3E3D55F3176}"/>
                  </a:ext>
                </a:extLst>
              </p:cNvPr>
              <p:cNvPicPr>
                <a:picLocks noChangeAspect="1"/>
              </p:cNvPicPr>
              <p:nvPr/>
            </p:nvPicPr>
            <p:blipFill>
              <a:blip r:embed="rId3"/>
              <a:stretch>
                <a:fillRect/>
              </a:stretch>
            </p:blipFill>
            <p:spPr>
              <a:xfrm>
                <a:off x="6976488" y="2279664"/>
                <a:ext cx="5058481" cy="2372056"/>
              </a:xfrm>
              <a:prstGeom prst="rect">
                <a:avLst/>
              </a:prstGeom>
            </p:spPr>
          </p:pic>
          <p:pic>
            <p:nvPicPr>
              <p:cNvPr id="34" name="Picture 33">
                <a:extLst>
                  <a:ext uri="{FF2B5EF4-FFF2-40B4-BE49-F238E27FC236}">
                    <a16:creationId xmlns:a16="http://schemas.microsoft.com/office/drawing/2014/main" id="{F07F93BA-1573-A06C-BD7F-9E91F4B3B284}"/>
                  </a:ext>
                </a:extLst>
              </p:cNvPr>
              <p:cNvPicPr>
                <a:picLocks noChangeAspect="1"/>
              </p:cNvPicPr>
              <p:nvPr/>
            </p:nvPicPr>
            <p:blipFill>
              <a:blip r:embed="rId4"/>
              <a:srcRect r="6514" b="7620"/>
              <a:stretch/>
            </p:blipFill>
            <p:spPr>
              <a:xfrm>
                <a:off x="6976488" y="1735830"/>
                <a:ext cx="5058481" cy="519223"/>
              </a:xfrm>
              <a:prstGeom prst="rect">
                <a:avLst/>
              </a:prstGeom>
            </p:spPr>
          </p:pic>
        </p:grpSp>
        <p:sp>
          <p:nvSpPr>
            <p:cNvPr id="36" name="TextBox 35">
              <a:extLst>
                <a:ext uri="{FF2B5EF4-FFF2-40B4-BE49-F238E27FC236}">
                  <a16:creationId xmlns:a16="http://schemas.microsoft.com/office/drawing/2014/main" id="{F57CCD36-97E4-BD21-B705-81E925389B46}"/>
                </a:ext>
              </a:extLst>
            </p:cNvPr>
            <p:cNvSpPr txBox="1"/>
            <p:nvPr/>
          </p:nvSpPr>
          <p:spPr>
            <a:xfrm>
              <a:off x="6867988" y="4676331"/>
              <a:ext cx="2688468" cy="369332"/>
            </a:xfrm>
            <a:prstGeom prst="rect">
              <a:avLst/>
            </a:prstGeom>
            <a:noFill/>
          </p:spPr>
          <p:txBody>
            <a:bodyPr wrap="square" rtlCol="0">
              <a:spAutoFit/>
            </a:bodyPr>
            <a:lstStyle/>
            <a:p>
              <a:r>
                <a:rPr lang="en-US" dirty="0">
                  <a:solidFill>
                    <a:schemeClr val="bg1"/>
                  </a:solidFill>
                </a:rPr>
                <a:t>August 26, 2011</a:t>
              </a:r>
            </a:p>
          </p:txBody>
        </p:sp>
      </p:grpSp>
    </p:spTree>
    <p:extLst>
      <p:ext uri="{BB962C8B-B14F-4D97-AF65-F5344CB8AC3E}">
        <p14:creationId xmlns:p14="http://schemas.microsoft.com/office/powerpoint/2010/main" val="237932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211B6-E4DA-2358-BEFC-16884FC2B2E1}"/>
            </a:ext>
          </a:extLst>
        </p:cNvPr>
        <p:cNvGrpSpPr/>
        <p:nvPr/>
      </p:nvGrpSpPr>
      <p:grpSpPr>
        <a:xfrm>
          <a:off x="0" y="0"/>
          <a:ext cx="0" cy="0"/>
          <a:chOff x="0" y="0"/>
          <a:chExt cx="0" cy="0"/>
        </a:xfrm>
      </p:grpSpPr>
      <p:grpSp>
        <p:nvGrpSpPr>
          <p:cNvPr id="40" name="Group 39">
            <a:extLst>
              <a:ext uri="{FF2B5EF4-FFF2-40B4-BE49-F238E27FC236}">
                <a16:creationId xmlns:a16="http://schemas.microsoft.com/office/drawing/2014/main" id="{1D2E8318-0FC7-4BD1-A8A7-34A667FA101A}"/>
              </a:ext>
            </a:extLst>
          </p:cNvPr>
          <p:cNvGrpSpPr/>
          <p:nvPr/>
        </p:nvGrpSpPr>
        <p:grpSpPr>
          <a:xfrm>
            <a:off x="7088123" y="2117894"/>
            <a:ext cx="1371600" cy="1371600"/>
            <a:chOff x="7559704" y="2034309"/>
            <a:chExt cx="1828800" cy="1828800"/>
          </a:xfrm>
        </p:grpSpPr>
        <p:grpSp>
          <p:nvGrpSpPr>
            <p:cNvPr id="19" name="Group 18">
              <a:extLst>
                <a:ext uri="{FF2B5EF4-FFF2-40B4-BE49-F238E27FC236}">
                  <a16:creationId xmlns:a16="http://schemas.microsoft.com/office/drawing/2014/main" id="{722F885C-280C-1AF2-BEC4-4CA916AFA26D}"/>
                </a:ext>
              </a:extLst>
            </p:cNvPr>
            <p:cNvGrpSpPr/>
            <p:nvPr/>
          </p:nvGrpSpPr>
          <p:grpSpPr>
            <a:xfrm>
              <a:off x="7559704" y="2034309"/>
              <a:ext cx="1828800" cy="1828800"/>
              <a:chOff x="55418" y="620730"/>
              <a:chExt cx="628904" cy="628904"/>
            </a:xfrm>
          </p:grpSpPr>
          <p:sp>
            <p:nvSpPr>
              <p:cNvPr id="20" name="Oval 19">
                <a:extLst>
                  <a:ext uri="{FF2B5EF4-FFF2-40B4-BE49-F238E27FC236}">
                    <a16:creationId xmlns:a16="http://schemas.microsoft.com/office/drawing/2014/main" id="{93265054-C331-9C50-94C9-41794111B5DA}"/>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200"/>
              </a:p>
            </p:txBody>
          </p:sp>
          <p:sp>
            <p:nvSpPr>
              <p:cNvPr id="21" name="Chord 20">
                <a:extLst>
                  <a:ext uri="{FF2B5EF4-FFF2-40B4-BE49-F238E27FC236}">
                    <a16:creationId xmlns:a16="http://schemas.microsoft.com/office/drawing/2014/main" id="{FB4500C4-7331-87D7-3209-6E5B440B31B1}"/>
                  </a:ext>
                </a:extLst>
              </p:cNvPr>
              <p:cNvSpPr/>
              <p:nvPr/>
            </p:nvSpPr>
            <p:spPr>
              <a:xfrm>
                <a:off x="118308" y="683620"/>
                <a:ext cx="503123" cy="503123"/>
              </a:xfrm>
              <a:prstGeom prst="chord">
                <a:avLst>
                  <a:gd name="adj1" fmla="val 1168272"/>
                  <a:gd name="adj2" fmla="val 9631728"/>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200"/>
              </a:p>
            </p:txBody>
          </p:sp>
        </p:grpSp>
        <p:sp>
          <p:nvSpPr>
            <p:cNvPr id="22" name="TextBox 21">
              <a:extLst>
                <a:ext uri="{FF2B5EF4-FFF2-40B4-BE49-F238E27FC236}">
                  <a16:creationId xmlns:a16="http://schemas.microsoft.com/office/drawing/2014/main" id="{4C7ABE40-C20E-D7A7-27D8-AA61BDDECDFA}"/>
                </a:ext>
              </a:extLst>
            </p:cNvPr>
            <p:cNvSpPr txBox="1"/>
            <p:nvPr/>
          </p:nvSpPr>
          <p:spPr>
            <a:xfrm>
              <a:off x="7686241" y="2747698"/>
              <a:ext cx="1575723" cy="369332"/>
            </a:xfrm>
            <a:prstGeom prst="rect">
              <a:avLst/>
            </a:prstGeom>
            <a:noFill/>
          </p:spPr>
          <p:txBody>
            <a:bodyPr wrap="square" rtlCol="0">
              <a:spAutoFit/>
            </a:bodyPr>
            <a:lstStyle/>
            <a:p>
              <a:pPr algn="ctr"/>
              <a:r>
                <a:rPr lang="en-US" sz="1200" b="1" dirty="0">
                  <a:solidFill>
                    <a:schemeClr val="accent1"/>
                  </a:solidFill>
                </a:rPr>
                <a:t>Larotrectinib</a:t>
              </a:r>
            </a:p>
          </p:txBody>
        </p:sp>
      </p:grpSp>
      <p:sp>
        <p:nvSpPr>
          <p:cNvPr id="48" name="TextBox 47">
            <a:extLst>
              <a:ext uri="{FF2B5EF4-FFF2-40B4-BE49-F238E27FC236}">
                <a16:creationId xmlns:a16="http://schemas.microsoft.com/office/drawing/2014/main" id="{0A6A07A6-AA68-F6F0-0E80-F1453BC1F812}"/>
              </a:ext>
            </a:extLst>
          </p:cNvPr>
          <p:cNvSpPr txBox="1"/>
          <p:nvPr/>
        </p:nvSpPr>
        <p:spPr>
          <a:xfrm>
            <a:off x="326307" y="277992"/>
            <a:ext cx="11338029" cy="646331"/>
          </a:xfrm>
          <a:prstGeom prst="rect">
            <a:avLst/>
          </a:prstGeom>
          <a:noFill/>
        </p:spPr>
        <p:txBody>
          <a:bodyPr wrap="square" rtlCol="0">
            <a:spAutoFit/>
          </a:bodyPr>
          <a:lstStyle/>
          <a:p>
            <a:r>
              <a:rPr lang="en-US" sz="3600" b="1" dirty="0">
                <a:solidFill>
                  <a:schemeClr val="accent2"/>
                </a:solidFill>
                <a:latin typeface="Calibri" panose="020F0502020204030204" pitchFamily="34" charset="0"/>
                <a:ea typeface="Calibri" panose="020F0502020204030204" pitchFamily="34" charset="0"/>
                <a:cs typeface="Calibri" panose="020F0502020204030204" pitchFamily="34" charset="0"/>
              </a:rPr>
              <a:t>Larotrectinib: What the Market Will Bear, part 2</a:t>
            </a:r>
          </a:p>
        </p:txBody>
      </p:sp>
      <p:sp>
        <p:nvSpPr>
          <p:cNvPr id="27" name="TextBox 26">
            <a:extLst>
              <a:ext uri="{FF2B5EF4-FFF2-40B4-BE49-F238E27FC236}">
                <a16:creationId xmlns:a16="http://schemas.microsoft.com/office/drawing/2014/main" id="{19BB7AA3-8DB0-842F-033E-6275EF0EDE5E}"/>
              </a:ext>
            </a:extLst>
          </p:cNvPr>
          <p:cNvSpPr txBox="1"/>
          <p:nvPr/>
        </p:nvSpPr>
        <p:spPr>
          <a:xfrm>
            <a:off x="395256" y="1439443"/>
            <a:ext cx="6170725" cy="74187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Erlotinib: Response rate in EGFR+: 60-80%</a:t>
            </a:r>
          </a:p>
          <a:p>
            <a:pPr marL="285750" indent="-285750">
              <a:lnSpc>
                <a:spcPct val="150000"/>
              </a:lnSpc>
              <a:buFont typeface="Arial" panose="020B0604020202020204" pitchFamily="34" charset="0"/>
              <a:buChar char="•"/>
            </a:pP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Crizotinib</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Response rate in ALK+: 65%</a:t>
            </a:r>
          </a:p>
        </p:txBody>
      </p:sp>
      <p:grpSp>
        <p:nvGrpSpPr>
          <p:cNvPr id="33" name="Group 32">
            <a:extLst>
              <a:ext uri="{FF2B5EF4-FFF2-40B4-BE49-F238E27FC236}">
                <a16:creationId xmlns:a16="http://schemas.microsoft.com/office/drawing/2014/main" id="{B4109DF0-47A3-316E-7387-DCF0579FA62D}"/>
              </a:ext>
            </a:extLst>
          </p:cNvPr>
          <p:cNvGrpSpPr/>
          <p:nvPr/>
        </p:nvGrpSpPr>
        <p:grpSpPr>
          <a:xfrm>
            <a:off x="395255" y="2424668"/>
            <a:ext cx="8939604" cy="3363221"/>
            <a:chOff x="395255" y="2424668"/>
            <a:chExt cx="8939604" cy="3363221"/>
          </a:xfrm>
        </p:grpSpPr>
        <p:sp>
          <p:nvSpPr>
            <p:cNvPr id="28" name="TextBox 27">
              <a:extLst>
                <a:ext uri="{FF2B5EF4-FFF2-40B4-BE49-F238E27FC236}">
                  <a16:creationId xmlns:a16="http://schemas.microsoft.com/office/drawing/2014/main" id="{A15ACC09-6AFD-3D56-C435-D08BE12E62DD}"/>
                </a:ext>
              </a:extLst>
            </p:cNvPr>
            <p:cNvSpPr txBox="1"/>
            <p:nvPr/>
          </p:nvSpPr>
          <p:spPr>
            <a:xfrm>
              <a:off x="395255" y="2424668"/>
              <a:ext cx="6170725" cy="646331"/>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Larotrectinib: Response rate in NTRK+: 75%</a:t>
              </a:r>
            </a:p>
            <a:p>
              <a:pPr marL="285750" indent="-285750">
                <a:buFont typeface="Arial" panose="020B0604020202020204" pitchFamily="34" charset="0"/>
                <a:buChar char="•"/>
              </a:pP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Median duration of response: Not reached</a:t>
              </a:r>
            </a:p>
          </p:txBody>
        </p:sp>
        <p:pic>
          <p:nvPicPr>
            <p:cNvPr id="31" name="Picture 30">
              <a:extLst>
                <a:ext uri="{FF2B5EF4-FFF2-40B4-BE49-F238E27FC236}">
                  <a16:creationId xmlns:a16="http://schemas.microsoft.com/office/drawing/2014/main" id="{7AD468B5-FE2F-F4CB-E487-D8A4FA24E68F}"/>
                </a:ext>
              </a:extLst>
            </p:cNvPr>
            <p:cNvPicPr>
              <a:picLocks noChangeAspect="1"/>
            </p:cNvPicPr>
            <p:nvPr/>
          </p:nvPicPr>
          <p:blipFill>
            <a:blip r:embed="rId3"/>
            <a:stretch>
              <a:fillRect/>
            </a:stretch>
          </p:blipFill>
          <p:spPr>
            <a:xfrm>
              <a:off x="742087" y="3154793"/>
              <a:ext cx="5190811" cy="2579380"/>
            </a:xfrm>
            <a:prstGeom prst="rect">
              <a:avLst/>
            </a:prstGeom>
          </p:spPr>
        </p:pic>
        <p:sp>
          <p:nvSpPr>
            <p:cNvPr id="32" name="TextBox 31">
              <a:extLst>
                <a:ext uri="{FF2B5EF4-FFF2-40B4-BE49-F238E27FC236}">
                  <a16:creationId xmlns:a16="http://schemas.microsoft.com/office/drawing/2014/main" id="{EEE2A7C2-528D-EDB8-C03C-FE40E7BC3C2B}"/>
                </a:ext>
              </a:extLst>
            </p:cNvPr>
            <p:cNvSpPr txBox="1"/>
            <p:nvPr/>
          </p:nvSpPr>
          <p:spPr>
            <a:xfrm>
              <a:off x="5932898" y="5418557"/>
              <a:ext cx="3401961" cy="369332"/>
            </a:xfrm>
            <a:prstGeom prst="rect">
              <a:avLst/>
            </a:prstGeom>
            <a:noFill/>
          </p:spPr>
          <p:txBody>
            <a:bodyPr wrap="square" rtlCol="0">
              <a:spAutoFit/>
            </a:bodyPr>
            <a:lstStyle/>
            <a:p>
              <a:r>
                <a:rPr lang="en-US" dirty="0">
                  <a:solidFill>
                    <a:schemeClr val="accent2"/>
                  </a:solidFill>
                  <a:latin typeface="Calibri" panose="020F0502020204030204" pitchFamily="34" charset="0"/>
                  <a:ea typeface="Calibri" panose="020F0502020204030204" pitchFamily="34" charset="0"/>
                  <a:cs typeface="Calibri" panose="020F0502020204030204" pitchFamily="34" charset="0"/>
                </a:rPr>
                <a:t>Drilon et al, NEJM 2018</a:t>
              </a:r>
            </a:p>
          </p:txBody>
        </p:sp>
      </p:grpSp>
      <p:sp>
        <p:nvSpPr>
          <p:cNvPr id="35" name="TextBox 34">
            <a:extLst>
              <a:ext uri="{FF2B5EF4-FFF2-40B4-BE49-F238E27FC236}">
                <a16:creationId xmlns:a16="http://schemas.microsoft.com/office/drawing/2014/main" id="{73A8FC8B-BE92-D53E-518F-0407C9B462D3}"/>
              </a:ext>
            </a:extLst>
          </p:cNvPr>
          <p:cNvSpPr txBox="1"/>
          <p:nvPr/>
        </p:nvSpPr>
        <p:spPr>
          <a:xfrm>
            <a:off x="8596881" y="2609334"/>
            <a:ext cx="3401961"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bg1"/>
                </a:solidFill>
                <a:latin typeface="Calibri" panose="020F0502020204030204" pitchFamily="34" charset="0"/>
                <a:ea typeface="Calibri" panose="020F0502020204030204" pitchFamily="34" charset="0"/>
                <a:cs typeface="Calibri" panose="020F0502020204030204" pitchFamily="34" charset="0"/>
              </a:rPr>
              <a:t>$32,800 per month x 12 = </a:t>
            </a:r>
          </a:p>
          <a:p>
            <a:r>
              <a:rPr lang="en-US" b="1" dirty="0">
                <a:solidFill>
                  <a:schemeClr val="accent2"/>
                </a:solidFill>
                <a:latin typeface="Calibri" panose="020F0502020204030204" pitchFamily="34" charset="0"/>
                <a:ea typeface="Calibri" panose="020F0502020204030204" pitchFamily="34" charset="0"/>
                <a:cs typeface="Calibri" panose="020F0502020204030204" pitchFamily="34" charset="0"/>
              </a:rPr>
              <a:t>	$ 393,600 </a:t>
            </a:r>
          </a:p>
        </p:txBody>
      </p:sp>
      <p:grpSp>
        <p:nvGrpSpPr>
          <p:cNvPr id="37" name="Group 36">
            <a:extLst>
              <a:ext uri="{FF2B5EF4-FFF2-40B4-BE49-F238E27FC236}">
                <a16:creationId xmlns:a16="http://schemas.microsoft.com/office/drawing/2014/main" id="{BDE2BF13-CC29-D0E1-CC0B-C64D19097BF6}"/>
              </a:ext>
            </a:extLst>
          </p:cNvPr>
          <p:cNvGrpSpPr/>
          <p:nvPr/>
        </p:nvGrpSpPr>
        <p:grpSpPr>
          <a:xfrm>
            <a:off x="8596882" y="1404878"/>
            <a:ext cx="3595118" cy="4502929"/>
            <a:chOff x="8596882" y="1404878"/>
            <a:chExt cx="3595118" cy="4502929"/>
          </a:xfrm>
        </p:grpSpPr>
        <p:sp>
          <p:nvSpPr>
            <p:cNvPr id="34" name="TextBox 33">
              <a:extLst>
                <a:ext uri="{FF2B5EF4-FFF2-40B4-BE49-F238E27FC236}">
                  <a16:creationId xmlns:a16="http://schemas.microsoft.com/office/drawing/2014/main" id="{EB537D74-393A-4BDA-DAFB-8271FD394B2D}"/>
                </a:ext>
              </a:extLst>
            </p:cNvPr>
            <p:cNvSpPr txBox="1"/>
            <p:nvPr/>
          </p:nvSpPr>
          <p:spPr>
            <a:xfrm>
              <a:off x="8596882" y="1404878"/>
              <a:ext cx="3401961" cy="923330"/>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2018: Accelerated Approval</a:t>
              </a:r>
            </a:p>
            <a:p>
              <a:pPr marL="285750" indent="-285750">
                <a:buFont typeface="Arial" panose="020B0604020202020204" pitchFamily="34" charset="0"/>
                <a:buChar char="•"/>
              </a:pP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Go-To-Market Price: </a:t>
              </a:r>
              <a:r>
                <a:rPr lang="en-US" b="1" dirty="0">
                  <a:solidFill>
                    <a:schemeClr val="accent2"/>
                  </a:solidFill>
                  <a:latin typeface="Calibri" panose="020F0502020204030204" pitchFamily="34" charset="0"/>
                  <a:ea typeface="Calibri" panose="020F0502020204030204" pitchFamily="34" charset="0"/>
                  <a:cs typeface="Calibri" panose="020F0502020204030204" pitchFamily="34" charset="0"/>
                </a:rPr>
                <a:t>$32,800 per month</a:t>
              </a:r>
              <a:r>
                <a:rPr lang="en-US" b="1" baseline="30000" dirty="0">
                  <a:solidFill>
                    <a:schemeClr val="accent2"/>
                  </a:solidFill>
                  <a:latin typeface="Calibri" panose="020F0502020204030204" pitchFamily="34" charset="0"/>
                  <a:ea typeface="Calibri" panose="020F0502020204030204" pitchFamily="34" charset="0"/>
                  <a:cs typeface="Calibri" panose="020F0502020204030204" pitchFamily="34" charset="0"/>
                </a:rPr>
                <a:t>*</a:t>
              </a:r>
              <a:endParaRPr lang="en-US" b="1" dirty="0">
                <a:solidFill>
                  <a:schemeClr val="accent2"/>
                </a:solidFill>
                <a:latin typeface="Calibri" panose="020F0502020204030204" pitchFamily="34" charset="0"/>
                <a:ea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250067B0-3709-723F-09D2-12A6D195FF88}"/>
                </a:ext>
              </a:extLst>
            </p:cNvPr>
            <p:cNvSpPr txBox="1"/>
            <p:nvPr/>
          </p:nvSpPr>
          <p:spPr>
            <a:xfrm>
              <a:off x="9277781" y="4738256"/>
              <a:ext cx="2914219" cy="1169551"/>
            </a:xfrm>
            <a:prstGeom prst="rect">
              <a:avLst/>
            </a:prstGeom>
            <a:noFill/>
          </p:spPr>
          <p:txBody>
            <a:bodyPr wrap="square" rtlCol="0">
              <a:spAutoFit/>
            </a:bodyPr>
            <a:lstStyle/>
            <a:p>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*Business Insider: </a:t>
              </a:r>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hlinkClick r:id="rId4"/>
                </a:rPr>
                <a:t>https://www.businessinsider.com/fda-approves-loxo-oncologys-larotrectinib-vitrakvi-2018-11</a:t>
              </a:r>
              <a:endPar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endPar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250727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589B5E-171B-429D-EB0E-73AE31C8320C}"/>
            </a:ext>
          </a:extLst>
        </p:cNvPr>
        <p:cNvGrpSpPr/>
        <p:nvPr/>
      </p:nvGrpSpPr>
      <p:grpSpPr>
        <a:xfrm>
          <a:off x="0" y="0"/>
          <a:ext cx="0" cy="0"/>
          <a:chOff x="0" y="0"/>
          <a:chExt cx="0" cy="0"/>
        </a:xfrm>
      </p:grpSpPr>
      <p:grpSp>
        <p:nvGrpSpPr>
          <p:cNvPr id="41" name="Group 40">
            <a:extLst>
              <a:ext uri="{FF2B5EF4-FFF2-40B4-BE49-F238E27FC236}">
                <a16:creationId xmlns:a16="http://schemas.microsoft.com/office/drawing/2014/main" id="{9C584BD4-86B0-88B5-0AFE-76FF650D88C8}"/>
              </a:ext>
            </a:extLst>
          </p:cNvPr>
          <p:cNvGrpSpPr/>
          <p:nvPr/>
        </p:nvGrpSpPr>
        <p:grpSpPr>
          <a:xfrm>
            <a:off x="8760733" y="2117894"/>
            <a:ext cx="1371600" cy="1371600"/>
            <a:chOff x="9937808" y="2007060"/>
            <a:chExt cx="1828800" cy="1828800"/>
          </a:xfrm>
        </p:grpSpPr>
        <p:grpSp>
          <p:nvGrpSpPr>
            <p:cNvPr id="23" name="Group 22">
              <a:extLst>
                <a:ext uri="{FF2B5EF4-FFF2-40B4-BE49-F238E27FC236}">
                  <a16:creationId xmlns:a16="http://schemas.microsoft.com/office/drawing/2014/main" id="{BE28DB19-8C24-34D6-B50A-80294FC5D45B}"/>
                </a:ext>
              </a:extLst>
            </p:cNvPr>
            <p:cNvGrpSpPr/>
            <p:nvPr/>
          </p:nvGrpSpPr>
          <p:grpSpPr>
            <a:xfrm>
              <a:off x="9937808" y="2007060"/>
              <a:ext cx="1828800" cy="1828800"/>
              <a:chOff x="55418" y="620730"/>
              <a:chExt cx="628904" cy="628904"/>
            </a:xfrm>
          </p:grpSpPr>
          <p:sp>
            <p:nvSpPr>
              <p:cNvPr id="24" name="Oval 23">
                <a:extLst>
                  <a:ext uri="{FF2B5EF4-FFF2-40B4-BE49-F238E27FC236}">
                    <a16:creationId xmlns:a16="http://schemas.microsoft.com/office/drawing/2014/main" id="{E5A98F21-F2A3-B38A-8D1F-0358928A9D9B}"/>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200"/>
              </a:p>
            </p:txBody>
          </p:sp>
          <p:sp>
            <p:nvSpPr>
              <p:cNvPr id="25" name="Chord 24">
                <a:extLst>
                  <a:ext uri="{FF2B5EF4-FFF2-40B4-BE49-F238E27FC236}">
                    <a16:creationId xmlns:a16="http://schemas.microsoft.com/office/drawing/2014/main" id="{8F3861C3-D399-9F2F-5819-FE9333BF6CE8}"/>
                  </a:ext>
                </a:extLst>
              </p:cNvPr>
              <p:cNvSpPr/>
              <p:nvPr/>
            </p:nvSpPr>
            <p:spPr>
              <a:xfrm>
                <a:off x="118308" y="683620"/>
                <a:ext cx="503123" cy="503123"/>
              </a:xfrm>
              <a:prstGeom prst="chord">
                <a:avLst>
                  <a:gd name="adj1" fmla="val 1168272"/>
                  <a:gd name="adj2" fmla="val 9631728"/>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200"/>
              </a:p>
            </p:txBody>
          </p:sp>
        </p:grpSp>
        <p:sp>
          <p:nvSpPr>
            <p:cNvPr id="26" name="TextBox 25">
              <a:extLst>
                <a:ext uri="{FF2B5EF4-FFF2-40B4-BE49-F238E27FC236}">
                  <a16:creationId xmlns:a16="http://schemas.microsoft.com/office/drawing/2014/main" id="{97459919-FF33-42FF-1684-7A4C81097C0A}"/>
                </a:ext>
              </a:extLst>
            </p:cNvPr>
            <p:cNvSpPr txBox="1"/>
            <p:nvPr/>
          </p:nvSpPr>
          <p:spPr>
            <a:xfrm>
              <a:off x="10120687" y="2684119"/>
              <a:ext cx="1463039" cy="369332"/>
            </a:xfrm>
            <a:prstGeom prst="rect">
              <a:avLst/>
            </a:prstGeom>
            <a:noFill/>
          </p:spPr>
          <p:txBody>
            <a:bodyPr wrap="square" rtlCol="0">
              <a:spAutoFit/>
            </a:bodyPr>
            <a:lstStyle/>
            <a:p>
              <a:pPr algn="ctr"/>
              <a:r>
                <a:rPr lang="en-US" sz="1200" b="1" dirty="0" err="1">
                  <a:solidFill>
                    <a:schemeClr val="accent1"/>
                  </a:solidFill>
                </a:rPr>
                <a:t>Sotorasib</a:t>
              </a:r>
              <a:endParaRPr lang="en-US" sz="1200" b="1" dirty="0">
                <a:solidFill>
                  <a:schemeClr val="accent1"/>
                </a:solidFill>
              </a:endParaRPr>
            </a:p>
          </p:txBody>
        </p:sp>
      </p:grpSp>
      <p:sp>
        <p:nvSpPr>
          <p:cNvPr id="48" name="TextBox 47">
            <a:extLst>
              <a:ext uri="{FF2B5EF4-FFF2-40B4-BE49-F238E27FC236}">
                <a16:creationId xmlns:a16="http://schemas.microsoft.com/office/drawing/2014/main" id="{95C28E29-651F-7052-E567-B63312A0B8F8}"/>
              </a:ext>
            </a:extLst>
          </p:cNvPr>
          <p:cNvSpPr txBox="1"/>
          <p:nvPr/>
        </p:nvSpPr>
        <p:spPr>
          <a:xfrm>
            <a:off x="326307" y="277992"/>
            <a:ext cx="11338029" cy="584775"/>
          </a:xfrm>
          <a:prstGeom prst="rect">
            <a:avLst/>
          </a:prstGeom>
          <a:noFill/>
        </p:spPr>
        <p:txBody>
          <a:bodyPr wrap="square" rtlCol="0">
            <a:spAutoFit/>
          </a:bodyPr>
          <a:lstStyle/>
          <a:p>
            <a:r>
              <a:rPr lang="en-US" sz="3200" b="1" dirty="0" err="1">
                <a:solidFill>
                  <a:schemeClr val="accent2"/>
                </a:solidFill>
              </a:rPr>
              <a:t>Sotorasib</a:t>
            </a:r>
            <a:r>
              <a:rPr lang="en-US" sz="3200" b="1" dirty="0">
                <a:solidFill>
                  <a:schemeClr val="accent2"/>
                </a:solidFill>
              </a:rPr>
              <a:t>: What exactly are we paying for?</a:t>
            </a:r>
          </a:p>
        </p:txBody>
      </p:sp>
      <p:sp>
        <p:nvSpPr>
          <p:cNvPr id="27" name="TextBox 26">
            <a:extLst>
              <a:ext uri="{FF2B5EF4-FFF2-40B4-BE49-F238E27FC236}">
                <a16:creationId xmlns:a16="http://schemas.microsoft.com/office/drawing/2014/main" id="{B6C003EE-2891-189F-9EEC-A8FBD9F5A231}"/>
              </a:ext>
            </a:extLst>
          </p:cNvPr>
          <p:cNvSpPr txBox="1"/>
          <p:nvPr/>
        </p:nvSpPr>
        <p:spPr>
          <a:xfrm>
            <a:off x="345905" y="1144475"/>
            <a:ext cx="6170725" cy="115736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Erlotinib: Response rate in EGFR+: 60-80%</a:t>
            </a:r>
          </a:p>
          <a:p>
            <a:pPr marL="285750" indent="-285750">
              <a:lnSpc>
                <a:spcPct val="150000"/>
              </a:lnSpc>
              <a:buFont typeface="Arial" panose="020B0604020202020204" pitchFamily="34" charset="0"/>
              <a:buChar char="•"/>
            </a:pP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Crizotinib</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Response rate in ALK+: 65%</a:t>
            </a:r>
          </a:p>
          <a:p>
            <a:pPr marL="285750" indent="-285750">
              <a:lnSpc>
                <a:spcPct val="150000"/>
              </a:lnSpc>
              <a:buFont typeface="Arial" panose="020B0604020202020204" pitchFamily="34" charset="0"/>
              <a:buChar char="•"/>
            </a:pP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Larotrectinib: Response rate in NTRK+: 75%</a:t>
            </a:r>
          </a:p>
        </p:txBody>
      </p:sp>
      <p:sp>
        <p:nvSpPr>
          <p:cNvPr id="32" name="TextBox 31">
            <a:extLst>
              <a:ext uri="{FF2B5EF4-FFF2-40B4-BE49-F238E27FC236}">
                <a16:creationId xmlns:a16="http://schemas.microsoft.com/office/drawing/2014/main" id="{CBC54001-E110-99B0-E2C5-192F275964AE}"/>
              </a:ext>
            </a:extLst>
          </p:cNvPr>
          <p:cNvSpPr txBox="1"/>
          <p:nvPr/>
        </p:nvSpPr>
        <p:spPr>
          <a:xfrm>
            <a:off x="326307" y="2255053"/>
            <a:ext cx="7496238" cy="646331"/>
          </a:xfrm>
          <a:prstGeom prst="rect">
            <a:avLst/>
          </a:prstGeom>
          <a:noFill/>
        </p:spPr>
        <p:txBody>
          <a:bodyPr wrap="square" rtlCol="0">
            <a:spAutoFit/>
          </a:bodyPr>
          <a:lstStyle/>
          <a:p>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CodeBreaK200 (randomized phase III)</a:t>
            </a:r>
          </a:p>
        </p:txBody>
      </p:sp>
      <p:graphicFrame>
        <p:nvGraphicFramePr>
          <p:cNvPr id="33" name="Table 32">
            <a:extLst>
              <a:ext uri="{FF2B5EF4-FFF2-40B4-BE49-F238E27FC236}">
                <a16:creationId xmlns:a16="http://schemas.microsoft.com/office/drawing/2014/main" id="{B1E3E216-6BBD-B336-B22D-E546DF11775C}"/>
              </a:ext>
            </a:extLst>
          </p:cNvPr>
          <p:cNvGraphicFramePr>
            <a:graphicFrameLocks noGrp="1"/>
          </p:cNvGraphicFramePr>
          <p:nvPr>
            <p:extLst>
              <p:ext uri="{D42A27DB-BD31-4B8C-83A1-F6EECF244321}">
                <p14:modId xmlns:p14="http://schemas.microsoft.com/office/powerpoint/2010/main" val="782665899"/>
              </p:ext>
            </p:extLst>
          </p:nvPr>
        </p:nvGraphicFramePr>
        <p:xfrm>
          <a:off x="701313" y="2960170"/>
          <a:ext cx="7457495" cy="23926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10891495"/>
                    </a:ext>
                  </a:extLst>
                </a:gridCol>
                <a:gridCol w="1508323">
                  <a:extLst>
                    <a:ext uri="{9D8B030D-6E8A-4147-A177-3AD203B41FA5}">
                      <a16:colId xmlns:a16="http://schemas.microsoft.com/office/drawing/2014/main" val="537644026"/>
                    </a:ext>
                  </a:extLst>
                </a:gridCol>
                <a:gridCol w="1604625">
                  <a:extLst>
                    <a:ext uri="{9D8B030D-6E8A-4147-A177-3AD203B41FA5}">
                      <a16:colId xmlns:a16="http://schemas.microsoft.com/office/drawing/2014/main" val="1067698887"/>
                    </a:ext>
                  </a:extLst>
                </a:gridCol>
                <a:gridCol w="2312547">
                  <a:extLst>
                    <a:ext uri="{9D8B030D-6E8A-4147-A177-3AD203B41FA5}">
                      <a16:colId xmlns:a16="http://schemas.microsoft.com/office/drawing/2014/main" val="2507948416"/>
                    </a:ext>
                  </a:extLst>
                </a:gridCol>
              </a:tblGrid>
              <a:tr h="370840">
                <a:tc>
                  <a:txBody>
                    <a:bodyPr/>
                    <a:lstStyle/>
                    <a:p>
                      <a:endParaRPr lang="en-US">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dirty="0" err="1">
                          <a:latin typeface="Calibri" panose="020F0502020204030204" pitchFamily="34" charset="0"/>
                          <a:ea typeface="Calibri" panose="020F0502020204030204" pitchFamily="34" charset="0"/>
                          <a:cs typeface="Calibri" panose="020F0502020204030204" pitchFamily="34" charset="0"/>
                        </a:rPr>
                        <a:t>Sotorasib</a:t>
                      </a:r>
                      <a:endParaRPr lang="en-US" dirty="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Docetaxel</a:t>
                      </a:r>
                    </a:p>
                  </a:txBody>
                  <a:tcPr/>
                </a:tc>
                <a:tc>
                  <a:txBody>
                    <a:bodyPr/>
                    <a:lstStyle/>
                    <a:p>
                      <a:endParaRPr lang="en-US"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645814824"/>
                  </a:ext>
                </a:extLst>
              </a:tr>
              <a:tr h="370840">
                <a:tc>
                  <a:txBody>
                    <a:bodyPr/>
                    <a:lstStyle/>
                    <a:p>
                      <a:r>
                        <a:rPr lang="en-US" dirty="0">
                          <a:latin typeface="Calibri" panose="020F0502020204030204" pitchFamily="34" charset="0"/>
                          <a:ea typeface="Calibri" panose="020F0502020204030204" pitchFamily="34" charset="0"/>
                          <a:cs typeface="Calibri" panose="020F0502020204030204" pitchFamily="34" charset="0"/>
                        </a:rPr>
                        <a:t>Response Rate</a:t>
                      </a:r>
                    </a:p>
                  </a:txBody>
                  <a:tcPr/>
                </a:tc>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28%</a:t>
                      </a:r>
                    </a:p>
                  </a:txBody>
                  <a:tcPr/>
                </a:tc>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13%</a:t>
                      </a: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p&lt;0.001</a:t>
                      </a:r>
                    </a:p>
                  </a:txBody>
                  <a:tcPr/>
                </a:tc>
                <a:extLst>
                  <a:ext uri="{0D108BD9-81ED-4DB2-BD59-A6C34878D82A}">
                    <a16:rowId xmlns:a16="http://schemas.microsoft.com/office/drawing/2014/main" val="2446884673"/>
                  </a:ext>
                </a:extLst>
              </a:tr>
              <a:tr h="370840">
                <a:tc>
                  <a:txBody>
                    <a:bodyPr/>
                    <a:lstStyle/>
                    <a:p>
                      <a:r>
                        <a:rPr lang="en-US" dirty="0">
                          <a:latin typeface="Calibri" panose="020F0502020204030204" pitchFamily="34" charset="0"/>
                          <a:ea typeface="Calibri" panose="020F0502020204030204" pitchFamily="34" charset="0"/>
                          <a:cs typeface="Calibri" panose="020F0502020204030204" pitchFamily="34" charset="0"/>
                        </a:rPr>
                        <a:t>Disease control rate</a:t>
                      </a:r>
                    </a:p>
                  </a:txBody>
                  <a:tcPr/>
                </a:tc>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82.5%</a:t>
                      </a:r>
                    </a:p>
                  </a:txBody>
                  <a:tcPr/>
                </a:tc>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60.3%</a:t>
                      </a:r>
                    </a:p>
                  </a:txBody>
                  <a:tcPr/>
                </a:tc>
                <a:tc>
                  <a:txBody>
                    <a:bodyPr/>
                    <a:lstStyle/>
                    <a:p>
                      <a:endParaRPr lang="en-US" dirty="0">
                        <a:latin typeface="Calibri" panose="020F0502020204030204" pitchFamily="34" charset="0"/>
                        <a:ea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51299419"/>
                  </a:ext>
                </a:extLst>
              </a:tr>
              <a:tr h="370840">
                <a:tc>
                  <a:txBody>
                    <a:bodyPr/>
                    <a:lstStyle/>
                    <a:p>
                      <a:r>
                        <a:rPr lang="en-US" dirty="0">
                          <a:latin typeface="Calibri" panose="020F0502020204030204" pitchFamily="34" charset="0"/>
                          <a:ea typeface="Calibri" panose="020F0502020204030204" pitchFamily="34" charset="0"/>
                          <a:cs typeface="Calibri" panose="020F0502020204030204" pitchFamily="34" charset="0"/>
                        </a:rPr>
                        <a:t>Median PFS,</a:t>
                      </a:r>
                    </a:p>
                    <a:p>
                      <a:r>
                        <a:rPr lang="en-US" dirty="0">
                          <a:latin typeface="Calibri" panose="020F0502020204030204" pitchFamily="34" charset="0"/>
                          <a:ea typeface="Calibri" panose="020F0502020204030204" pitchFamily="34" charset="0"/>
                          <a:cs typeface="Calibri" panose="020F0502020204030204" pitchFamily="34" charset="0"/>
                        </a:rPr>
                        <a:t>months</a:t>
                      </a:r>
                    </a:p>
                  </a:txBody>
                  <a:tcPr/>
                </a:tc>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5.6</a:t>
                      </a:r>
                    </a:p>
                  </a:txBody>
                  <a:tcPr/>
                </a:tc>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4.5 months</a:t>
                      </a: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HR 0.66 (0.51-0.86)</a:t>
                      </a:r>
                    </a:p>
                    <a:p>
                      <a:r>
                        <a:rPr lang="en-US" dirty="0">
                          <a:latin typeface="Calibri" panose="020F0502020204030204" pitchFamily="34" charset="0"/>
                          <a:ea typeface="Calibri" panose="020F0502020204030204" pitchFamily="34" charset="0"/>
                          <a:cs typeface="Calibri" panose="020F0502020204030204" pitchFamily="34" charset="0"/>
                        </a:rPr>
                        <a:t>p=0.0017</a:t>
                      </a:r>
                    </a:p>
                  </a:txBody>
                  <a:tcPr/>
                </a:tc>
                <a:extLst>
                  <a:ext uri="{0D108BD9-81ED-4DB2-BD59-A6C34878D82A}">
                    <a16:rowId xmlns:a16="http://schemas.microsoft.com/office/drawing/2014/main" val="1193549655"/>
                  </a:ext>
                </a:extLst>
              </a:tr>
              <a:tr h="370840">
                <a:tc>
                  <a:txBody>
                    <a:bodyPr/>
                    <a:lstStyle/>
                    <a:p>
                      <a:r>
                        <a:rPr lang="en-US" dirty="0">
                          <a:latin typeface="Calibri" panose="020F0502020204030204" pitchFamily="34" charset="0"/>
                          <a:ea typeface="Calibri" panose="020F0502020204030204" pitchFamily="34" charset="0"/>
                          <a:cs typeface="Calibri" panose="020F0502020204030204" pitchFamily="34" charset="0"/>
                        </a:rPr>
                        <a:t>Median OS,</a:t>
                      </a:r>
                    </a:p>
                    <a:p>
                      <a:r>
                        <a:rPr lang="en-US" dirty="0">
                          <a:latin typeface="Calibri" panose="020F0502020204030204" pitchFamily="34" charset="0"/>
                          <a:ea typeface="Calibri" panose="020F0502020204030204" pitchFamily="34" charset="0"/>
                          <a:cs typeface="Calibri" panose="020F0502020204030204" pitchFamily="34" charset="0"/>
                        </a:rPr>
                        <a:t>months</a:t>
                      </a:r>
                    </a:p>
                  </a:txBody>
                  <a:tcPr/>
                </a:tc>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10.6</a:t>
                      </a:r>
                    </a:p>
                  </a:txBody>
                  <a:tcPr/>
                </a:tc>
                <a:tc>
                  <a:txBody>
                    <a:bodyPr/>
                    <a:lstStyle/>
                    <a:p>
                      <a:pPr algn="ctr"/>
                      <a:r>
                        <a:rPr lang="en-US" dirty="0">
                          <a:latin typeface="Calibri" panose="020F0502020204030204" pitchFamily="34" charset="0"/>
                          <a:ea typeface="Calibri" panose="020F0502020204030204" pitchFamily="34" charset="0"/>
                          <a:cs typeface="Calibri" panose="020F0502020204030204" pitchFamily="34" charset="0"/>
                        </a:rPr>
                        <a:t>11.3 months</a:t>
                      </a:r>
                    </a:p>
                  </a:txBody>
                  <a:tcPr/>
                </a:tc>
                <a:tc>
                  <a:txBody>
                    <a:bodyPr/>
                    <a:lstStyle/>
                    <a:p>
                      <a:r>
                        <a:rPr lang="en-US" dirty="0">
                          <a:latin typeface="Calibri" panose="020F0502020204030204" pitchFamily="34" charset="0"/>
                          <a:ea typeface="Calibri" panose="020F0502020204030204" pitchFamily="34" charset="0"/>
                          <a:cs typeface="Calibri" panose="020F0502020204030204" pitchFamily="34" charset="0"/>
                        </a:rPr>
                        <a:t>HR 1.01</a:t>
                      </a:r>
                    </a:p>
                    <a:p>
                      <a:r>
                        <a:rPr lang="en-US" dirty="0">
                          <a:latin typeface="Calibri" panose="020F0502020204030204" pitchFamily="34" charset="0"/>
                          <a:ea typeface="Calibri" panose="020F0502020204030204" pitchFamily="34" charset="0"/>
                          <a:cs typeface="Calibri" panose="020F0502020204030204" pitchFamily="34" charset="0"/>
                        </a:rPr>
                        <a:t>p=0.53</a:t>
                      </a:r>
                    </a:p>
                  </a:txBody>
                  <a:tcPr/>
                </a:tc>
                <a:extLst>
                  <a:ext uri="{0D108BD9-81ED-4DB2-BD59-A6C34878D82A}">
                    <a16:rowId xmlns:a16="http://schemas.microsoft.com/office/drawing/2014/main" val="3425066915"/>
                  </a:ext>
                </a:extLst>
              </a:tr>
            </a:tbl>
          </a:graphicData>
        </a:graphic>
      </p:graphicFrame>
      <p:grpSp>
        <p:nvGrpSpPr>
          <p:cNvPr id="37" name="Group 36">
            <a:extLst>
              <a:ext uri="{FF2B5EF4-FFF2-40B4-BE49-F238E27FC236}">
                <a16:creationId xmlns:a16="http://schemas.microsoft.com/office/drawing/2014/main" id="{1DD6E66F-DE49-F1A3-6100-B3FFD20985B9}"/>
              </a:ext>
            </a:extLst>
          </p:cNvPr>
          <p:cNvGrpSpPr/>
          <p:nvPr/>
        </p:nvGrpSpPr>
        <p:grpSpPr>
          <a:xfrm>
            <a:off x="8589461" y="3610405"/>
            <a:ext cx="3462921" cy="2392681"/>
            <a:chOff x="8589461" y="3610405"/>
            <a:chExt cx="3462921" cy="2392681"/>
          </a:xfrm>
        </p:grpSpPr>
        <p:sp>
          <p:nvSpPr>
            <p:cNvPr id="35" name="Rectangle 34">
              <a:extLst>
                <a:ext uri="{FF2B5EF4-FFF2-40B4-BE49-F238E27FC236}">
                  <a16:creationId xmlns:a16="http://schemas.microsoft.com/office/drawing/2014/main" id="{3FA7D276-32DE-C14B-5DB0-7F4183975A64}"/>
                </a:ext>
              </a:extLst>
            </p:cNvPr>
            <p:cNvSpPr/>
            <p:nvPr/>
          </p:nvSpPr>
          <p:spPr>
            <a:xfrm>
              <a:off x="8589461" y="3610405"/>
              <a:ext cx="3462921" cy="2392681"/>
            </a:xfrm>
            <a:prstGeom prst="rect">
              <a:avLst/>
            </a:prstGeom>
            <a:gradFill flip="none" rotWithShape="1">
              <a:gsLst>
                <a:gs pos="0">
                  <a:schemeClr val="accent2">
                    <a:tint val="66000"/>
                    <a:satMod val="160000"/>
                  </a:schemeClr>
                </a:gs>
                <a:gs pos="50000">
                  <a:schemeClr val="accent2">
                    <a:tint val="44500"/>
                    <a:satMod val="160000"/>
                  </a:schemeClr>
                </a:gs>
                <a:gs pos="100000">
                  <a:schemeClr val="accent2">
                    <a:tint val="23500"/>
                    <a:satMod val="160000"/>
                  </a:schemeClr>
                </a:gs>
              </a:gsLst>
              <a:lin ang="54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12EE1831-690F-9D2A-A739-8F8E8CE8BD59}"/>
                </a:ext>
              </a:extLst>
            </p:cNvPr>
            <p:cNvSpPr txBox="1"/>
            <p:nvPr/>
          </p:nvSpPr>
          <p:spPr>
            <a:xfrm>
              <a:off x="8695649" y="3867458"/>
              <a:ext cx="3138457"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accent1"/>
                  </a:solidFill>
                  <a:latin typeface="Calibri" panose="020F0502020204030204" pitchFamily="34" charset="0"/>
                  <a:ea typeface="Calibri" panose="020F0502020204030204" pitchFamily="34" charset="0"/>
                  <a:cs typeface="Calibri" panose="020F0502020204030204" pitchFamily="34" charset="0"/>
                </a:rPr>
                <a:t>2021: Why did this get an accelerated approval?</a:t>
              </a:r>
            </a:p>
            <a:p>
              <a:pPr marL="285750" indent="-285750">
                <a:buFont typeface="Arial" panose="020B0604020202020204" pitchFamily="34" charset="0"/>
                <a:buChar char="•"/>
              </a:pPr>
              <a:r>
                <a:rPr lang="en-US" dirty="0">
                  <a:solidFill>
                    <a:schemeClr val="accent1"/>
                  </a:solidFill>
                  <a:latin typeface="Calibri" panose="020F0502020204030204" pitchFamily="34" charset="0"/>
                  <a:ea typeface="Calibri" panose="020F0502020204030204" pitchFamily="34" charset="0"/>
                  <a:cs typeface="Calibri" panose="020F0502020204030204" pitchFamily="34" charset="0"/>
                </a:rPr>
                <a:t>2023: ODAC voted against full approval</a:t>
              </a:r>
            </a:p>
            <a:p>
              <a:pPr marL="285750" indent="-285750">
                <a:buFont typeface="Arial" panose="020B0604020202020204" pitchFamily="34" charset="0"/>
                <a:buChar char="•"/>
              </a:pPr>
              <a:r>
                <a:rPr lang="en-US" dirty="0">
                  <a:solidFill>
                    <a:schemeClr val="accent1"/>
                  </a:solidFill>
                  <a:latin typeface="Calibri" panose="020F0502020204030204" pitchFamily="34" charset="0"/>
                  <a:ea typeface="Calibri" panose="020F0502020204030204" pitchFamily="34" charset="0"/>
                  <a:cs typeface="Calibri" panose="020F0502020204030204" pitchFamily="34" charset="0"/>
                </a:rPr>
                <a:t>Despite this, monthly WAC = </a:t>
              </a:r>
              <a:r>
                <a:rPr lang="en-US" b="1" dirty="0">
                  <a:solidFill>
                    <a:srgbClr val="C00000"/>
                  </a:solidFill>
                  <a:latin typeface="Calibri" panose="020F0502020204030204" pitchFamily="34" charset="0"/>
                  <a:ea typeface="Calibri" panose="020F0502020204030204" pitchFamily="34" charset="0"/>
                  <a:cs typeface="Calibri" panose="020F0502020204030204" pitchFamily="34" charset="0"/>
                </a:rPr>
                <a:t>$ 21,750</a:t>
              </a:r>
            </a:p>
          </p:txBody>
        </p:sp>
      </p:grpSp>
      <p:sp>
        <p:nvSpPr>
          <p:cNvPr id="36" name="TextBox 35">
            <a:extLst>
              <a:ext uri="{FF2B5EF4-FFF2-40B4-BE49-F238E27FC236}">
                <a16:creationId xmlns:a16="http://schemas.microsoft.com/office/drawing/2014/main" id="{4DC1B11C-452A-9A11-0E41-B9471E6A5A92}"/>
              </a:ext>
            </a:extLst>
          </p:cNvPr>
          <p:cNvSpPr txBox="1"/>
          <p:nvPr/>
        </p:nvSpPr>
        <p:spPr>
          <a:xfrm>
            <a:off x="652696" y="5405748"/>
            <a:ext cx="2914219" cy="307777"/>
          </a:xfrm>
          <a:prstGeom prst="rect">
            <a:avLst/>
          </a:prstGeom>
          <a:noFill/>
        </p:spPr>
        <p:txBody>
          <a:bodyPr wrap="square" rtlCol="0">
            <a:spAutoFit/>
          </a:bodyPr>
          <a:lstStyle/>
          <a:p>
            <a:r>
              <a:rPr lang="en-US" sz="1400" dirty="0">
                <a:solidFill>
                  <a:schemeClr val="bg1"/>
                </a:solidFill>
                <a:latin typeface="Calibri" panose="020F0502020204030204" pitchFamily="34" charset="0"/>
                <a:ea typeface="Calibri" panose="020F0502020204030204" pitchFamily="34" charset="0"/>
                <a:cs typeface="Calibri" panose="020F0502020204030204" pitchFamily="34" charset="0"/>
              </a:rPr>
              <a:t>de Langen et al, Lancet 2023</a:t>
            </a:r>
          </a:p>
        </p:txBody>
      </p:sp>
    </p:spTree>
    <p:extLst>
      <p:ext uri="{BB962C8B-B14F-4D97-AF65-F5344CB8AC3E}">
        <p14:creationId xmlns:p14="http://schemas.microsoft.com/office/powerpoint/2010/main" val="4292939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2"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F66CA-D0EC-9F43-440F-4525677133A9}"/>
            </a:ext>
          </a:extLst>
        </p:cNvPr>
        <p:cNvGrpSpPr/>
        <p:nvPr/>
      </p:nvGrpSpPr>
      <p:grpSpPr>
        <a:xfrm>
          <a:off x="0" y="0"/>
          <a:ext cx="0" cy="0"/>
          <a:chOff x="0" y="0"/>
          <a:chExt cx="0" cy="0"/>
        </a:xfrm>
      </p:grpSpPr>
      <p:grpSp>
        <p:nvGrpSpPr>
          <p:cNvPr id="42" name="Group 41">
            <a:extLst>
              <a:ext uri="{FF2B5EF4-FFF2-40B4-BE49-F238E27FC236}">
                <a16:creationId xmlns:a16="http://schemas.microsoft.com/office/drawing/2014/main" id="{F6D9D165-FF99-46FD-6C54-A4EE2F9D4AF5}"/>
              </a:ext>
            </a:extLst>
          </p:cNvPr>
          <p:cNvGrpSpPr/>
          <p:nvPr/>
        </p:nvGrpSpPr>
        <p:grpSpPr>
          <a:xfrm>
            <a:off x="10433340" y="2117894"/>
            <a:ext cx="1371600" cy="1371600"/>
            <a:chOff x="9937808" y="2007060"/>
            <a:chExt cx="1828800" cy="1828800"/>
          </a:xfrm>
        </p:grpSpPr>
        <p:grpSp>
          <p:nvGrpSpPr>
            <p:cNvPr id="43" name="Group 42">
              <a:extLst>
                <a:ext uri="{FF2B5EF4-FFF2-40B4-BE49-F238E27FC236}">
                  <a16:creationId xmlns:a16="http://schemas.microsoft.com/office/drawing/2014/main" id="{EC0C32F1-C388-338D-6A66-40E2DB1DE417}"/>
                </a:ext>
              </a:extLst>
            </p:cNvPr>
            <p:cNvGrpSpPr/>
            <p:nvPr/>
          </p:nvGrpSpPr>
          <p:grpSpPr>
            <a:xfrm>
              <a:off x="9937808" y="2007060"/>
              <a:ext cx="1828800" cy="1828800"/>
              <a:chOff x="55418" y="620730"/>
              <a:chExt cx="628904" cy="628904"/>
            </a:xfrm>
          </p:grpSpPr>
          <p:sp>
            <p:nvSpPr>
              <p:cNvPr id="45" name="Oval 44">
                <a:extLst>
                  <a:ext uri="{FF2B5EF4-FFF2-40B4-BE49-F238E27FC236}">
                    <a16:creationId xmlns:a16="http://schemas.microsoft.com/office/drawing/2014/main" id="{3B7C2206-38EE-8A32-71B3-EB89E587961F}"/>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200"/>
              </a:p>
            </p:txBody>
          </p:sp>
          <p:sp>
            <p:nvSpPr>
              <p:cNvPr id="46" name="Chord 45">
                <a:extLst>
                  <a:ext uri="{FF2B5EF4-FFF2-40B4-BE49-F238E27FC236}">
                    <a16:creationId xmlns:a16="http://schemas.microsoft.com/office/drawing/2014/main" id="{058F6D58-B9DD-31A4-B1D4-1003E2D93F6D}"/>
                  </a:ext>
                </a:extLst>
              </p:cNvPr>
              <p:cNvSpPr/>
              <p:nvPr/>
            </p:nvSpPr>
            <p:spPr>
              <a:xfrm>
                <a:off x="118308" y="683620"/>
                <a:ext cx="503123" cy="503123"/>
              </a:xfrm>
              <a:prstGeom prst="chord">
                <a:avLst>
                  <a:gd name="adj1" fmla="val 1168272"/>
                  <a:gd name="adj2" fmla="val 9631728"/>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200"/>
              </a:p>
            </p:txBody>
          </p:sp>
        </p:grpSp>
        <p:sp>
          <p:nvSpPr>
            <p:cNvPr id="44" name="TextBox 43">
              <a:extLst>
                <a:ext uri="{FF2B5EF4-FFF2-40B4-BE49-F238E27FC236}">
                  <a16:creationId xmlns:a16="http://schemas.microsoft.com/office/drawing/2014/main" id="{394C894B-5BA2-BD0A-C897-A6B0F9AE27B2}"/>
                </a:ext>
              </a:extLst>
            </p:cNvPr>
            <p:cNvSpPr txBox="1"/>
            <p:nvPr/>
          </p:nvSpPr>
          <p:spPr>
            <a:xfrm>
              <a:off x="10029245" y="2577349"/>
              <a:ext cx="1645921" cy="615553"/>
            </a:xfrm>
            <a:prstGeom prst="rect">
              <a:avLst/>
            </a:prstGeom>
            <a:noFill/>
          </p:spPr>
          <p:txBody>
            <a:bodyPr wrap="square" rtlCol="0">
              <a:spAutoFit/>
            </a:bodyPr>
            <a:lstStyle/>
            <a:p>
              <a:pPr algn="ctr"/>
              <a:r>
                <a:rPr lang="en-US" sz="1200" b="1" dirty="0" err="1">
                  <a:solidFill>
                    <a:schemeClr val="accent1"/>
                  </a:solidFill>
                </a:rPr>
                <a:t>Amivantamab</a:t>
              </a:r>
              <a:r>
                <a:rPr lang="en-US" sz="1200" b="1" dirty="0">
                  <a:solidFill>
                    <a:schemeClr val="accent1"/>
                  </a:solidFill>
                </a:rPr>
                <a:t> + Lazertinib</a:t>
              </a:r>
            </a:p>
          </p:txBody>
        </p:sp>
      </p:grpSp>
      <p:sp>
        <p:nvSpPr>
          <p:cNvPr id="48" name="TextBox 47">
            <a:extLst>
              <a:ext uri="{FF2B5EF4-FFF2-40B4-BE49-F238E27FC236}">
                <a16:creationId xmlns:a16="http://schemas.microsoft.com/office/drawing/2014/main" id="{2AF4FB61-69E7-427F-BFE6-91BDA30008B3}"/>
              </a:ext>
            </a:extLst>
          </p:cNvPr>
          <p:cNvSpPr txBox="1"/>
          <p:nvPr/>
        </p:nvSpPr>
        <p:spPr>
          <a:xfrm>
            <a:off x="326307" y="277992"/>
            <a:ext cx="11338029" cy="584775"/>
          </a:xfrm>
          <a:prstGeom prst="rect">
            <a:avLst/>
          </a:prstGeom>
          <a:noFill/>
        </p:spPr>
        <p:txBody>
          <a:bodyPr wrap="square" rtlCol="0">
            <a:spAutoFit/>
          </a:bodyPr>
          <a:lstStyle/>
          <a:p>
            <a:r>
              <a:rPr lang="en-US" sz="32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Amivantamab</a:t>
            </a:r>
            <a:r>
              <a:rPr lang="en-US" sz="3200" b="1" dirty="0">
                <a:solidFill>
                  <a:schemeClr val="accent2"/>
                </a:solidFill>
                <a:latin typeface="Calibri" panose="020F0502020204030204" pitchFamily="34" charset="0"/>
                <a:ea typeface="Calibri" panose="020F0502020204030204" pitchFamily="34" charset="0"/>
                <a:cs typeface="Calibri" panose="020F0502020204030204" pitchFamily="34" charset="0"/>
              </a:rPr>
              <a:t> + Lazertinib: Full Circle</a:t>
            </a:r>
          </a:p>
        </p:txBody>
      </p:sp>
      <p:graphicFrame>
        <p:nvGraphicFramePr>
          <p:cNvPr id="7" name="Table 6">
            <a:extLst>
              <a:ext uri="{FF2B5EF4-FFF2-40B4-BE49-F238E27FC236}">
                <a16:creationId xmlns:a16="http://schemas.microsoft.com/office/drawing/2014/main" id="{2D9AEE6C-FFE6-5B1C-1A59-0922EFF6DEDA}"/>
              </a:ext>
            </a:extLst>
          </p:cNvPr>
          <p:cNvGraphicFramePr>
            <a:graphicFrameLocks noGrp="1"/>
          </p:cNvGraphicFramePr>
          <p:nvPr/>
        </p:nvGraphicFramePr>
        <p:xfrm>
          <a:off x="5321594" y="923958"/>
          <a:ext cx="4906928" cy="3352800"/>
        </p:xfrm>
        <a:graphic>
          <a:graphicData uri="http://schemas.openxmlformats.org/drawingml/2006/table">
            <a:tbl>
              <a:tblPr firstRow="1" bandRow="1">
                <a:tableStyleId>{5C22544A-7EE6-4342-B048-85BDC9FD1C3A}</a:tableStyleId>
              </a:tblPr>
              <a:tblGrid>
                <a:gridCol w="1520457">
                  <a:extLst>
                    <a:ext uri="{9D8B030D-6E8A-4147-A177-3AD203B41FA5}">
                      <a16:colId xmlns:a16="http://schemas.microsoft.com/office/drawing/2014/main" val="341072581"/>
                    </a:ext>
                  </a:extLst>
                </a:gridCol>
                <a:gridCol w="1632098">
                  <a:extLst>
                    <a:ext uri="{9D8B030D-6E8A-4147-A177-3AD203B41FA5}">
                      <a16:colId xmlns:a16="http://schemas.microsoft.com/office/drawing/2014/main" val="3300416040"/>
                    </a:ext>
                  </a:extLst>
                </a:gridCol>
                <a:gridCol w="1754373">
                  <a:extLst>
                    <a:ext uri="{9D8B030D-6E8A-4147-A177-3AD203B41FA5}">
                      <a16:colId xmlns:a16="http://schemas.microsoft.com/office/drawing/2014/main" val="2127874153"/>
                    </a:ext>
                  </a:extLst>
                </a:gridCol>
              </a:tblGrid>
              <a:tr h="370840">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Wholesale Adjusted Cost (WAC) for the first 12 weeks of therapy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Calibri" panose="020F0502020204030204" pitchFamily="34" charset="0"/>
                        </a:rPr>
                        <a:t>Wholesale Adjusted Cost (WAC) for the first 48 weeks of therapy</a:t>
                      </a:r>
                    </a:p>
                  </a:txBody>
                  <a:tcPr/>
                </a:tc>
                <a:extLst>
                  <a:ext uri="{0D108BD9-81ED-4DB2-BD59-A6C34878D82A}">
                    <a16:rowId xmlns:a16="http://schemas.microsoft.com/office/drawing/2014/main" val="2268394828"/>
                  </a:ext>
                </a:extLst>
              </a:tr>
              <a:tr h="370840">
                <a:tc>
                  <a:txBody>
                    <a:bodyPr/>
                    <a:lstStyle/>
                    <a:p>
                      <a:r>
                        <a:rPr lang="en-US" sz="1400" dirty="0" err="1">
                          <a:latin typeface="Calibri" panose="020F0502020204030204" pitchFamily="34" charset="0"/>
                          <a:ea typeface="Calibri" panose="020F0502020204030204" pitchFamily="34" charset="0"/>
                          <a:cs typeface="Calibri" panose="020F0502020204030204" pitchFamily="34" charset="0"/>
                        </a:rPr>
                        <a:t>Amivantamab</a:t>
                      </a:r>
                      <a:r>
                        <a:rPr lang="en-US" sz="1400" dirty="0">
                          <a:latin typeface="Calibri" panose="020F0502020204030204" pitchFamily="34" charset="0"/>
                          <a:ea typeface="Calibri" panose="020F0502020204030204" pitchFamily="34" charset="0"/>
                          <a:cs typeface="Calibri" panose="020F0502020204030204" pitchFamily="34" charset="0"/>
                        </a:rPr>
                        <a:t> +</a:t>
                      </a:r>
                      <a:endParaRPr lang="en-US" sz="1400" baseline="-25000" dirty="0">
                        <a:latin typeface="Calibri" panose="020F0502020204030204" pitchFamily="34" charset="0"/>
                        <a:ea typeface="Calibri" panose="020F0502020204030204" pitchFamily="34" charset="0"/>
                        <a:cs typeface="Calibri" panose="020F0502020204030204" pitchFamily="34" charset="0"/>
                      </a:endParaRPr>
                    </a:p>
                    <a:p>
                      <a:r>
                        <a:rPr lang="en-US" sz="1400" dirty="0">
                          <a:latin typeface="Calibri" panose="020F0502020204030204" pitchFamily="34" charset="0"/>
                          <a:ea typeface="Calibri" panose="020F0502020204030204" pitchFamily="34" charset="0"/>
                          <a:cs typeface="Calibri" panose="020F0502020204030204" pitchFamily="34" charset="0"/>
                        </a:rPr>
                        <a:t>Lazertinib (MARIPOSA)</a:t>
                      </a:r>
                    </a:p>
                  </a:txBody>
                  <a:tcPr>
                    <a:solidFill>
                      <a:schemeClr val="accent2">
                        <a:lumMod val="40000"/>
                        <a:lumOff val="60000"/>
                      </a:schemeClr>
                    </a:solidFill>
                  </a:tcP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$133,458</a:t>
                      </a:r>
                    </a:p>
                  </a:txBody>
                  <a:tcPr anchor="ctr">
                    <a:solidFill>
                      <a:schemeClr val="accent2">
                        <a:lumMod val="40000"/>
                        <a:lumOff val="60000"/>
                      </a:schemeClr>
                    </a:solidFill>
                  </a:tcP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$ 488,204</a:t>
                      </a:r>
                    </a:p>
                  </a:txBody>
                  <a:tcPr anchor="ctr">
                    <a:solidFill>
                      <a:schemeClr val="accent2">
                        <a:lumMod val="40000"/>
                        <a:lumOff val="60000"/>
                      </a:schemeClr>
                    </a:solidFill>
                  </a:tcPr>
                </a:tc>
                <a:extLst>
                  <a:ext uri="{0D108BD9-81ED-4DB2-BD59-A6C34878D82A}">
                    <a16:rowId xmlns:a16="http://schemas.microsoft.com/office/drawing/2014/main" val="1795545799"/>
                  </a:ext>
                </a:extLst>
              </a:tr>
              <a:tr h="3708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Osimertinib + carboplatin + pemetrexed (FLAURA2)</a:t>
                      </a:r>
                    </a:p>
                  </a:txBody>
                  <a:tcP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$ 48,968</a:t>
                      </a: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$ 194,972</a:t>
                      </a:r>
                    </a:p>
                  </a:txBody>
                  <a:tcPr anchor="ctr"/>
                </a:tc>
                <a:extLst>
                  <a:ext uri="{0D108BD9-81ED-4DB2-BD59-A6C34878D82A}">
                    <a16:rowId xmlns:a16="http://schemas.microsoft.com/office/drawing/2014/main" val="1217985990"/>
                  </a:ext>
                </a:extLst>
              </a:tr>
              <a:tr h="3708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Osimertinib (FLAURA)</a:t>
                      </a:r>
                    </a:p>
                  </a:txBody>
                  <a:tcP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$ 47,928</a:t>
                      </a: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$ 191,712</a:t>
                      </a:r>
                    </a:p>
                  </a:txBody>
                  <a:tcPr anchor="ctr"/>
                </a:tc>
                <a:extLst>
                  <a:ext uri="{0D108BD9-81ED-4DB2-BD59-A6C34878D82A}">
                    <a16:rowId xmlns:a16="http://schemas.microsoft.com/office/drawing/2014/main" val="2750260420"/>
                  </a:ext>
                </a:extLst>
              </a:tr>
            </a:tbl>
          </a:graphicData>
        </a:graphic>
      </p:graphicFrame>
      <p:pic>
        <p:nvPicPr>
          <p:cNvPr id="7174" name="Picture 6">
            <a:extLst>
              <a:ext uri="{FF2B5EF4-FFF2-40B4-BE49-F238E27FC236}">
                <a16:creationId xmlns:a16="http://schemas.microsoft.com/office/drawing/2014/main" id="{6F5FA5E2-DD9E-1018-CA74-9213434C40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41" y="904283"/>
            <a:ext cx="4658619" cy="4658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CD43FA8-66E5-BAF0-8595-F3304316757E}"/>
              </a:ext>
            </a:extLst>
          </p:cNvPr>
          <p:cNvSpPr txBox="1"/>
          <p:nvPr/>
        </p:nvSpPr>
        <p:spPr>
          <a:xfrm>
            <a:off x="929540" y="3780497"/>
            <a:ext cx="1064309" cy="318356"/>
          </a:xfrm>
          <a:prstGeom prst="rect">
            <a:avLst/>
          </a:prstGeom>
          <a:noFill/>
          <a:ln>
            <a:noFill/>
          </a:ln>
        </p:spPr>
        <p:txBody>
          <a:bodyPr wrap="square" rtlCol="0">
            <a:prstTxWarp prst="textArchDown">
              <a:avLst>
                <a:gd name="adj" fmla="val 19485838"/>
              </a:avLst>
            </a:prstTxWarp>
            <a:spAutoFit/>
          </a:bodyPr>
          <a:lstStyle/>
          <a:p>
            <a:pPr algn="ctr"/>
            <a:r>
              <a:rPr lang="en-US" sz="1100" dirty="0">
                <a:solidFill>
                  <a:schemeClr val="bg1"/>
                </a:solidFill>
                <a:latin typeface="Comic Sans MS" panose="030F0702030302020204" pitchFamily="66" charset="0"/>
              </a:rPr>
              <a:t>Osimertinib</a:t>
            </a:r>
          </a:p>
        </p:txBody>
      </p:sp>
      <p:sp>
        <p:nvSpPr>
          <p:cNvPr id="8" name="TextBox 7">
            <a:extLst>
              <a:ext uri="{FF2B5EF4-FFF2-40B4-BE49-F238E27FC236}">
                <a16:creationId xmlns:a16="http://schemas.microsoft.com/office/drawing/2014/main" id="{BE4A50A3-1782-E0C2-C008-62988B2538FB}"/>
              </a:ext>
            </a:extLst>
          </p:cNvPr>
          <p:cNvSpPr txBox="1"/>
          <p:nvPr/>
        </p:nvSpPr>
        <p:spPr>
          <a:xfrm>
            <a:off x="3479584" y="3977476"/>
            <a:ext cx="1064309" cy="233021"/>
          </a:xfrm>
          <a:prstGeom prst="rect">
            <a:avLst/>
          </a:prstGeom>
          <a:noFill/>
          <a:ln>
            <a:noFill/>
          </a:ln>
        </p:spPr>
        <p:txBody>
          <a:bodyPr wrap="square" rtlCol="0">
            <a:prstTxWarp prst="textArchDown">
              <a:avLst>
                <a:gd name="adj" fmla="val 21004779"/>
              </a:avLst>
            </a:prstTxWarp>
            <a:spAutoFit/>
          </a:bodyPr>
          <a:lstStyle/>
          <a:p>
            <a:pPr algn="ctr"/>
            <a:r>
              <a:rPr lang="en-US" sz="1100" dirty="0" err="1">
                <a:solidFill>
                  <a:schemeClr val="bg1"/>
                </a:solidFill>
                <a:latin typeface="Comic Sans MS" panose="030F0702030302020204" pitchFamily="66" charset="0"/>
              </a:rPr>
              <a:t>Amivantamab</a:t>
            </a:r>
            <a:r>
              <a:rPr lang="en-US" sz="1100" dirty="0">
                <a:solidFill>
                  <a:schemeClr val="bg1"/>
                </a:solidFill>
                <a:latin typeface="Comic Sans MS" panose="030F0702030302020204" pitchFamily="66" charset="0"/>
              </a:rPr>
              <a:t> +</a:t>
            </a:r>
          </a:p>
          <a:p>
            <a:pPr algn="ctr"/>
            <a:r>
              <a:rPr lang="en-US" sz="1100" dirty="0" err="1">
                <a:solidFill>
                  <a:schemeClr val="bg1"/>
                </a:solidFill>
                <a:latin typeface="Comic Sans MS" panose="030F0702030302020204" pitchFamily="66" charset="0"/>
              </a:rPr>
              <a:t>Lasertinib</a:t>
            </a:r>
            <a:endParaRPr lang="en-US" sz="1100" dirty="0">
              <a:solidFill>
                <a:schemeClr val="bg1"/>
              </a:solidFill>
              <a:latin typeface="Comic Sans MS" panose="030F0702030302020204" pitchFamily="66" charset="0"/>
            </a:endParaRPr>
          </a:p>
        </p:txBody>
      </p:sp>
      <p:sp>
        <p:nvSpPr>
          <p:cNvPr id="10" name="TextBox 9">
            <a:extLst>
              <a:ext uri="{FF2B5EF4-FFF2-40B4-BE49-F238E27FC236}">
                <a16:creationId xmlns:a16="http://schemas.microsoft.com/office/drawing/2014/main" id="{AF9B00F1-1E63-18F5-A26A-E1EC4FF15BAA}"/>
              </a:ext>
            </a:extLst>
          </p:cNvPr>
          <p:cNvSpPr txBox="1"/>
          <p:nvPr/>
        </p:nvSpPr>
        <p:spPr>
          <a:xfrm>
            <a:off x="5321594" y="4337949"/>
            <a:ext cx="4906928" cy="461665"/>
          </a:xfrm>
          <a:prstGeom prst="rect">
            <a:avLst/>
          </a:prstGeom>
          <a:noFill/>
        </p:spPr>
        <p:txBody>
          <a:bodyPr wrap="square">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Note: costs include anticancer drug costs only. Assumes a 70 year-old patient with a height of 70 inches and a weight of 70 kg.</a:t>
            </a:r>
          </a:p>
        </p:txBody>
      </p:sp>
    </p:spTree>
    <p:extLst>
      <p:ext uri="{BB962C8B-B14F-4D97-AF65-F5344CB8AC3E}">
        <p14:creationId xmlns:p14="http://schemas.microsoft.com/office/powerpoint/2010/main" val="4222962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CBC40-C038-8A11-47DC-1016A4545080}"/>
            </a:ext>
          </a:extLst>
        </p:cNvPr>
        <p:cNvGrpSpPr/>
        <p:nvPr/>
      </p:nvGrpSpPr>
      <p:grpSpPr>
        <a:xfrm>
          <a:off x="0" y="0"/>
          <a:ext cx="0" cy="0"/>
          <a:chOff x="0" y="0"/>
          <a:chExt cx="0" cy="0"/>
        </a:xfrm>
      </p:grpSpPr>
      <p:grpSp>
        <p:nvGrpSpPr>
          <p:cNvPr id="42" name="Group 41">
            <a:extLst>
              <a:ext uri="{FF2B5EF4-FFF2-40B4-BE49-F238E27FC236}">
                <a16:creationId xmlns:a16="http://schemas.microsoft.com/office/drawing/2014/main" id="{C67F4667-5071-0DF5-64B5-139006D463A1}"/>
              </a:ext>
            </a:extLst>
          </p:cNvPr>
          <p:cNvGrpSpPr/>
          <p:nvPr/>
        </p:nvGrpSpPr>
        <p:grpSpPr>
          <a:xfrm>
            <a:off x="10433340" y="2117894"/>
            <a:ext cx="1371600" cy="1371600"/>
            <a:chOff x="9937808" y="2007060"/>
            <a:chExt cx="1828800" cy="1828800"/>
          </a:xfrm>
        </p:grpSpPr>
        <p:grpSp>
          <p:nvGrpSpPr>
            <p:cNvPr id="43" name="Group 42">
              <a:extLst>
                <a:ext uri="{FF2B5EF4-FFF2-40B4-BE49-F238E27FC236}">
                  <a16:creationId xmlns:a16="http://schemas.microsoft.com/office/drawing/2014/main" id="{9F32C355-2D5D-8570-4120-E2B98305A9EC}"/>
                </a:ext>
              </a:extLst>
            </p:cNvPr>
            <p:cNvGrpSpPr/>
            <p:nvPr/>
          </p:nvGrpSpPr>
          <p:grpSpPr>
            <a:xfrm>
              <a:off x="9937808" y="2007060"/>
              <a:ext cx="1828800" cy="1828800"/>
              <a:chOff x="55418" y="620730"/>
              <a:chExt cx="628904" cy="628904"/>
            </a:xfrm>
          </p:grpSpPr>
          <p:sp>
            <p:nvSpPr>
              <p:cNvPr id="45" name="Oval 44">
                <a:extLst>
                  <a:ext uri="{FF2B5EF4-FFF2-40B4-BE49-F238E27FC236}">
                    <a16:creationId xmlns:a16="http://schemas.microsoft.com/office/drawing/2014/main" id="{97C97E70-FBE8-9EE0-EE88-312CC61313B6}"/>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200"/>
              </a:p>
            </p:txBody>
          </p:sp>
          <p:sp>
            <p:nvSpPr>
              <p:cNvPr id="46" name="Chord 45">
                <a:extLst>
                  <a:ext uri="{FF2B5EF4-FFF2-40B4-BE49-F238E27FC236}">
                    <a16:creationId xmlns:a16="http://schemas.microsoft.com/office/drawing/2014/main" id="{358B5A65-04FE-2827-7733-7B035D1920A7}"/>
                  </a:ext>
                </a:extLst>
              </p:cNvPr>
              <p:cNvSpPr/>
              <p:nvPr/>
            </p:nvSpPr>
            <p:spPr>
              <a:xfrm>
                <a:off x="118308" y="683620"/>
                <a:ext cx="503123" cy="503123"/>
              </a:xfrm>
              <a:prstGeom prst="chord">
                <a:avLst>
                  <a:gd name="adj1" fmla="val 1168272"/>
                  <a:gd name="adj2" fmla="val 9631728"/>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200"/>
              </a:p>
            </p:txBody>
          </p:sp>
        </p:grpSp>
        <p:sp>
          <p:nvSpPr>
            <p:cNvPr id="44" name="TextBox 43">
              <a:extLst>
                <a:ext uri="{FF2B5EF4-FFF2-40B4-BE49-F238E27FC236}">
                  <a16:creationId xmlns:a16="http://schemas.microsoft.com/office/drawing/2014/main" id="{587615AF-D382-9F05-92DA-B13E7B46995A}"/>
                </a:ext>
              </a:extLst>
            </p:cNvPr>
            <p:cNvSpPr txBox="1"/>
            <p:nvPr/>
          </p:nvSpPr>
          <p:spPr>
            <a:xfrm>
              <a:off x="10029245" y="2577349"/>
              <a:ext cx="1645921" cy="615553"/>
            </a:xfrm>
            <a:prstGeom prst="rect">
              <a:avLst/>
            </a:prstGeom>
            <a:noFill/>
          </p:spPr>
          <p:txBody>
            <a:bodyPr wrap="square" rtlCol="0">
              <a:spAutoFit/>
            </a:bodyPr>
            <a:lstStyle/>
            <a:p>
              <a:pPr algn="ctr"/>
              <a:r>
                <a:rPr lang="en-US" sz="1200" b="1" dirty="0" err="1">
                  <a:solidFill>
                    <a:schemeClr val="accent1"/>
                  </a:solidFill>
                </a:rPr>
                <a:t>Amivantamab</a:t>
              </a:r>
              <a:r>
                <a:rPr lang="en-US" sz="1200" b="1" dirty="0">
                  <a:solidFill>
                    <a:schemeClr val="accent1"/>
                  </a:solidFill>
                </a:rPr>
                <a:t> + Lazertinib</a:t>
              </a:r>
            </a:p>
          </p:txBody>
        </p:sp>
      </p:grpSp>
      <p:sp>
        <p:nvSpPr>
          <p:cNvPr id="48" name="TextBox 47">
            <a:extLst>
              <a:ext uri="{FF2B5EF4-FFF2-40B4-BE49-F238E27FC236}">
                <a16:creationId xmlns:a16="http://schemas.microsoft.com/office/drawing/2014/main" id="{6D5BB17C-180D-1DFB-CD8B-2B78CD635B9E}"/>
              </a:ext>
            </a:extLst>
          </p:cNvPr>
          <p:cNvSpPr txBox="1"/>
          <p:nvPr/>
        </p:nvSpPr>
        <p:spPr>
          <a:xfrm>
            <a:off x="326307" y="277992"/>
            <a:ext cx="11338029" cy="584775"/>
          </a:xfrm>
          <a:prstGeom prst="rect">
            <a:avLst/>
          </a:prstGeom>
          <a:noFill/>
        </p:spPr>
        <p:txBody>
          <a:bodyPr wrap="square" rtlCol="0">
            <a:spAutoFit/>
          </a:bodyPr>
          <a:lstStyle/>
          <a:p>
            <a:r>
              <a:rPr lang="en-US" sz="3200" b="1" dirty="0" err="1">
                <a:solidFill>
                  <a:schemeClr val="accent2"/>
                </a:solidFill>
                <a:latin typeface="Calibri" panose="020F0502020204030204" pitchFamily="34" charset="0"/>
                <a:ea typeface="Calibri" panose="020F0502020204030204" pitchFamily="34" charset="0"/>
                <a:cs typeface="Calibri" panose="020F0502020204030204" pitchFamily="34" charset="0"/>
              </a:rPr>
              <a:t>Amivantamab</a:t>
            </a:r>
            <a:r>
              <a:rPr lang="en-US" sz="3200" b="1" dirty="0">
                <a:solidFill>
                  <a:schemeClr val="accent2"/>
                </a:solidFill>
                <a:latin typeface="Calibri" panose="020F0502020204030204" pitchFamily="34" charset="0"/>
                <a:ea typeface="Calibri" panose="020F0502020204030204" pitchFamily="34" charset="0"/>
                <a:cs typeface="Calibri" panose="020F0502020204030204" pitchFamily="34" charset="0"/>
              </a:rPr>
              <a:t> + Lazertinib: Full Circle</a:t>
            </a:r>
          </a:p>
        </p:txBody>
      </p:sp>
      <p:graphicFrame>
        <p:nvGraphicFramePr>
          <p:cNvPr id="7" name="Table 6">
            <a:extLst>
              <a:ext uri="{FF2B5EF4-FFF2-40B4-BE49-F238E27FC236}">
                <a16:creationId xmlns:a16="http://schemas.microsoft.com/office/drawing/2014/main" id="{A779667B-B3DF-4420-7872-3C0B48F12E6E}"/>
              </a:ext>
            </a:extLst>
          </p:cNvPr>
          <p:cNvGraphicFramePr>
            <a:graphicFrameLocks noGrp="1"/>
          </p:cNvGraphicFramePr>
          <p:nvPr/>
        </p:nvGraphicFramePr>
        <p:xfrm>
          <a:off x="5321594" y="923958"/>
          <a:ext cx="4906928" cy="3352800"/>
        </p:xfrm>
        <a:graphic>
          <a:graphicData uri="http://schemas.openxmlformats.org/drawingml/2006/table">
            <a:tbl>
              <a:tblPr firstRow="1" bandRow="1">
                <a:tableStyleId>{5C22544A-7EE6-4342-B048-85BDC9FD1C3A}</a:tableStyleId>
              </a:tblPr>
              <a:tblGrid>
                <a:gridCol w="1520457">
                  <a:extLst>
                    <a:ext uri="{9D8B030D-6E8A-4147-A177-3AD203B41FA5}">
                      <a16:colId xmlns:a16="http://schemas.microsoft.com/office/drawing/2014/main" val="341072581"/>
                    </a:ext>
                  </a:extLst>
                </a:gridCol>
                <a:gridCol w="1632098">
                  <a:extLst>
                    <a:ext uri="{9D8B030D-6E8A-4147-A177-3AD203B41FA5}">
                      <a16:colId xmlns:a16="http://schemas.microsoft.com/office/drawing/2014/main" val="3300416040"/>
                    </a:ext>
                  </a:extLst>
                </a:gridCol>
                <a:gridCol w="1754373">
                  <a:extLst>
                    <a:ext uri="{9D8B030D-6E8A-4147-A177-3AD203B41FA5}">
                      <a16:colId xmlns:a16="http://schemas.microsoft.com/office/drawing/2014/main" val="2127874153"/>
                    </a:ext>
                  </a:extLst>
                </a:gridCol>
              </a:tblGrid>
              <a:tr h="370840">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Wholesale Adjusted Cost (WAC) for the first 12 weeks of therapy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Calibri" panose="020F0502020204030204" pitchFamily="34" charset="0"/>
                        </a:rPr>
                        <a:t>Wholesale Adjusted Cost (WAC) for the first 48 weeks of therapy</a:t>
                      </a:r>
                    </a:p>
                  </a:txBody>
                  <a:tcPr/>
                </a:tc>
                <a:extLst>
                  <a:ext uri="{0D108BD9-81ED-4DB2-BD59-A6C34878D82A}">
                    <a16:rowId xmlns:a16="http://schemas.microsoft.com/office/drawing/2014/main" val="2268394828"/>
                  </a:ext>
                </a:extLst>
              </a:tr>
              <a:tr h="370840">
                <a:tc>
                  <a:txBody>
                    <a:bodyPr/>
                    <a:lstStyle/>
                    <a:p>
                      <a:r>
                        <a:rPr lang="en-US" sz="1400" dirty="0" err="1">
                          <a:latin typeface="Calibri" panose="020F0502020204030204" pitchFamily="34" charset="0"/>
                          <a:ea typeface="Calibri" panose="020F0502020204030204" pitchFamily="34" charset="0"/>
                          <a:cs typeface="Calibri" panose="020F0502020204030204" pitchFamily="34" charset="0"/>
                        </a:rPr>
                        <a:t>Amivantamab</a:t>
                      </a:r>
                      <a:r>
                        <a:rPr lang="en-US" sz="1400" dirty="0">
                          <a:latin typeface="Calibri" panose="020F0502020204030204" pitchFamily="34" charset="0"/>
                          <a:ea typeface="Calibri" panose="020F0502020204030204" pitchFamily="34" charset="0"/>
                          <a:cs typeface="Calibri" panose="020F0502020204030204" pitchFamily="34" charset="0"/>
                        </a:rPr>
                        <a:t> +</a:t>
                      </a:r>
                      <a:endParaRPr lang="en-US" sz="1400" baseline="-25000" dirty="0">
                        <a:latin typeface="Calibri" panose="020F0502020204030204" pitchFamily="34" charset="0"/>
                        <a:ea typeface="Calibri" panose="020F0502020204030204" pitchFamily="34" charset="0"/>
                        <a:cs typeface="Calibri" panose="020F0502020204030204" pitchFamily="34" charset="0"/>
                      </a:endParaRPr>
                    </a:p>
                    <a:p>
                      <a:r>
                        <a:rPr lang="en-US" sz="1400" dirty="0">
                          <a:latin typeface="Calibri" panose="020F0502020204030204" pitchFamily="34" charset="0"/>
                          <a:ea typeface="Calibri" panose="020F0502020204030204" pitchFamily="34" charset="0"/>
                          <a:cs typeface="Calibri" panose="020F0502020204030204" pitchFamily="34" charset="0"/>
                        </a:rPr>
                        <a:t>Lazertinib (MARIPOSA)</a:t>
                      </a:r>
                    </a:p>
                  </a:txBody>
                  <a:tcPr>
                    <a:solidFill>
                      <a:schemeClr val="accent2">
                        <a:lumMod val="40000"/>
                        <a:lumOff val="60000"/>
                      </a:schemeClr>
                    </a:solidFill>
                  </a:tcP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$133,458</a:t>
                      </a:r>
                    </a:p>
                  </a:txBody>
                  <a:tcPr anchor="ctr">
                    <a:solidFill>
                      <a:schemeClr val="accent2">
                        <a:lumMod val="40000"/>
                        <a:lumOff val="60000"/>
                      </a:schemeClr>
                    </a:solidFill>
                  </a:tcP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$ 488,204</a:t>
                      </a:r>
                    </a:p>
                  </a:txBody>
                  <a:tcPr anchor="ctr">
                    <a:solidFill>
                      <a:schemeClr val="accent2">
                        <a:lumMod val="40000"/>
                        <a:lumOff val="60000"/>
                      </a:schemeClr>
                    </a:solidFill>
                  </a:tcPr>
                </a:tc>
                <a:extLst>
                  <a:ext uri="{0D108BD9-81ED-4DB2-BD59-A6C34878D82A}">
                    <a16:rowId xmlns:a16="http://schemas.microsoft.com/office/drawing/2014/main" val="1795545799"/>
                  </a:ext>
                </a:extLst>
              </a:tr>
              <a:tr h="3708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Osimertinib + carboplatin + pemetrexed (FLAURA2)</a:t>
                      </a:r>
                    </a:p>
                  </a:txBody>
                  <a:tcP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$ 48,968</a:t>
                      </a: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$ 194,972</a:t>
                      </a:r>
                    </a:p>
                  </a:txBody>
                  <a:tcPr anchor="ctr"/>
                </a:tc>
                <a:extLst>
                  <a:ext uri="{0D108BD9-81ED-4DB2-BD59-A6C34878D82A}">
                    <a16:rowId xmlns:a16="http://schemas.microsoft.com/office/drawing/2014/main" val="1217985990"/>
                  </a:ext>
                </a:extLst>
              </a:tr>
              <a:tr h="3708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Osimertinib (FLAURA)</a:t>
                      </a:r>
                    </a:p>
                  </a:txBody>
                  <a:tcP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$ 47,928</a:t>
                      </a: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$ 191,712</a:t>
                      </a:r>
                    </a:p>
                  </a:txBody>
                  <a:tcPr anchor="ctr"/>
                </a:tc>
                <a:extLst>
                  <a:ext uri="{0D108BD9-81ED-4DB2-BD59-A6C34878D82A}">
                    <a16:rowId xmlns:a16="http://schemas.microsoft.com/office/drawing/2014/main" val="2750260420"/>
                  </a:ext>
                </a:extLst>
              </a:tr>
            </a:tbl>
          </a:graphicData>
        </a:graphic>
      </p:graphicFrame>
      <p:pic>
        <p:nvPicPr>
          <p:cNvPr id="2" name="Picture 1" descr="A graph showing the number of the number of people&#10;&#10;Description automatically generated with medium confidence">
            <a:extLst>
              <a:ext uri="{FF2B5EF4-FFF2-40B4-BE49-F238E27FC236}">
                <a16:creationId xmlns:a16="http://schemas.microsoft.com/office/drawing/2014/main" id="{EC1230FE-067C-58A8-1C73-AC81C0E73ED1}"/>
              </a:ext>
            </a:extLst>
          </p:cNvPr>
          <p:cNvPicPr>
            <a:picLocks noChangeAspect="1"/>
          </p:cNvPicPr>
          <p:nvPr/>
        </p:nvPicPr>
        <p:blipFill>
          <a:blip r:embed="rId2"/>
          <a:stretch>
            <a:fillRect/>
          </a:stretch>
        </p:blipFill>
        <p:spPr>
          <a:xfrm>
            <a:off x="166285" y="923958"/>
            <a:ext cx="5007142" cy="2816517"/>
          </a:xfrm>
          <a:prstGeom prst="rect">
            <a:avLst/>
          </a:prstGeom>
        </p:spPr>
      </p:pic>
      <p:sp>
        <p:nvSpPr>
          <p:cNvPr id="3" name="TextBox 2">
            <a:extLst>
              <a:ext uri="{FF2B5EF4-FFF2-40B4-BE49-F238E27FC236}">
                <a16:creationId xmlns:a16="http://schemas.microsoft.com/office/drawing/2014/main" id="{7E0FD9A4-1976-A889-932D-1521CA38A179}"/>
              </a:ext>
            </a:extLst>
          </p:cNvPr>
          <p:cNvSpPr txBox="1"/>
          <p:nvPr/>
        </p:nvSpPr>
        <p:spPr>
          <a:xfrm>
            <a:off x="5321594" y="4337949"/>
            <a:ext cx="4906928" cy="461665"/>
          </a:xfrm>
          <a:prstGeom prst="rect">
            <a:avLst/>
          </a:prstGeom>
          <a:noFill/>
        </p:spPr>
        <p:txBody>
          <a:bodyPr wrap="square">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Note: costs include anticancer drug costs only. Assumes a 70 year-old patient with a height of 70 inches and a weight of 70 kg.</a:t>
            </a:r>
          </a:p>
        </p:txBody>
      </p:sp>
      <p:sp>
        <p:nvSpPr>
          <p:cNvPr id="4" name="TextBox 3">
            <a:extLst>
              <a:ext uri="{FF2B5EF4-FFF2-40B4-BE49-F238E27FC236}">
                <a16:creationId xmlns:a16="http://schemas.microsoft.com/office/drawing/2014/main" id="{BB839A10-4341-3699-D479-F499DF223DA3}"/>
              </a:ext>
            </a:extLst>
          </p:cNvPr>
          <p:cNvSpPr txBox="1"/>
          <p:nvPr/>
        </p:nvSpPr>
        <p:spPr>
          <a:xfrm>
            <a:off x="166285" y="3801666"/>
            <a:ext cx="4906928" cy="276999"/>
          </a:xfrm>
          <a:prstGeom prst="rect">
            <a:avLst/>
          </a:prstGeom>
          <a:noFill/>
        </p:spPr>
        <p:txBody>
          <a:bodyPr wrap="square">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From Yang et al, European Lung Cancer Conference 2025</a:t>
            </a:r>
          </a:p>
        </p:txBody>
      </p:sp>
    </p:spTree>
    <p:extLst>
      <p:ext uri="{BB962C8B-B14F-4D97-AF65-F5344CB8AC3E}">
        <p14:creationId xmlns:p14="http://schemas.microsoft.com/office/powerpoint/2010/main" val="30739152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B68029-5C4D-83E3-EA52-75670CE927EA}"/>
            </a:ext>
          </a:extLst>
        </p:cNvPr>
        <p:cNvGrpSpPr/>
        <p:nvPr/>
      </p:nvGrpSpPr>
      <p:grpSpPr>
        <a:xfrm>
          <a:off x="0" y="0"/>
          <a:ext cx="0" cy="0"/>
          <a:chOff x="0" y="0"/>
          <a:chExt cx="0" cy="0"/>
        </a:xfrm>
      </p:grpSpPr>
      <p:grpSp>
        <p:nvGrpSpPr>
          <p:cNvPr id="10" name="Group 9">
            <a:extLst>
              <a:ext uri="{FF2B5EF4-FFF2-40B4-BE49-F238E27FC236}">
                <a16:creationId xmlns:a16="http://schemas.microsoft.com/office/drawing/2014/main" id="{CC96FD1C-4884-9B31-31E3-7B847B53BAD9}"/>
              </a:ext>
            </a:extLst>
          </p:cNvPr>
          <p:cNvGrpSpPr/>
          <p:nvPr/>
        </p:nvGrpSpPr>
        <p:grpSpPr>
          <a:xfrm>
            <a:off x="5451970" y="99059"/>
            <a:ext cx="6659881" cy="6659881"/>
            <a:chOff x="195348" y="198119"/>
            <a:chExt cx="6659881" cy="6659881"/>
          </a:xfrm>
        </p:grpSpPr>
        <p:pic>
          <p:nvPicPr>
            <p:cNvPr id="1028" name="Picture 4" descr="Thumbnail Image A political cartoon-style illustration of five dwarves struggling to hold up a collapsing roof. Each dwarf is uniquely dressed and visibly straining under the weight. The roof is cracked and sagging, with exaggerated stress lines and debris falling. The scene is dramatic and symbolic, with a satirical tone. The background is minimal to focus on the dwarves and the roof. The art style is bold, with thick lines and expressive facial features, typical of editorial cartoons.">
              <a:extLst>
                <a:ext uri="{FF2B5EF4-FFF2-40B4-BE49-F238E27FC236}">
                  <a16:creationId xmlns:a16="http://schemas.microsoft.com/office/drawing/2014/main" id="{E66E9F22-BDFA-C915-DCE2-F3D2CD06B3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348" y="198119"/>
              <a:ext cx="6659881" cy="66598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3D85E3F-1D00-CA50-2FE7-D9F085C08962}"/>
                </a:ext>
              </a:extLst>
            </p:cNvPr>
            <p:cNvSpPr txBox="1"/>
            <p:nvPr/>
          </p:nvSpPr>
          <p:spPr>
            <a:xfrm rot="21018768">
              <a:off x="668541" y="1865374"/>
              <a:ext cx="3092240" cy="400110"/>
            </a:xfrm>
            <a:prstGeom prst="rect">
              <a:avLst/>
            </a:prstGeom>
            <a:noFill/>
          </p:spPr>
          <p:txBody>
            <a:bodyPr wrap="square" rtlCol="0">
              <a:spAutoFit/>
            </a:bodyPr>
            <a:lstStyle/>
            <a:p>
              <a:pPr algn="ctr"/>
              <a:r>
                <a:rPr lang="en-US" sz="2000" b="1" dirty="0">
                  <a:latin typeface="Comic Sans MS" panose="030F0702030302020204" pitchFamily="66" charset="0"/>
                </a:rPr>
                <a:t>High Drug Prices</a:t>
              </a:r>
            </a:p>
          </p:txBody>
        </p:sp>
        <p:sp>
          <p:nvSpPr>
            <p:cNvPr id="4" name="TextBox 3">
              <a:extLst>
                <a:ext uri="{FF2B5EF4-FFF2-40B4-BE49-F238E27FC236}">
                  <a16:creationId xmlns:a16="http://schemas.microsoft.com/office/drawing/2014/main" id="{8F137FAB-3A9A-7409-B162-64AD630445A3}"/>
                </a:ext>
              </a:extLst>
            </p:cNvPr>
            <p:cNvSpPr txBox="1"/>
            <p:nvPr/>
          </p:nvSpPr>
          <p:spPr>
            <a:xfrm>
              <a:off x="1693829" y="5461180"/>
              <a:ext cx="756941" cy="338554"/>
            </a:xfrm>
            <a:prstGeom prst="rect">
              <a:avLst/>
            </a:prstGeom>
            <a:solidFill>
              <a:schemeClr val="bg1"/>
            </a:solidFill>
            <a:ln>
              <a:solidFill>
                <a:schemeClr val="tx1"/>
              </a:solidFill>
            </a:ln>
          </p:spPr>
          <p:txBody>
            <a:bodyPr wrap="square" rtlCol="0">
              <a:spAutoFit/>
            </a:bodyPr>
            <a:lstStyle/>
            <a:p>
              <a:pPr algn="ctr"/>
              <a:r>
                <a:rPr lang="en-US" sz="1600" b="1" dirty="0">
                  <a:latin typeface="Comic Sans MS" panose="030F0702030302020204" pitchFamily="66" charset="0"/>
                </a:rPr>
                <a:t>PBMs</a:t>
              </a:r>
            </a:p>
          </p:txBody>
        </p:sp>
        <p:sp>
          <p:nvSpPr>
            <p:cNvPr id="5" name="TextBox 4">
              <a:extLst>
                <a:ext uri="{FF2B5EF4-FFF2-40B4-BE49-F238E27FC236}">
                  <a16:creationId xmlns:a16="http://schemas.microsoft.com/office/drawing/2014/main" id="{0994F3DC-A1CB-EEB7-44D1-7EABDDD845FA}"/>
                </a:ext>
              </a:extLst>
            </p:cNvPr>
            <p:cNvSpPr txBox="1"/>
            <p:nvPr/>
          </p:nvSpPr>
          <p:spPr>
            <a:xfrm>
              <a:off x="278452" y="5402991"/>
              <a:ext cx="1206755" cy="338554"/>
            </a:xfrm>
            <a:prstGeom prst="rect">
              <a:avLst/>
            </a:prstGeom>
            <a:solidFill>
              <a:schemeClr val="bg1"/>
            </a:solidFill>
            <a:ln>
              <a:solidFill>
                <a:schemeClr val="tx1"/>
              </a:solidFill>
            </a:ln>
          </p:spPr>
          <p:txBody>
            <a:bodyPr wrap="square" rtlCol="0">
              <a:spAutoFit/>
            </a:bodyPr>
            <a:lstStyle/>
            <a:p>
              <a:pPr algn="ctr"/>
              <a:r>
                <a:rPr lang="en-US" sz="1600" b="1" dirty="0">
                  <a:latin typeface="Comic Sans MS" panose="030F0702030302020204" pitchFamily="66" charset="0"/>
                </a:rPr>
                <a:t>Pharma</a:t>
              </a:r>
            </a:p>
          </p:txBody>
        </p:sp>
        <p:sp>
          <p:nvSpPr>
            <p:cNvPr id="6" name="TextBox 5">
              <a:extLst>
                <a:ext uri="{FF2B5EF4-FFF2-40B4-BE49-F238E27FC236}">
                  <a16:creationId xmlns:a16="http://schemas.microsoft.com/office/drawing/2014/main" id="{E8FAC8F4-1199-1C3B-45A6-F2AAFBC0DA4B}"/>
                </a:ext>
              </a:extLst>
            </p:cNvPr>
            <p:cNvSpPr txBox="1"/>
            <p:nvPr/>
          </p:nvSpPr>
          <p:spPr>
            <a:xfrm>
              <a:off x="2659392" y="5486339"/>
              <a:ext cx="798021" cy="338554"/>
            </a:xfrm>
            <a:prstGeom prst="rect">
              <a:avLst/>
            </a:prstGeom>
            <a:solidFill>
              <a:schemeClr val="bg1"/>
            </a:solidFill>
            <a:ln>
              <a:solidFill>
                <a:schemeClr val="tx1"/>
              </a:solidFill>
            </a:ln>
          </p:spPr>
          <p:txBody>
            <a:bodyPr wrap="square" rtlCol="0">
              <a:spAutoFit/>
            </a:bodyPr>
            <a:lstStyle/>
            <a:p>
              <a:pPr algn="ctr"/>
              <a:r>
                <a:rPr lang="en-US" sz="1600" b="1" dirty="0">
                  <a:latin typeface="Comic Sans MS" panose="030F0702030302020204" pitchFamily="66" charset="0"/>
                </a:rPr>
                <a:t>Policy</a:t>
              </a:r>
            </a:p>
          </p:txBody>
        </p:sp>
        <p:sp>
          <p:nvSpPr>
            <p:cNvPr id="7" name="TextBox 6">
              <a:extLst>
                <a:ext uri="{FF2B5EF4-FFF2-40B4-BE49-F238E27FC236}">
                  <a16:creationId xmlns:a16="http://schemas.microsoft.com/office/drawing/2014/main" id="{8CE30AC1-4D76-7852-2FF5-26EEB0087D6B}"/>
                </a:ext>
              </a:extLst>
            </p:cNvPr>
            <p:cNvSpPr txBox="1"/>
            <p:nvPr/>
          </p:nvSpPr>
          <p:spPr>
            <a:xfrm>
              <a:off x="4049622" y="5486339"/>
              <a:ext cx="1206755" cy="338554"/>
            </a:xfrm>
            <a:prstGeom prst="rect">
              <a:avLst/>
            </a:prstGeom>
            <a:solidFill>
              <a:schemeClr val="bg1"/>
            </a:solidFill>
            <a:ln>
              <a:solidFill>
                <a:schemeClr val="tx1"/>
              </a:solidFill>
            </a:ln>
          </p:spPr>
          <p:txBody>
            <a:bodyPr wrap="square" rtlCol="0">
              <a:spAutoFit/>
            </a:bodyPr>
            <a:lstStyle/>
            <a:p>
              <a:pPr algn="ctr"/>
              <a:r>
                <a:rPr lang="en-US" sz="1600" b="1" dirty="0">
                  <a:latin typeface="Comic Sans MS" panose="030F0702030302020204" pitchFamily="66" charset="0"/>
                </a:rPr>
                <a:t>Physicians</a:t>
              </a:r>
            </a:p>
          </p:txBody>
        </p:sp>
        <p:sp>
          <p:nvSpPr>
            <p:cNvPr id="8" name="TextBox 7">
              <a:extLst>
                <a:ext uri="{FF2B5EF4-FFF2-40B4-BE49-F238E27FC236}">
                  <a16:creationId xmlns:a16="http://schemas.microsoft.com/office/drawing/2014/main" id="{B7BD00E2-1B36-3D0A-C65D-2D8263F1D3D0}"/>
                </a:ext>
              </a:extLst>
            </p:cNvPr>
            <p:cNvSpPr txBox="1"/>
            <p:nvPr/>
          </p:nvSpPr>
          <p:spPr>
            <a:xfrm>
              <a:off x="5422991" y="5317062"/>
              <a:ext cx="1346018" cy="954107"/>
            </a:xfrm>
            <a:prstGeom prst="rect">
              <a:avLst/>
            </a:prstGeom>
            <a:solidFill>
              <a:schemeClr val="bg1"/>
            </a:solidFill>
            <a:ln>
              <a:solidFill>
                <a:schemeClr val="tx1"/>
              </a:solidFill>
            </a:ln>
          </p:spPr>
          <p:txBody>
            <a:bodyPr wrap="square" rtlCol="0">
              <a:spAutoFit/>
            </a:bodyPr>
            <a:lstStyle/>
            <a:p>
              <a:pPr algn="ctr"/>
              <a:r>
                <a:rPr lang="en-US" sz="1400" b="1" dirty="0">
                  <a:latin typeface="Comic Sans MS" panose="030F0702030302020204" pitchFamily="66" charset="0"/>
                </a:rPr>
                <a:t>Pretending</a:t>
              </a:r>
            </a:p>
            <a:p>
              <a:pPr algn="ctr"/>
              <a:r>
                <a:rPr lang="en-US" sz="1400" b="1" dirty="0">
                  <a:latin typeface="Comic Sans MS" panose="030F0702030302020204" pitchFamily="66" charset="0"/>
                </a:rPr>
                <a:t>Health Care Is A Free Market</a:t>
              </a:r>
            </a:p>
          </p:txBody>
        </p:sp>
      </p:grpSp>
      <p:sp>
        <p:nvSpPr>
          <p:cNvPr id="2" name="TextBox 1">
            <a:extLst>
              <a:ext uri="{FF2B5EF4-FFF2-40B4-BE49-F238E27FC236}">
                <a16:creationId xmlns:a16="http://schemas.microsoft.com/office/drawing/2014/main" id="{84E61CFF-612B-377E-1C3B-508AF1E94CD6}"/>
              </a:ext>
            </a:extLst>
          </p:cNvPr>
          <p:cNvSpPr txBox="1"/>
          <p:nvPr/>
        </p:nvSpPr>
        <p:spPr>
          <a:xfrm>
            <a:off x="3380508" y="5362120"/>
            <a:ext cx="2029909" cy="461665"/>
          </a:xfrm>
          <a:prstGeom prst="rect">
            <a:avLst/>
          </a:prstGeom>
          <a:noFill/>
        </p:spPr>
        <p:txBody>
          <a:bodyPr wrap="square" rtlCol="0">
            <a:spAutoFit/>
          </a:bodyPr>
          <a:lstStyle/>
          <a:p>
            <a:pPr algn="r"/>
            <a:r>
              <a:rPr lang="en-US" sz="1200" i="1" dirty="0">
                <a:solidFill>
                  <a:schemeClr val="bg1"/>
                </a:solidFill>
                <a:latin typeface="Calibri" panose="020F0502020204030204" pitchFamily="34" charset="0"/>
                <a:ea typeface="Calibri" panose="020F0502020204030204" pitchFamily="34" charset="0"/>
                <a:cs typeface="Calibri" panose="020F0502020204030204" pitchFamily="34" charset="0"/>
              </a:rPr>
              <a:t>This image was generated with the assistance of AI</a:t>
            </a:r>
          </a:p>
        </p:txBody>
      </p:sp>
      <p:sp>
        <p:nvSpPr>
          <p:cNvPr id="9" name="TextBox 8">
            <a:extLst>
              <a:ext uri="{FF2B5EF4-FFF2-40B4-BE49-F238E27FC236}">
                <a16:creationId xmlns:a16="http://schemas.microsoft.com/office/drawing/2014/main" id="{6B34CB03-3912-E590-1796-AAA6A7F7CF2A}"/>
              </a:ext>
            </a:extLst>
          </p:cNvPr>
          <p:cNvSpPr txBox="1"/>
          <p:nvPr/>
        </p:nvSpPr>
        <p:spPr>
          <a:xfrm>
            <a:off x="285008" y="348441"/>
            <a:ext cx="5486400" cy="584775"/>
          </a:xfrm>
          <a:prstGeom prst="rect">
            <a:avLst/>
          </a:prstGeom>
          <a:noFill/>
        </p:spPr>
        <p:txBody>
          <a:bodyPr wrap="square" rtlCol="0">
            <a:spAutoFit/>
          </a:bodyPr>
          <a:lstStyle/>
          <a:p>
            <a:r>
              <a:rPr lang="en-US" sz="3200" b="1" dirty="0">
                <a:solidFill>
                  <a:schemeClr val="accent2"/>
                </a:solidFill>
                <a:latin typeface="Calibri" panose="020F0502020204030204" pitchFamily="34" charset="0"/>
                <a:ea typeface="Calibri" panose="020F0502020204030204" pitchFamily="34" charset="0"/>
                <a:cs typeface="Calibri" panose="020F0502020204030204" pitchFamily="34" charset="0"/>
              </a:rPr>
              <a:t>What Have We Learned?</a:t>
            </a:r>
          </a:p>
        </p:txBody>
      </p:sp>
      <p:sp>
        <p:nvSpPr>
          <p:cNvPr id="11" name="TextBox 10">
            <a:extLst>
              <a:ext uri="{FF2B5EF4-FFF2-40B4-BE49-F238E27FC236}">
                <a16:creationId xmlns:a16="http://schemas.microsoft.com/office/drawing/2014/main" id="{887368B1-E913-BDF9-E4E3-D91C78DB3525}"/>
              </a:ext>
            </a:extLst>
          </p:cNvPr>
          <p:cNvSpPr txBox="1"/>
          <p:nvPr/>
        </p:nvSpPr>
        <p:spPr>
          <a:xfrm>
            <a:off x="285008" y="933216"/>
            <a:ext cx="4928260" cy="4801314"/>
          </a:xfrm>
          <a:prstGeom prst="rect">
            <a:avLst/>
          </a:prstGeom>
          <a:noFill/>
        </p:spPr>
        <p:txBody>
          <a:bodyPr wrap="square" rtlCol="0">
            <a:spAutoFit/>
          </a:bodyPr>
          <a:lstStyle/>
          <a:p>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The causes of our drug pricing dilemma is multifactorial:</a:t>
            </a:r>
          </a:p>
          <a:p>
            <a:pPr marL="285750" indent="-285750">
              <a:buFont typeface="Arial" panose="020B0604020202020204" pitchFamily="34" charset="0"/>
              <a:buChar char="•"/>
            </a:pP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Overhauled FDA approval process grew faster and, arguably, less stringent</a:t>
            </a:r>
          </a:p>
          <a:p>
            <a:pPr marL="285750" indent="-285750">
              <a:buFont typeface="Arial" panose="020B0604020202020204" pitchFamily="34" charset="0"/>
              <a:buChar char="•"/>
            </a:pP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Medicare reform handcuffed itself from negotiating on price/formulary</a:t>
            </a:r>
          </a:p>
          <a:p>
            <a:pPr marL="285750" indent="-285750">
              <a:buFont typeface="Arial" panose="020B0604020202020204" pitchFamily="34" charset="0"/>
              <a:buChar char="•"/>
            </a:pPr>
            <a:r>
              <a:rPr lang="en-US" sz="1800" dirty="0">
                <a:solidFill>
                  <a:schemeClr val="bg1"/>
                </a:solidFill>
                <a:latin typeface="Calibri" panose="020F0502020204030204" pitchFamily="34" charset="0"/>
                <a:ea typeface="Calibri" panose="020F0502020204030204" pitchFamily="34" charset="0"/>
                <a:cs typeface="Calibri" panose="020F0502020204030204" pitchFamily="34" charset="0"/>
              </a:rPr>
              <a:t>Govt agencies don’t just avoid price discussions. They aren’t consistently demanding studies that would clarify value (e.g., maintenance bevacizumab).</a:t>
            </a:r>
          </a:p>
          <a:p>
            <a:pPr marL="285750" indent="-285750">
              <a:buFont typeface="Arial" panose="020B0604020202020204" pitchFamily="34" charset="0"/>
              <a:buChar char="•"/>
            </a:pP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Market forces are really only on the seller/supply side. </a:t>
            </a:r>
          </a:p>
          <a:p>
            <a:pPr marL="742950" lvl="1" indent="-285750">
              <a:buFont typeface="Arial" panose="020B0604020202020204" pitchFamily="34" charset="0"/>
              <a:buChar char="•"/>
            </a:pP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Monopolies in increasingly niche indications without perceived alternatives</a:t>
            </a:r>
          </a:p>
          <a:p>
            <a:pPr marL="742950" lvl="1" indent="-285750">
              <a:buFont typeface="Arial" panose="020B0604020202020204" pitchFamily="34" charset="0"/>
              <a:buChar char="•"/>
            </a:pP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Limited insight into costs and benefits for consumers.</a:t>
            </a:r>
          </a:p>
          <a:p>
            <a:endParaRPr lang="en-US"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439051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9E08F-E718-A123-B72C-114423F43AD8}"/>
            </a:ext>
          </a:extLst>
        </p:cNvPr>
        <p:cNvGrpSpPr/>
        <p:nvPr/>
      </p:nvGrpSpPr>
      <p:grpSpPr>
        <a:xfrm>
          <a:off x="0" y="0"/>
          <a:ext cx="0" cy="0"/>
          <a:chOff x="0" y="0"/>
          <a:chExt cx="0" cy="0"/>
        </a:xfrm>
      </p:grpSpPr>
      <p:sp>
        <p:nvSpPr>
          <p:cNvPr id="48" name="TextBox 47">
            <a:extLst>
              <a:ext uri="{FF2B5EF4-FFF2-40B4-BE49-F238E27FC236}">
                <a16:creationId xmlns:a16="http://schemas.microsoft.com/office/drawing/2014/main" id="{ECF680B9-E03D-B2DF-544D-0DD6C1043760}"/>
              </a:ext>
            </a:extLst>
          </p:cNvPr>
          <p:cNvSpPr txBox="1"/>
          <p:nvPr/>
        </p:nvSpPr>
        <p:spPr>
          <a:xfrm>
            <a:off x="326307" y="277992"/>
            <a:ext cx="11338029" cy="892552"/>
          </a:xfrm>
          <a:prstGeom prst="rect">
            <a:avLst/>
          </a:prstGeom>
          <a:noFill/>
        </p:spPr>
        <p:txBody>
          <a:bodyPr wrap="square" rtlCol="0">
            <a:spAutoFit/>
          </a:bodyPr>
          <a:lstStyle/>
          <a:p>
            <a:r>
              <a:rPr lang="en-US" sz="3200" b="1" dirty="0">
                <a:solidFill>
                  <a:schemeClr val="accent2"/>
                </a:solidFill>
                <a:latin typeface="Calibri" panose="020F0502020204030204" pitchFamily="34" charset="0"/>
                <a:ea typeface="Calibri" panose="020F0502020204030204" pitchFamily="34" charset="0"/>
                <a:cs typeface="Calibri" panose="020F0502020204030204" pitchFamily="34" charset="0"/>
              </a:rPr>
              <a:t>Where Has This Left Us?</a:t>
            </a:r>
          </a:p>
          <a:p>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The US outspends all other nations on prescription drugs, paying far higher prices on brand-name drugs. </a:t>
            </a:r>
          </a:p>
        </p:txBody>
      </p:sp>
      <p:pic>
        <p:nvPicPr>
          <p:cNvPr id="27" name="Picture 26" descr="A graphic with no description">
            <a:extLst>
              <a:ext uri="{FF2B5EF4-FFF2-40B4-BE49-F238E27FC236}">
                <a16:creationId xmlns:a16="http://schemas.microsoft.com/office/drawing/2014/main" id="{7BA51E6F-DA06-36D2-C9EA-C1EC6087064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6307" y="1482102"/>
            <a:ext cx="5466343" cy="3908786"/>
          </a:xfrm>
          <a:prstGeom prst="rect">
            <a:avLst/>
          </a:prstGeom>
          <a:solidFill>
            <a:schemeClr val="bg1"/>
          </a:solidFill>
          <a:ln>
            <a:noFill/>
          </a:ln>
        </p:spPr>
      </p:pic>
      <p:pic>
        <p:nvPicPr>
          <p:cNvPr id="28" name="Picture 27" descr="A graphic with no description">
            <a:extLst>
              <a:ext uri="{FF2B5EF4-FFF2-40B4-BE49-F238E27FC236}">
                <a16:creationId xmlns:a16="http://schemas.microsoft.com/office/drawing/2014/main" id="{83AEA90E-8C85-4BD6-A530-3C703097D9E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99350" y="1482102"/>
            <a:ext cx="5466343" cy="3908786"/>
          </a:xfrm>
          <a:prstGeom prst="rect">
            <a:avLst/>
          </a:prstGeom>
          <a:solidFill>
            <a:schemeClr val="bg1"/>
          </a:solidFill>
          <a:ln>
            <a:noFill/>
          </a:ln>
        </p:spPr>
      </p:pic>
      <p:sp>
        <p:nvSpPr>
          <p:cNvPr id="29" name="TextBox 28">
            <a:extLst>
              <a:ext uri="{FF2B5EF4-FFF2-40B4-BE49-F238E27FC236}">
                <a16:creationId xmlns:a16="http://schemas.microsoft.com/office/drawing/2014/main" id="{8C769BE4-3EAB-E70D-D1BE-DF1EC34E234D}"/>
              </a:ext>
            </a:extLst>
          </p:cNvPr>
          <p:cNvSpPr txBox="1"/>
          <p:nvPr/>
        </p:nvSpPr>
        <p:spPr>
          <a:xfrm>
            <a:off x="8261267" y="5445954"/>
            <a:ext cx="3930733" cy="369332"/>
          </a:xfrm>
          <a:prstGeom prst="rect">
            <a:avLst/>
          </a:prstGeom>
          <a:noFill/>
        </p:spPr>
        <p:txBody>
          <a:bodyPr wrap="square" rtlCol="0">
            <a:spAutoFit/>
          </a:bodyPr>
          <a:lstStyle/>
          <a:p>
            <a:pPr algn="r"/>
            <a:r>
              <a:rPr lang="en-US" dirty="0" err="1">
                <a:solidFill>
                  <a:schemeClr val="bg1"/>
                </a:solidFill>
                <a:latin typeface="Calibri" panose="020F0502020204030204" pitchFamily="34" charset="0"/>
                <a:ea typeface="Calibri" panose="020F0502020204030204" pitchFamily="34" charset="0"/>
                <a:cs typeface="Calibri" panose="020F0502020204030204" pitchFamily="34" charset="0"/>
              </a:rPr>
              <a:t>Papanicolas</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et al, JAMA 2018</a:t>
            </a:r>
          </a:p>
        </p:txBody>
      </p:sp>
    </p:spTree>
    <p:extLst>
      <p:ext uri="{BB962C8B-B14F-4D97-AF65-F5344CB8AC3E}">
        <p14:creationId xmlns:p14="http://schemas.microsoft.com/office/powerpoint/2010/main" val="2854983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edium shot of a person smiling&#10;&#10;Description automatically generated">
            <a:extLst>
              <a:ext uri="{FF2B5EF4-FFF2-40B4-BE49-F238E27FC236}">
                <a16:creationId xmlns:a16="http://schemas.microsoft.com/office/drawing/2014/main" id="{840EA113-D718-AFEE-272F-B88ED99ED7DF}"/>
              </a:ext>
            </a:extLst>
          </p:cNvPr>
          <p:cNvPicPr>
            <a:picLocks noChangeAspect="1"/>
          </p:cNvPicPr>
          <p:nvPr/>
        </p:nvPicPr>
        <p:blipFill>
          <a:blip r:embed="rId2"/>
          <a:stretch>
            <a:fillRect/>
          </a:stretch>
        </p:blipFill>
        <p:spPr>
          <a:xfrm>
            <a:off x="8074187" y="222738"/>
            <a:ext cx="3801290" cy="5319229"/>
          </a:xfrm>
          <a:prstGeom prst="rect">
            <a:avLst/>
          </a:prstGeom>
        </p:spPr>
      </p:pic>
      <p:sp>
        <p:nvSpPr>
          <p:cNvPr id="4" name="Subtitle 2">
            <a:extLst>
              <a:ext uri="{FF2B5EF4-FFF2-40B4-BE49-F238E27FC236}">
                <a16:creationId xmlns:a16="http://schemas.microsoft.com/office/drawing/2014/main" id="{B1858180-F940-B216-4B9C-C3A5BD7A9A7A}"/>
              </a:ext>
            </a:extLst>
          </p:cNvPr>
          <p:cNvSpPr txBox="1">
            <a:spLocks/>
          </p:cNvSpPr>
          <p:nvPr/>
        </p:nvSpPr>
        <p:spPr>
          <a:xfrm>
            <a:off x="525522" y="3269512"/>
            <a:ext cx="7548665" cy="25518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solidFill>
                  <a:schemeClr val="accent2"/>
                </a:solidFill>
              </a:rPr>
              <a:t>David Jackman, MD</a:t>
            </a:r>
          </a:p>
          <a:p>
            <a:pPr marL="0" indent="0">
              <a:buFont typeface="Arial" panose="020B0604020202020204" pitchFamily="34" charset="0"/>
              <a:buNone/>
            </a:pPr>
            <a:r>
              <a:rPr lang="en-US" sz="1800" dirty="0">
                <a:solidFill>
                  <a:schemeClr val="bg1"/>
                </a:solidFill>
              </a:rPr>
              <a:t>Dana-Farber Cancer Institute, Boston, MA</a:t>
            </a:r>
          </a:p>
          <a:p>
            <a:r>
              <a:rPr lang="en-US" sz="1800" dirty="0">
                <a:solidFill>
                  <a:schemeClr val="bg1"/>
                </a:solidFill>
              </a:rPr>
              <a:t>Senior Physician, Lowe Center for Thoracic Oncology</a:t>
            </a:r>
          </a:p>
          <a:p>
            <a:pPr marL="227013" indent="-227013"/>
            <a:r>
              <a:rPr lang="en-US" sz="1800" dirty="0">
                <a:solidFill>
                  <a:schemeClr val="bg1"/>
                </a:solidFill>
              </a:rPr>
              <a:t>Medical Director, Clinical Pathways and New Business Initiatives</a:t>
            </a:r>
          </a:p>
          <a:p>
            <a:pPr marL="227013" indent="-227013"/>
            <a:r>
              <a:rPr lang="en-US" sz="1800" dirty="0">
                <a:solidFill>
                  <a:schemeClr val="bg1"/>
                </a:solidFill>
              </a:rPr>
              <a:t>Medical Director, DFCI Collaborative and Strategic Alliances</a:t>
            </a:r>
          </a:p>
          <a:p>
            <a:pPr marL="0" indent="0">
              <a:buNone/>
            </a:pPr>
            <a:r>
              <a:rPr lang="en-US" sz="1800" dirty="0">
                <a:solidFill>
                  <a:schemeClr val="bg1"/>
                </a:solidFill>
              </a:rPr>
              <a:t>Assistant Professor, Harvard Medical School</a:t>
            </a:r>
          </a:p>
        </p:txBody>
      </p:sp>
      <p:sp>
        <p:nvSpPr>
          <p:cNvPr id="5" name="Subtitle 2">
            <a:extLst>
              <a:ext uri="{FF2B5EF4-FFF2-40B4-BE49-F238E27FC236}">
                <a16:creationId xmlns:a16="http://schemas.microsoft.com/office/drawing/2014/main" id="{26ABD3F3-2A67-5D60-90B0-15879F057A56}"/>
              </a:ext>
            </a:extLst>
          </p:cNvPr>
          <p:cNvSpPr txBox="1">
            <a:spLocks/>
          </p:cNvSpPr>
          <p:nvPr/>
        </p:nvSpPr>
        <p:spPr>
          <a:xfrm>
            <a:off x="525522" y="727343"/>
            <a:ext cx="6388569" cy="150682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solidFill>
                  <a:schemeClr val="bg1"/>
                </a:solidFill>
              </a:rPr>
              <a:t>I have no conflicts of interest to disclose.</a:t>
            </a:r>
          </a:p>
        </p:txBody>
      </p:sp>
    </p:spTree>
    <p:extLst>
      <p:ext uri="{BB962C8B-B14F-4D97-AF65-F5344CB8AC3E}">
        <p14:creationId xmlns:p14="http://schemas.microsoft.com/office/powerpoint/2010/main" val="13939235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ED27D-29C7-F0DF-F0BB-0FC502720995}"/>
            </a:ext>
          </a:extLst>
        </p:cNvPr>
        <p:cNvGrpSpPr/>
        <p:nvPr/>
      </p:nvGrpSpPr>
      <p:grpSpPr>
        <a:xfrm>
          <a:off x="0" y="0"/>
          <a:ext cx="0" cy="0"/>
          <a:chOff x="0" y="0"/>
          <a:chExt cx="0" cy="0"/>
        </a:xfrm>
      </p:grpSpPr>
      <p:sp>
        <p:nvSpPr>
          <p:cNvPr id="48" name="TextBox 47">
            <a:extLst>
              <a:ext uri="{FF2B5EF4-FFF2-40B4-BE49-F238E27FC236}">
                <a16:creationId xmlns:a16="http://schemas.microsoft.com/office/drawing/2014/main" id="{773CE58D-AF21-9B12-A148-69E90A10D7CD}"/>
              </a:ext>
            </a:extLst>
          </p:cNvPr>
          <p:cNvSpPr txBox="1"/>
          <p:nvPr/>
        </p:nvSpPr>
        <p:spPr>
          <a:xfrm>
            <a:off x="326307" y="277992"/>
            <a:ext cx="11338029" cy="892552"/>
          </a:xfrm>
          <a:prstGeom prst="rect">
            <a:avLst/>
          </a:prstGeom>
          <a:noFill/>
        </p:spPr>
        <p:txBody>
          <a:bodyPr wrap="square" rtlCol="0">
            <a:spAutoFit/>
          </a:bodyPr>
          <a:lstStyle/>
          <a:p>
            <a:r>
              <a:rPr lang="en-US" sz="3200" b="1" dirty="0">
                <a:solidFill>
                  <a:schemeClr val="accent2"/>
                </a:solidFill>
                <a:latin typeface="Calibri" panose="020F0502020204030204" pitchFamily="34" charset="0"/>
                <a:ea typeface="Calibri" panose="020F0502020204030204" pitchFamily="34" charset="0"/>
                <a:cs typeface="Calibri" panose="020F0502020204030204" pitchFamily="34" charset="0"/>
              </a:rPr>
              <a:t>Where Has This Left Us?</a:t>
            </a:r>
          </a:p>
          <a:p>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Medical-related issues are the highest cause of personal bankruptcy in the United States. </a:t>
            </a:r>
          </a:p>
        </p:txBody>
      </p:sp>
      <p:grpSp>
        <p:nvGrpSpPr>
          <p:cNvPr id="6" name="Group 5">
            <a:extLst>
              <a:ext uri="{FF2B5EF4-FFF2-40B4-BE49-F238E27FC236}">
                <a16:creationId xmlns:a16="http://schemas.microsoft.com/office/drawing/2014/main" id="{46533E8C-AA8E-13CF-4A98-772173CF984C}"/>
              </a:ext>
            </a:extLst>
          </p:cNvPr>
          <p:cNvGrpSpPr/>
          <p:nvPr/>
        </p:nvGrpSpPr>
        <p:grpSpPr>
          <a:xfrm>
            <a:off x="326307" y="1272632"/>
            <a:ext cx="6031211" cy="2910602"/>
            <a:chOff x="5907710" y="1303342"/>
            <a:chExt cx="6031211" cy="2910602"/>
          </a:xfrm>
        </p:grpSpPr>
        <p:sp>
          <p:nvSpPr>
            <p:cNvPr id="29" name="TextBox 28">
              <a:extLst>
                <a:ext uri="{FF2B5EF4-FFF2-40B4-BE49-F238E27FC236}">
                  <a16:creationId xmlns:a16="http://schemas.microsoft.com/office/drawing/2014/main" id="{78D1EFF7-D8B1-A352-2823-98E55D7CF589}"/>
                </a:ext>
              </a:extLst>
            </p:cNvPr>
            <p:cNvSpPr txBox="1"/>
            <p:nvPr/>
          </p:nvSpPr>
          <p:spPr>
            <a:xfrm>
              <a:off x="5907710" y="3844612"/>
              <a:ext cx="3930733" cy="369332"/>
            </a:xfrm>
            <a:prstGeom prst="rect">
              <a:avLst/>
            </a:prstGeom>
            <a:noFill/>
          </p:spPr>
          <p:txBody>
            <a:bodyPr wrap="square" rtlCol="0">
              <a:spAutoFit/>
            </a:bodyPr>
            <a:lstStyle/>
            <a:p>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Himmelstein et al, AJPH 2019</a:t>
              </a:r>
            </a:p>
          </p:txBody>
        </p:sp>
        <p:pic>
          <p:nvPicPr>
            <p:cNvPr id="2" name="Picture 1" descr="A screenshot of a document&#10;&#10;AI-generated content may be incorrect.">
              <a:extLst>
                <a:ext uri="{FF2B5EF4-FFF2-40B4-BE49-F238E27FC236}">
                  <a16:creationId xmlns:a16="http://schemas.microsoft.com/office/drawing/2014/main" id="{4ADD0E28-3865-D830-64F0-5FC8A7DFCEB7}"/>
                </a:ext>
              </a:extLst>
            </p:cNvPr>
            <p:cNvPicPr>
              <a:picLocks noChangeAspect="1"/>
            </p:cNvPicPr>
            <p:nvPr/>
          </p:nvPicPr>
          <p:blipFill>
            <a:blip r:embed="rId2"/>
            <a:stretch>
              <a:fillRect/>
            </a:stretch>
          </p:blipFill>
          <p:spPr>
            <a:xfrm>
              <a:off x="5995321" y="1303342"/>
              <a:ext cx="5943600" cy="2541270"/>
            </a:xfrm>
            <a:prstGeom prst="rect">
              <a:avLst/>
            </a:prstGeom>
          </p:spPr>
        </p:pic>
      </p:grpSp>
      <p:pic>
        <p:nvPicPr>
          <p:cNvPr id="5" name="Picture 4">
            <a:extLst>
              <a:ext uri="{FF2B5EF4-FFF2-40B4-BE49-F238E27FC236}">
                <a16:creationId xmlns:a16="http://schemas.microsoft.com/office/drawing/2014/main" id="{2D2BADD2-2C27-1E0E-2DA5-DFABA29D207E}"/>
              </a:ext>
            </a:extLst>
          </p:cNvPr>
          <p:cNvPicPr>
            <a:picLocks noChangeAspect="1"/>
          </p:cNvPicPr>
          <p:nvPr/>
        </p:nvPicPr>
        <p:blipFill>
          <a:blip r:embed="rId3"/>
          <a:stretch>
            <a:fillRect/>
          </a:stretch>
        </p:blipFill>
        <p:spPr>
          <a:xfrm>
            <a:off x="4402950" y="1272632"/>
            <a:ext cx="7535971" cy="4244604"/>
          </a:xfrm>
          <a:prstGeom prst="rect">
            <a:avLst/>
          </a:prstGeom>
        </p:spPr>
      </p:pic>
      <p:grpSp>
        <p:nvGrpSpPr>
          <p:cNvPr id="15" name="Group 14">
            <a:extLst>
              <a:ext uri="{FF2B5EF4-FFF2-40B4-BE49-F238E27FC236}">
                <a16:creationId xmlns:a16="http://schemas.microsoft.com/office/drawing/2014/main" id="{8DAD58EC-886B-C771-B647-DD20D85610DE}"/>
              </a:ext>
            </a:extLst>
          </p:cNvPr>
          <p:cNvGrpSpPr/>
          <p:nvPr/>
        </p:nvGrpSpPr>
        <p:grpSpPr>
          <a:xfrm>
            <a:off x="1235033" y="4318849"/>
            <a:ext cx="3479470" cy="2396774"/>
            <a:chOff x="83127" y="4183234"/>
            <a:chExt cx="3479470" cy="2396774"/>
          </a:xfrm>
        </p:grpSpPr>
        <p:sp>
          <p:nvSpPr>
            <p:cNvPr id="10" name="Rectangle 9">
              <a:extLst>
                <a:ext uri="{FF2B5EF4-FFF2-40B4-BE49-F238E27FC236}">
                  <a16:creationId xmlns:a16="http://schemas.microsoft.com/office/drawing/2014/main" id="{8ED790D1-C048-189C-658E-8C60A1B2028F}"/>
                </a:ext>
              </a:extLst>
            </p:cNvPr>
            <p:cNvSpPr/>
            <p:nvPr/>
          </p:nvSpPr>
          <p:spPr>
            <a:xfrm>
              <a:off x="83127" y="4183234"/>
              <a:ext cx="3479470" cy="239677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CFA19455-2079-910D-B6BD-7C051E9CEA5D}"/>
                </a:ext>
              </a:extLst>
            </p:cNvPr>
            <p:cNvPicPr>
              <a:picLocks noChangeAspect="1"/>
            </p:cNvPicPr>
            <p:nvPr/>
          </p:nvPicPr>
          <p:blipFill>
            <a:blip r:embed="rId4"/>
            <a:stretch>
              <a:fillRect/>
            </a:stretch>
          </p:blipFill>
          <p:spPr>
            <a:xfrm>
              <a:off x="413918" y="4231182"/>
              <a:ext cx="2781688" cy="1286054"/>
            </a:xfrm>
            <a:prstGeom prst="rect">
              <a:avLst/>
            </a:prstGeom>
          </p:spPr>
        </p:pic>
        <p:sp>
          <p:nvSpPr>
            <p:cNvPr id="12" name="TextBox 11">
              <a:extLst>
                <a:ext uri="{FF2B5EF4-FFF2-40B4-BE49-F238E27FC236}">
                  <a16:creationId xmlns:a16="http://schemas.microsoft.com/office/drawing/2014/main" id="{6994817B-4A84-37AF-BB8D-2095FEBE2912}"/>
                </a:ext>
              </a:extLst>
            </p:cNvPr>
            <p:cNvSpPr txBox="1"/>
            <p:nvPr/>
          </p:nvSpPr>
          <p:spPr>
            <a:xfrm>
              <a:off x="253079" y="5244263"/>
              <a:ext cx="3143264" cy="1004186"/>
            </a:xfrm>
            <a:prstGeom prst="rect">
              <a:avLst/>
            </a:prstGeom>
            <a:noFill/>
          </p:spPr>
          <p:txBody>
            <a:bodyPr wrap="square">
              <a:spAutoFit/>
            </a:bodyPr>
            <a:lstStyle/>
            <a:p>
              <a:pPr marR="0" lvl="0" algn="ctr">
                <a:lnSpc>
                  <a:spcPct val="107000"/>
                </a:lnSpc>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Since the site launched in 2010, campaigns for medical expenses have accounted for 1/3 of all campaigns and raised over $3 billion.</a:t>
              </a:r>
            </a:p>
          </p:txBody>
        </p:sp>
        <p:sp>
          <p:nvSpPr>
            <p:cNvPr id="14" name="TextBox 13">
              <a:extLst>
                <a:ext uri="{FF2B5EF4-FFF2-40B4-BE49-F238E27FC236}">
                  <a16:creationId xmlns:a16="http://schemas.microsoft.com/office/drawing/2014/main" id="{F786E65D-9CDD-A795-3913-8026CDDC466B}"/>
                </a:ext>
              </a:extLst>
            </p:cNvPr>
            <p:cNvSpPr txBox="1"/>
            <p:nvPr/>
          </p:nvSpPr>
          <p:spPr>
            <a:xfrm>
              <a:off x="148154" y="6280633"/>
              <a:ext cx="3313216" cy="249684"/>
            </a:xfrm>
            <a:prstGeom prst="rect">
              <a:avLst/>
            </a:prstGeom>
            <a:noFill/>
          </p:spPr>
          <p:txBody>
            <a:bodyPr wrap="square">
              <a:spAutoFit/>
            </a:bodyPr>
            <a:lstStyle/>
            <a:p>
              <a:pPr marL="0" marR="0">
                <a:lnSpc>
                  <a:spcPct val="107000"/>
                </a:lnSpc>
                <a:spcAft>
                  <a:spcPts val="800"/>
                </a:spcAft>
              </a:pPr>
              <a:r>
                <a:rPr lang="en-US" sz="1000" dirty="0">
                  <a:effectLst/>
                  <a:latin typeface="Calibri" panose="020F0502020204030204" pitchFamily="34" charset="0"/>
                  <a:ea typeface="Calibri" panose="020F0502020204030204" pitchFamily="34" charset="0"/>
                  <a:cs typeface="Times New Roman" panose="02020603050405020304" pitchFamily="18" charset="0"/>
                </a:rPr>
                <a:t>From : </a:t>
              </a:r>
              <a:r>
                <a:rPr lang="en-US" sz="10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GoFundMe Statistics By Campaign, Funding and Facts</a:t>
              </a:r>
              <a:r>
                <a:rPr lang="en-US" sz="1000" dirty="0">
                  <a:effectLst/>
                  <a:latin typeface="Calibri" panose="020F0502020204030204" pitchFamily="34" charset="0"/>
                  <a:ea typeface="Calibri" panose="020F0502020204030204" pitchFamily="34" charset="0"/>
                  <a:cs typeface="Times New Roman" panose="02020603050405020304" pitchFamily="18" charset="0"/>
                </a:rPr>
                <a:t>   </a:t>
              </a:r>
            </a:p>
          </p:txBody>
        </p:sp>
      </p:grpSp>
    </p:spTree>
    <p:extLst>
      <p:ext uri="{BB962C8B-B14F-4D97-AF65-F5344CB8AC3E}">
        <p14:creationId xmlns:p14="http://schemas.microsoft.com/office/powerpoint/2010/main" val="401580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CC3CF6-2669-6603-9003-02D9A99749FA}"/>
            </a:ext>
          </a:extLst>
        </p:cNvPr>
        <p:cNvGrpSpPr/>
        <p:nvPr/>
      </p:nvGrpSpPr>
      <p:grpSpPr>
        <a:xfrm>
          <a:off x="0" y="0"/>
          <a:ext cx="0" cy="0"/>
          <a:chOff x="0" y="0"/>
          <a:chExt cx="0" cy="0"/>
        </a:xfrm>
      </p:grpSpPr>
      <p:sp>
        <p:nvSpPr>
          <p:cNvPr id="48" name="TextBox 47">
            <a:extLst>
              <a:ext uri="{FF2B5EF4-FFF2-40B4-BE49-F238E27FC236}">
                <a16:creationId xmlns:a16="http://schemas.microsoft.com/office/drawing/2014/main" id="{6EE4DE95-7E7C-7E00-50EE-4E5F6814E3DB}"/>
              </a:ext>
            </a:extLst>
          </p:cNvPr>
          <p:cNvSpPr txBox="1"/>
          <p:nvPr/>
        </p:nvSpPr>
        <p:spPr>
          <a:xfrm>
            <a:off x="326307" y="277992"/>
            <a:ext cx="11338029" cy="892552"/>
          </a:xfrm>
          <a:prstGeom prst="rect">
            <a:avLst/>
          </a:prstGeom>
          <a:noFill/>
        </p:spPr>
        <p:txBody>
          <a:bodyPr wrap="square" rtlCol="0">
            <a:spAutoFit/>
          </a:bodyPr>
          <a:lstStyle/>
          <a:p>
            <a:r>
              <a:rPr lang="en-US" sz="3200" b="1" dirty="0">
                <a:solidFill>
                  <a:schemeClr val="accent2"/>
                </a:solidFill>
                <a:latin typeface="Calibri" panose="020F0502020204030204" pitchFamily="34" charset="0"/>
                <a:ea typeface="Calibri" panose="020F0502020204030204" pitchFamily="34" charset="0"/>
                <a:cs typeface="Calibri" panose="020F0502020204030204" pitchFamily="34" charset="0"/>
              </a:rPr>
              <a:t>Where Has This Left Us?</a:t>
            </a:r>
          </a:p>
          <a:p>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High costs threaten businesses’ ability to survive and thrive</a:t>
            </a:r>
          </a:p>
        </p:txBody>
      </p:sp>
      <p:sp>
        <p:nvSpPr>
          <p:cNvPr id="3" name="Rectangle 2">
            <a:extLst>
              <a:ext uri="{FF2B5EF4-FFF2-40B4-BE49-F238E27FC236}">
                <a16:creationId xmlns:a16="http://schemas.microsoft.com/office/drawing/2014/main" id="{739C5663-9F6E-DA36-488D-AE577C60A08D}"/>
              </a:ext>
            </a:extLst>
          </p:cNvPr>
          <p:cNvSpPr/>
          <p:nvPr/>
        </p:nvSpPr>
        <p:spPr>
          <a:xfrm>
            <a:off x="439387" y="1347849"/>
            <a:ext cx="5656613" cy="391885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71F7F1B-DA9B-A598-126F-9384DD17DEF7}"/>
              </a:ext>
            </a:extLst>
          </p:cNvPr>
          <p:cNvSpPr txBox="1"/>
          <p:nvPr/>
        </p:nvSpPr>
        <p:spPr>
          <a:xfrm>
            <a:off x="581891" y="1579418"/>
            <a:ext cx="4037610" cy="646331"/>
          </a:xfrm>
          <a:prstGeom prst="rect">
            <a:avLst/>
          </a:prstGeom>
          <a:noFill/>
        </p:spPr>
        <p:txBody>
          <a:bodyPr wrap="square" rtlCol="0">
            <a:spAutoFit/>
          </a:bodyPr>
          <a:lstStyle/>
          <a:p>
            <a:r>
              <a:rPr lang="en-US" b="1" dirty="0">
                <a:solidFill>
                  <a:schemeClr val="accent1"/>
                </a:solidFill>
                <a:latin typeface="Calibri" panose="020F0502020204030204" pitchFamily="34" charset="0"/>
                <a:ea typeface="Calibri" panose="020F0502020204030204" pitchFamily="34" charset="0"/>
                <a:cs typeface="Calibri" panose="020F0502020204030204" pitchFamily="34" charset="0"/>
              </a:rPr>
              <a:t>2024 Health Care Strategy Survey,</a:t>
            </a:r>
          </a:p>
          <a:p>
            <a:r>
              <a:rPr lang="en-US" b="1" dirty="0">
                <a:solidFill>
                  <a:schemeClr val="accent1"/>
                </a:solidFill>
                <a:latin typeface="Calibri" panose="020F0502020204030204" pitchFamily="34" charset="0"/>
                <a:ea typeface="Calibri" panose="020F0502020204030204" pitchFamily="34" charset="0"/>
                <a:cs typeface="Calibri" panose="020F0502020204030204" pitchFamily="34" charset="0"/>
              </a:rPr>
              <a:t>Business Group on Health</a:t>
            </a:r>
          </a:p>
        </p:txBody>
      </p:sp>
      <p:sp>
        <p:nvSpPr>
          <p:cNvPr id="8" name="TextBox 7">
            <a:extLst>
              <a:ext uri="{FF2B5EF4-FFF2-40B4-BE49-F238E27FC236}">
                <a16:creationId xmlns:a16="http://schemas.microsoft.com/office/drawing/2014/main" id="{02BBBFBF-10FE-9AEC-1B94-60F696F7230F}"/>
              </a:ext>
            </a:extLst>
          </p:cNvPr>
          <p:cNvSpPr txBox="1"/>
          <p:nvPr/>
        </p:nvSpPr>
        <p:spPr>
          <a:xfrm>
            <a:off x="581891" y="2225749"/>
            <a:ext cx="5514110" cy="2921313"/>
          </a:xfrm>
          <a:prstGeom prst="rect">
            <a:avLst/>
          </a:prstGeom>
          <a:noFill/>
        </p:spPr>
        <p:txBody>
          <a:bodyPr wrap="square">
            <a:spAutoFit/>
          </a:bodyPr>
          <a:lstStyle/>
          <a:p>
            <a:pPr algn="l" fontAlgn="base">
              <a:spcAft>
                <a:spcPts val="1875"/>
              </a:spcAft>
            </a:pPr>
            <a:r>
              <a:rPr lang="en-US" sz="1400" b="1" i="0" dirty="0">
                <a:solidFill>
                  <a:srgbClr val="1B1C1A"/>
                </a:solidFill>
                <a:effectLst/>
                <a:latin typeface="Calibri" panose="020F0502020204030204" pitchFamily="34" charset="0"/>
                <a:ea typeface="Calibri" panose="020F0502020204030204" pitchFamily="34" charset="0"/>
                <a:cs typeface="Calibri" panose="020F0502020204030204" pitchFamily="34" charset="0"/>
              </a:rPr>
              <a:t>One in two employers said cancer was the No. 1 driver of health care costs</a:t>
            </a:r>
            <a:r>
              <a:rPr lang="en-US" sz="1400" b="0" i="0" dirty="0">
                <a:solidFill>
                  <a:srgbClr val="1B1C1A"/>
                </a:solidFill>
                <a:effectLst/>
                <a:latin typeface="Calibri" panose="020F0502020204030204" pitchFamily="34" charset="0"/>
                <a:ea typeface="Calibri" panose="020F0502020204030204" pitchFamily="34" charset="0"/>
                <a:cs typeface="Calibri" panose="020F0502020204030204" pitchFamily="34" charset="0"/>
              </a:rPr>
              <a:t>, and 86% said it ranked among the top three, likely due to late-stage cancer diagnoses from the pandemic. Last year, cancer overtook musculoskeletal conditions as the top driver of large companies’ health care costs, for the first time.</a:t>
            </a:r>
          </a:p>
          <a:p>
            <a:pPr algn="l" fontAlgn="base">
              <a:spcAft>
                <a:spcPts val="1875"/>
              </a:spcAft>
            </a:pPr>
            <a:r>
              <a:rPr lang="en-US" sz="1400" b="1" i="0" dirty="0">
                <a:solidFill>
                  <a:srgbClr val="1B1C1A"/>
                </a:solidFill>
                <a:effectLst/>
                <a:latin typeface="Calibri" panose="020F0502020204030204" pitchFamily="34" charset="0"/>
                <a:ea typeface="Calibri" panose="020F0502020204030204" pitchFamily="34" charset="0"/>
                <a:cs typeface="Calibri" panose="020F0502020204030204" pitchFamily="34" charset="0"/>
              </a:rPr>
              <a:t>Pharmacy costs continue to affect trend and affordability</a:t>
            </a:r>
            <a:r>
              <a:rPr lang="en-US" sz="1400" b="0" i="0" dirty="0">
                <a:solidFill>
                  <a:srgbClr val="1B1C1A"/>
                </a:solidFill>
                <a:effectLst/>
                <a:latin typeface="Calibri" panose="020F0502020204030204" pitchFamily="34" charset="0"/>
                <a:ea typeface="Calibri" panose="020F0502020204030204" pitchFamily="34" charset="0"/>
                <a:cs typeface="Calibri" panose="020F0502020204030204" pitchFamily="34" charset="0"/>
              </a:rPr>
              <a:t>. While 92% of employers are concerned about high-cost drugs in the pipeline, 91% reported concern about pharmacy cost trend overall. This comes as employers experienced an increase in the median percentage of health care dollars spent on pharmacy, from 21% in 2021 to 24% in 2022. For 2024, employers said they planned to deploy various pharmacy management strategies.</a:t>
            </a:r>
          </a:p>
        </p:txBody>
      </p:sp>
      <p:sp>
        <p:nvSpPr>
          <p:cNvPr id="13" name="TextBox 12">
            <a:extLst>
              <a:ext uri="{FF2B5EF4-FFF2-40B4-BE49-F238E27FC236}">
                <a16:creationId xmlns:a16="http://schemas.microsoft.com/office/drawing/2014/main" id="{7496A410-C11B-BDFF-C0BF-B2EF98A27D39}"/>
              </a:ext>
            </a:extLst>
          </p:cNvPr>
          <p:cNvSpPr txBox="1"/>
          <p:nvPr/>
        </p:nvSpPr>
        <p:spPr>
          <a:xfrm>
            <a:off x="439386" y="5266706"/>
            <a:ext cx="5656613" cy="461665"/>
          </a:xfrm>
          <a:prstGeom prst="rect">
            <a:avLst/>
          </a:prstGeom>
          <a:noFill/>
        </p:spPr>
        <p:txBody>
          <a:bodyPr wrap="square">
            <a:spAutoFit/>
          </a:bodyPr>
          <a:lstStyle/>
          <a:p>
            <a:r>
              <a:rPr lang="en-US" sz="1200" i="1" dirty="0">
                <a:solidFill>
                  <a:schemeClr val="bg1"/>
                </a:solidFill>
                <a:latin typeface="Calibri" panose="020F0502020204030204" pitchFamily="34" charset="0"/>
                <a:ea typeface="Calibri" panose="020F0502020204030204" pitchFamily="34" charset="0"/>
                <a:cs typeface="Calibri" panose="020F0502020204030204" pitchFamily="34" charset="0"/>
              </a:rPr>
              <a:t>https://www.businessgrouphealth.org/en/newsroom/news-and-press-releases/press-releases/2024-lehcss</a:t>
            </a:r>
          </a:p>
        </p:txBody>
      </p:sp>
    </p:spTree>
    <p:extLst>
      <p:ext uri="{BB962C8B-B14F-4D97-AF65-F5344CB8AC3E}">
        <p14:creationId xmlns:p14="http://schemas.microsoft.com/office/powerpoint/2010/main" val="18925608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6C467B-C7BC-0903-2F64-C54476F382A4}"/>
            </a:ext>
          </a:extLst>
        </p:cNvPr>
        <p:cNvGrpSpPr/>
        <p:nvPr/>
      </p:nvGrpSpPr>
      <p:grpSpPr>
        <a:xfrm>
          <a:off x="0" y="0"/>
          <a:ext cx="0" cy="0"/>
          <a:chOff x="0" y="0"/>
          <a:chExt cx="0" cy="0"/>
        </a:xfrm>
      </p:grpSpPr>
      <p:sp>
        <p:nvSpPr>
          <p:cNvPr id="48" name="TextBox 47">
            <a:extLst>
              <a:ext uri="{FF2B5EF4-FFF2-40B4-BE49-F238E27FC236}">
                <a16:creationId xmlns:a16="http://schemas.microsoft.com/office/drawing/2014/main" id="{8DA723BD-4BA4-293B-5130-B3EB21BBA00F}"/>
              </a:ext>
            </a:extLst>
          </p:cNvPr>
          <p:cNvSpPr txBox="1"/>
          <p:nvPr/>
        </p:nvSpPr>
        <p:spPr>
          <a:xfrm>
            <a:off x="326307" y="277992"/>
            <a:ext cx="11338029" cy="584775"/>
          </a:xfrm>
          <a:prstGeom prst="rect">
            <a:avLst/>
          </a:prstGeom>
          <a:noFill/>
        </p:spPr>
        <p:txBody>
          <a:bodyPr wrap="square" rtlCol="0">
            <a:spAutoFit/>
          </a:bodyPr>
          <a:lstStyle/>
          <a:p>
            <a:r>
              <a:rPr lang="en-US" sz="3200" b="1" dirty="0">
                <a:solidFill>
                  <a:schemeClr val="accent2"/>
                </a:solidFill>
                <a:latin typeface="Calibri" panose="020F0502020204030204" pitchFamily="34" charset="0"/>
                <a:ea typeface="Calibri" panose="020F0502020204030204" pitchFamily="34" charset="0"/>
                <a:cs typeface="Calibri" panose="020F0502020204030204" pitchFamily="34" charset="0"/>
              </a:rPr>
              <a:t>What Can We Do at a Policy Level?</a:t>
            </a:r>
          </a:p>
        </p:txBody>
      </p:sp>
      <p:sp>
        <p:nvSpPr>
          <p:cNvPr id="2" name="TextBox 1">
            <a:extLst>
              <a:ext uri="{FF2B5EF4-FFF2-40B4-BE49-F238E27FC236}">
                <a16:creationId xmlns:a16="http://schemas.microsoft.com/office/drawing/2014/main" id="{AF3B3184-246F-D508-024D-5D3951D56E02}"/>
              </a:ext>
            </a:extLst>
          </p:cNvPr>
          <p:cNvSpPr txBox="1"/>
          <p:nvPr/>
        </p:nvSpPr>
        <p:spPr>
          <a:xfrm>
            <a:off x="326306" y="1132676"/>
            <a:ext cx="9690799" cy="1323439"/>
          </a:xfrm>
          <a:prstGeom prst="rect">
            <a:avLst/>
          </a:prstGeom>
          <a:noFill/>
        </p:spPr>
        <p:txBody>
          <a:bodyPr wrap="square" rtlCol="0">
            <a:spAutoFit/>
          </a:bodyPr>
          <a:lstStyle/>
          <a:p>
            <a:r>
              <a:rPr lang="en-US" sz="2000" dirty="0">
                <a:solidFill>
                  <a:schemeClr val="accent2"/>
                </a:solidFill>
                <a:latin typeface="Calibri" panose="020F0502020204030204" pitchFamily="34" charset="0"/>
                <a:ea typeface="Calibri" panose="020F0502020204030204" pitchFamily="34" charset="0"/>
                <a:cs typeface="Calibri" panose="020F0502020204030204" pitchFamily="34" charset="0"/>
              </a:rPr>
              <a:t>Recent Actions Initiated</a:t>
            </a:r>
          </a:p>
          <a:p>
            <a:pPr marL="285750" indent="-285750">
              <a:buFont typeface="Arial" panose="020B0604020202020204" pitchFamily="34" charset="0"/>
              <a:buChar char="•"/>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Inflation Reduction Act’s Medicare Drug Price Negotiation Program</a:t>
            </a:r>
          </a:p>
          <a:p>
            <a:pPr marL="285750" indent="-285750">
              <a:buFont typeface="Arial" panose="020B0604020202020204" pitchFamily="34" charset="0"/>
              <a:buChar char="•"/>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Recently signed executive order re: Most Favored Nation status on drug price</a:t>
            </a:r>
          </a:p>
          <a:p>
            <a:pPr marL="285750" indent="-285750">
              <a:buFont typeface="Arial" panose="020B0604020202020204" pitchFamily="34" charset="0"/>
              <a:buChar char="•"/>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Need to find a way to engage on value-based pricing</a:t>
            </a:r>
          </a:p>
        </p:txBody>
      </p:sp>
      <p:sp>
        <p:nvSpPr>
          <p:cNvPr id="3" name="TextBox 2">
            <a:extLst>
              <a:ext uri="{FF2B5EF4-FFF2-40B4-BE49-F238E27FC236}">
                <a16:creationId xmlns:a16="http://schemas.microsoft.com/office/drawing/2014/main" id="{8190A416-F33F-358A-F91B-24245EF336CA}"/>
              </a:ext>
            </a:extLst>
          </p:cNvPr>
          <p:cNvSpPr txBox="1"/>
          <p:nvPr/>
        </p:nvSpPr>
        <p:spPr>
          <a:xfrm>
            <a:off x="326306" y="2726024"/>
            <a:ext cx="10257137" cy="2554545"/>
          </a:xfrm>
          <a:prstGeom prst="rect">
            <a:avLst/>
          </a:prstGeom>
          <a:noFill/>
        </p:spPr>
        <p:txBody>
          <a:bodyPr wrap="square" rtlCol="0">
            <a:spAutoFit/>
          </a:bodyPr>
          <a:lstStyle/>
          <a:p>
            <a:r>
              <a:rPr lang="en-US" sz="2000" dirty="0">
                <a:solidFill>
                  <a:schemeClr val="accent2"/>
                </a:solidFill>
                <a:latin typeface="Calibri" panose="020F0502020204030204" pitchFamily="34" charset="0"/>
                <a:ea typeface="Calibri" panose="020F0502020204030204" pitchFamily="34" charset="0"/>
                <a:cs typeface="Calibri" panose="020F0502020204030204" pitchFamily="34" charset="0"/>
              </a:rPr>
              <a:t>Approval Process</a:t>
            </a:r>
          </a:p>
          <a:p>
            <a:pPr marL="285750" indent="-285750">
              <a:buFont typeface="Arial" panose="020B0604020202020204" pitchFamily="34" charset="0"/>
              <a:buChar char="•"/>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Reserve accelerated approval process for its original intention: life-threatening conditions without meaningful alternative treatments.</a:t>
            </a:r>
          </a:p>
          <a:p>
            <a:pPr marL="285750" indent="-285750">
              <a:buFont typeface="Arial" panose="020B0604020202020204" pitchFamily="34" charset="0"/>
              <a:buChar char="•"/>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Maintain appropriately high standards:</a:t>
            </a:r>
          </a:p>
          <a:p>
            <a:pPr marL="742950" lvl="1" indent="-285750">
              <a:buFont typeface="Arial" panose="020B0604020202020204" pitchFamily="34" charset="0"/>
              <a:buChar char="•"/>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Caution with surrogate endpoints</a:t>
            </a:r>
          </a:p>
          <a:p>
            <a:pPr marL="742950" lvl="1" indent="-285750">
              <a:buFont typeface="Arial" panose="020B0604020202020204" pitchFamily="34" charset="0"/>
              <a:buChar char="•"/>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Requiring clinical endpoints for full approval</a:t>
            </a:r>
          </a:p>
          <a:p>
            <a:pPr marL="742950" lvl="1" indent="-285750">
              <a:buFont typeface="Arial" panose="020B0604020202020204" pitchFamily="34" charset="0"/>
              <a:buChar char="•"/>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Demand a clear and timely plan for confirmatory trials</a:t>
            </a:r>
          </a:p>
          <a:p>
            <a:pPr marL="742950" lvl="1" indent="-285750">
              <a:buFont typeface="Arial" panose="020B0604020202020204" pitchFamily="34" charset="0"/>
              <a:buChar char="•"/>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Action when confirmatory trials are negative.</a:t>
            </a:r>
          </a:p>
        </p:txBody>
      </p:sp>
    </p:spTree>
    <p:extLst>
      <p:ext uri="{BB962C8B-B14F-4D97-AF65-F5344CB8AC3E}">
        <p14:creationId xmlns:p14="http://schemas.microsoft.com/office/powerpoint/2010/main" val="1114939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952E76-7301-A83B-37BC-FC4415874EC1}"/>
            </a:ext>
          </a:extLst>
        </p:cNvPr>
        <p:cNvGrpSpPr/>
        <p:nvPr/>
      </p:nvGrpSpPr>
      <p:grpSpPr>
        <a:xfrm>
          <a:off x="0" y="0"/>
          <a:ext cx="0" cy="0"/>
          <a:chOff x="0" y="0"/>
          <a:chExt cx="0" cy="0"/>
        </a:xfrm>
      </p:grpSpPr>
      <p:sp>
        <p:nvSpPr>
          <p:cNvPr id="48" name="TextBox 47">
            <a:extLst>
              <a:ext uri="{FF2B5EF4-FFF2-40B4-BE49-F238E27FC236}">
                <a16:creationId xmlns:a16="http://schemas.microsoft.com/office/drawing/2014/main" id="{E705DC8A-ED62-59BB-0AC3-22C041E556DA}"/>
              </a:ext>
            </a:extLst>
          </p:cNvPr>
          <p:cNvSpPr txBox="1"/>
          <p:nvPr/>
        </p:nvSpPr>
        <p:spPr>
          <a:xfrm>
            <a:off x="326307" y="277992"/>
            <a:ext cx="11338029" cy="584775"/>
          </a:xfrm>
          <a:prstGeom prst="rect">
            <a:avLst/>
          </a:prstGeom>
          <a:noFill/>
        </p:spPr>
        <p:txBody>
          <a:bodyPr wrap="square" rtlCol="0">
            <a:spAutoFit/>
          </a:bodyPr>
          <a:lstStyle/>
          <a:p>
            <a:r>
              <a:rPr lang="en-US" sz="3200" b="1" dirty="0">
                <a:solidFill>
                  <a:schemeClr val="accent2"/>
                </a:solidFill>
                <a:latin typeface="Calibri" panose="020F0502020204030204" pitchFamily="34" charset="0"/>
                <a:ea typeface="Calibri" panose="020F0502020204030204" pitchFamily="34" charset="0"/>
                <a:cs typeface="Calibri" panose="020F0502020204030204" pitchFamily="34" charset="0"/>
              </a:rPr>
              <a:t>What Can We Do at a Policy Level?</a:t>
            </a:r>
          </a:p>
        </p:txBody>
      </p:sp>
      <p:sp>
        <p:nvSpPr>
          <p:cNvPr id="2" name="TextBox 1">
            <a:extLst>
              <a:ext uri="{FF2B5EF4-FFF2-40B4-BE49-F238E27FC236}">
                <a16:creationId xmlns:a16="http://schemas.microsoft.com/office/drawing/2014/main" id="{22A246AC-F783-892D-8A98-A988EEB0E08A}"/>
              </a:ext>
            </a:extLst>
          </p:cNvPr>
          <p:cNvSpPr txBox="1"/>
          <p:nvPr/>
        </p:nvSpPr>
        <p:spPr>
          <a:xfrm>
            <a:off x="326306" y="1132676"/>
            <a:ext cx="9737993" cy="1631216"/>
          </a:xfrm>
          <a:prstGeom prst="rect">
            <a:avLst/>
          </a:prstGeom>
          <a:noFill/>
        </p:spPr>
        <p:txBody>
          <a:bodyPr wrap="square" rtlCol="0">
            <a:spAutoFit/>
          </a:bodyPr>
          <a:lstStyle/>
          <a:p>
            <a:r>
              <a:rPr lang="en-US" sz="2000" dirty="0">
                <a:solidFill>
                  <a:schemeClr val="accent2"/>
                </a:solidFill>
                <a:latin typeface="Calibri" panose="020F0502020204030204" pitchFamily="34" charset="0"/>
                <a:ea typeface="Calibri" panose="020F0502020204030204" pitchFamily="34" charset="0"/>
                <a:cs typeface="Calibri" panose="020F0502020204030204" pitchFamily="34" charset="0"/>
              </a:rPr>
              <a:t>Transparency</a:t>
            </a:r>
          </a:p>
          <a:p>
            <a:pPr marL="285750" indent="-285750">
              <a:buFont typeface="Arial" panose="020B0604020202020204" pitchFamily="34" charset="0"/>
              <a:buChar char="•"/>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Transparency in lobbying spending</a:t>
            </a:r>
          </a:p>
          <a:p>
            <a:pPr marL="285750" indent="-285750">
              <a:buFont typeface="Arial" panose="020B0604020202020204" pitchFamily="34" charset="0"/>
              <a:buChar char="•"/>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Transparency in funds to providers, professional organizations/institutions, and patient organizations</a:t>
            </a:r>
          </a:p>
          <a:p>
            <a:pPr marL="285750" indent="-285750">
              <a:buFont typeface="Arial" panose="020B0604020202020204" pitchFamily="34" charset="0"/>
              <a:buChar char="•"/>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Transparency on arrangements between pharma and pharmacy-benefit managers</a:t>
            </a:r>
          </a:p>
        </p:txBody>
      </p:sp>
    </p:spTree>
    <p:extLst>
      <p:ext uri="{BB962C8B-B14F-4D97-AF65-F5344CB8AC3E}">
        <p14:creationId xmlns:p14="http://schemas.microsoft.com/office/powerpoint/2010/main" val="3295611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BCE499-117C-F05C-B559-8AD42F929607}"/>
            </a:ext>
          </a:extLst>
        </p:cNvPr>
        <p:cNvGrpSpPr/>
        <p:nvPr/>
      </p:nvGrpSpPr>
      <p:grpSpPr>
        <a:xfrm>
          <a:off x="0" y="0"/>
          <a:ext cx="0" cy="0"/>
          <a:chOff x="0" y="0"/>
          <a:chExt cx="0" cy="0"/>
        </a:xfrm>
      </p:grpSpPr>
      <p:sp>
        <p:nvSpPr>
          <p:cNvPr id="48" name="TextBox 47">
            <a:extLst>
              <a:ext uri="{FF2B5EF4-FFF2-40B4-BE49-F238E27FC236}">
                <a16:creationId xmlns:a16="http://schemas.microsoft.com/office/drawing/2014/main" id="{A5C3A8CB-AC7F-361F-A7AE-BC51F22E55C2}"/>
              </a:ext>
            </a:extLst>
          </p:cNvPr>
          <p:cNvSpPr txBox="1"/>
          <p:nvPr/>
        </p:nvSpPr>
        <p:spPr>
          <a:xfrm>
            <a:off x="326307" y="277992"/>
            <a:ext cx="11338029" cy="584775"/>
          </a:xfrm>
          <a:prstGeom prst="rect">
            <a:avLst/>
          </a:prstGeom>
          <a:noFill/>
        </p:spPr>
        <p:txBody>
          <a:bodyPr wrap="square" rtlCol="0">
            <a:spAutoFit/>
          </a:bodyPr>
          <a:lstStyle/>
          <a:p>
            <a:r>
              <a:rPr lang="en-US" sz="3200" b="1" dirty="0">
                <a:solidFill>
                  <a:schemeClr val="accent2"/>
                </a:solidFill>
                <a:latin typeface="Calibri" panose="020F0502020204030204" pitchFamily="34" charset="0"/>
                <a:ea typeface="Calibri" panose="020F0502020204030204" pitchFamily="34" charset="0"/>
                <a:cs typeface="Calibri" panose="020F0502020204030204" pitchFamily="34" charset="0"/>
              </a:rPr>
              <a:t>What Can We Do?</a:t>
            </a:r>
          </a:p>
        </p:txBody>
      </p:sp>
      <p:sp>
        <p:nvSpPr>
          <p:cNvPr id="2" name="TextBox 1">
            <a:extLst>
              <a:ext uri="{FF2B5EF4-FFF2-40B4-BE49-F238E27FC236}">
                <a16:creationId xmlns:a16="http://schemas.microsoft.com/office/drawing/2014/main" id="{F0DB578E-82B2-95D3-E8EB-6E1996740B51}"/>
              </a:ext>
            </a:extLst>
          </p:cNvPr>
          <p:cNvSpPr txBox="1"/>
          <p:nvPr/>
        </p:nvSpPr>
        <p:spPr>
          <a:xfrm>
            <a:off x="326307" y="1132676"/>
            <a:ext cx="7289760" cy="1323439"/>
          </a:xfrm>
          <a:prstGeom prst="rect">
            <a:avLst/>
          </a:prstGeom>
          <a:noFill/>
        </p:spPr>
        <p:txBody>
          <a:bodyPr wrap="square" rtlCol="0">
            <a:spAutoFit/>
          </a:bodyPr>
          <a:lstStyle/>
          <a:p>
            <a:r>
              <a:rPr lang="en-US" sz="2000" dirty="0">
                <a:solidFill>
                  <a:schemeClr val="accent2"/>
                </a:solidFill>
                <a:latin typeface="Calibri" panose="020F0502020204030204" pitchFamily="34" charset="0"/>
                <a:ea typeface="Calibri" panose="020F0502020204030204" pitchFamily="34" charset="0"/>
                <a:cs typeface="Calibri" panose="020F0502020204030204" pitchFamily="34" charset="0"/>
              </a:rPr>
              <a:t>Engaging with Cost:</a:t>
            </a:r>
          </a:p>
          <a:p>
            <a:pPr marL="285750" indent="-285750">
              <a:buFont typeface="Arial" panose="020B0604020202020204" pitchFamily="34" charset="0"/>
              <a:buChar char="•"/>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Consider efficacy, toxicity, </a:t>
            </a:r>
            <a:r>
              <a:rPr lang="en-US" sz="2000" i="1" dirty="0">
                <a:solidFill>
                  <a:schemeClr val="bg1"/>
                </a:solidFill>
                <a:latin typeface="Calibri" panose="020F0502020204030204" pitchFamily="34" charset="0"/>
                <a:ea typeface="Calibri" panose="020F0502020204030204" pitchFamily="34" charset="0"/>
                <a:cs typeface="Calibri" panose="020F0502020204030204" pitchFamily="34" charset="0"/>
              </a:rPr>
              <a:t>and cost</a:t>
            </a: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Move past guidelines that don’t meaningfully consider cost</a:t>
            </a:r>
          </a:p>
          <a:p>
            <a:pPr marL="285750" indent="-285750">
              <a:buFont typeface="Arial" panose="020B0604020202020204" pitchFamily="34" charset="0"/>
              <a:buChar char="•"/>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Learn to discuss cost with patients and families.</a:t>
            </a:r>
          </a:p>
        </p:txBody>
      </p:sp>
      <p:sp>
        <p:nvSpPr>
          <p:cNvPr id="3" name="TextBox 2">
            <a:extLst>
              <a:ext uri="{FF2B5EF4-FFF2-40B4-BE49-F238E27FC236}">
                <a16:creationId xmlns:a16="http://schemas.microsoft.com/office/drawing/2014/main" id="{90B70D86-EB7C-3351-D631-E020CDA1E724}"/>
              </a:ext>
            </a:extLst>
          </p:cNvPr>
          <p:cNvSpPr txBox="1"/>
          <p:nvPr/>
        </p:nvSpPr>
        <p:spPr>
          <a:xfrm>
            <a:off x="326306" y="2726024"/>
            <a:ext cx="10257137" cy="2246769"/>
          </a:xfrm>
          <a:prstGeom prst="rect">
            <a:avLst/>
          </a:prstGeom>
          <a:noFill/>
        </p:spPr>
        <p:txBody>
          <a:bodyPr wrap="square" rtlCol="0">
            <a:spAutoFit/>
          </a:bodyPr>
          <a:lstStyle/>
          <a:p>
            <a:r>
              <a:rPr lang="en-US" sz="2000" dirty="0">
                <a:solidFill>
                  <a:schemeClr val="accent2"/>
                </a:solidFill>
                <a:latin typeface="Calibri" panose="020F0502020204030204" pitchFamily="34" charset="0"/>
                <a:ea typeface="Calibri" panose="020F0502020204030204" pitchFamily="34" charset="0"/>
                <a:cs typeface="Calibri" panose="020F0502020204030204" pitchFamily="34" charset="0"/>
              </a:rPr>
              <a:t>Using Precision Medicine appropriately</a:t>
            </a:r>
          </a:p>
          <a:p>
            <a:pPr marL="285750" indent="-285750">
              <a:buFont typeface="Arial" panose="020B0604020202020204" pitchFamily="34" charset="0"/>
              <a:buChar char="•"/>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Efficient, comprehensive biomarker testing strategies</a:t>
            </a:r>
          </a:p>
          <a:p>
            <a:pPr marL="285750" indent="-285750">
              <a:buFont typeface="Arial" panose="020B0604020202020204" pitchFamily="34" charset="0"/>
              <a:buChar char="•"/>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Avoiding unsupported use of targeted therapies.</a:t>
            </a:r>
          </a:p>
          <a:p>
            <a:pPr marL="285750" indent="-285750">
              <a:buFont typeface="Arial" panose="020B0604020202020204" pitchFamily="34" charset="0"/>
              <a:buChar char="•"/>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When appropriate, consider early restaging to minimize continuing ineffective therapy</a:t>
            </a:r>
          </a:p>
          <a:p>
            <a:pPr marL="285750" indent="-285750">
              <a:buFont typeface="Arial" panose="020B0604020202020204" pitchFamily="34" charset="0"/>
              <a:buChar char="•"/>
            </a:pPr>
            <a:r>
              <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rPr>
              <a:t>Strongly advocate for appropriate use.</a:t>
            </a:r>
          </a:p>
          <a:p>
            <a:pPr marL="285750" indent="-285750">
              <a:buFont typeface="Arial" panose="020B0604020202020204" pitchFamily="34" charset="0"/>
              <a:buChar char="•"/>
            </a:pP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000"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47676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0AFA16-C993-F9BB-81C8-D22C118F92C9}"/>
              </a:ext>
            </a:extLst>
          </p:cNvPr>
          <p:cNvSpPr txBox="1"/>
          <p:nvPr/>
        </p:nvSpPr>
        <p:spPr>
          <a:xfrm>
            <a:off x="270266" y="4270872"/>
            <a:ext cx="187262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Questions? Please reach out.</a:t>
            </a:r>
          </a:p>
        </p:txBody>
      </p:sp>
      <p:sp>
        <p:nvSpPr>
          <p:cNvPr id="4" name="TextBox 3">
            <a:extLst>
              <a:ext uri="{FF2B5EF4-FFF2-40B4-BE49-F238E27FC236}">
                <a16:creationId xmlns:a16="http://schemas.microsoft.com/office/drawing/2014/main" id="{86EB79A1-5C77-0B47-1B6D-5F85DD7640E8}"/>
              </a:ext>
            </a:extLst>
          </p:cNvPr>
          <p:cNvSpPr txBox="1"/>
          <p:nvPr/>
        </p:nvSpPr>
        <p:spPr>
          <a:xfrm>
            <a:off x="270266" y="4580538"/>
            <a:ext cx="2137445"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C993C"/>
                </a:solidFill>
                <a:effectLst/>
                <a:uLnTx/>
                <a:uFillTx/>
                <a:latin typeface="Calibri" panose="020F0502020204030204" pitchFamily="34" charset="0"/>
                <a:ea typeface="Calibri" panose="020F0502020204030204" pitchFamily="34" charset="0"/>
                <a:cs typeface="Calibri" panose="020F0502020204030204" pitchFamily="34" charset="0"/>
              </a:rPr>
              <a:t>David M. Jackman, MD</a:t>
            </a:r>
          </a:p>
        </p:txBody>
      </p:sp>
      <p:sp>
        <p:nvSpPr>
          <p:cNvPr id="5" name="TextBox 4">
            <a:extLst>
              <a:ext uri="{FF2B5EF4-FFF2-40B4-BE49-F238E27FC236}">
                <a16:creationId xmlns:a16="http://schemas.microsoft.com/office/drawing/2014/main" id="{2F21B569-FA4E-B0FD-E9DB-ACDD442E2499}"/>
              </a:ext>
            </a:extLst>
          </p:cNvPr>
          <p:cNvSpPr txBox="1"/>
          <p:nvPr/>
        </p:nvSpPr>
        <p:spPr>
          <a:xfrm>
            <a:off x="270266" y="4919092"/>
            <a:ext cx="3841116" cy="9387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Medical Director, Clinical Pathways and New Business Initiatives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Senior Physician, Thoracic Oncology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Assistant Professor, Harvard Medical School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david_jackman@dfci.harvard.edu</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73413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79316-5D75-2A10-1F82-D3DA37196A6A}"/>
            </a:ext>
          </a:extLst>
        </p:cNvPr>
        <p:cNvGrpSpPr/>
        <p:nvPr/>
      </p:nvGrpSpPr>
      <p:grpSpPr>
        <a:xfrm>
          <a:off x="0" y="0"/>
          <a:ext cx="0" cy="0"/>
          <a:chOff x="0" y="0"/>
          <a:chExt cx="0" cy="0"/>
        </a:xfrm>
      </p:grpSpPr>
      <p:grpSp>
        <p:nvGrpSpPr>
          <p:cNvPr id="42" name="Group 41">
            <a:extLst>
              <a:ext uri="{FF2B5EF4-FFF2-40B4-BE49-F238E27FC236}">
                <a16:creationId xmlns:a16="http://schemas.microsoft.com/office/drawing/2014/main" id="{8C04BCAB-787A-109B-6937-A7846019583C}"/>
              </a:ext>
            </a:extLst>
          </p:cNvPr>
          <p:cNvGrpSpPr/>
          <p:nvPr/>
        </p:nvGrpSpPr>
        <p:grpSpPr>
          <a:xfrm>
            <a:off x="10433340" y="2117894"/>
            <a:ext cx="1371600" cy="1371600"/>
            <a:chOff x="9937808" y="2007060"/>
            <a:chExt cx="1828800" cy="1828800"/>
          </a:xfrm>
        </p:grpSpPr>
        <p:grpSp>
          <p:nvGrpSpPr>
            <p:cNvPr id="43" name="Group 42">
              <a:extLst>
                <a:ext uri="{FF2B5EF4-FFF2-40B4-BE49-F238E27FC236}">
                  <a16:creationId xmlns:a16="http://schemas.microsoft.com/office/drawing/2014/main" id="{D566524F-C3F9-18DD-A7A3-74DDB2BDEECA}"/>
                </a:ext>
              </a:extLst>
            </p:cNvPr>
            <p:cNvGrpSpPr/>
            <p:nvPr/>
          </p:nvGrpSpPr>
          <p:grpSpPr>
            <a:xfrm>
              <a:off x="9937808" y="2007060"/>
              <a:ext cx="1828800" cy="1828800"/>
              <a:chOff x="55418" y="620730"/>
              <a:chExt cx="628904" cy="628904"/>
            </a:xfrm>
          </p:grpSpPr>
          <p:sp>
            <p:nvSpPr>
              <p:cNvPr id="45" name="Oval 44">
                <a:extLst>
                  <a:ext uri="{FF2B5EF4-FFF2-40B4-BE49-F238E27FC236}">
                    <a16:creationId xmlns:a16="http://schemas.microsoft.com/office/drawing/2014/main" id="{FC47171A-FD1D-4F62-A730-B086FC88066A}"/>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200"/>
              </a:p>
            </p:txBody>
          </p:sp>
          <p:sp>
            <p:nvSpPr>
              <p:cNvPr id="46" name="Chord 45">
                <a:extLst>
                  <a:ext uri="{FF2B5EF4-FFF2-40B4-BE49-F238E27FC236}">
                    <a16:creationId xmlns:a16="http://schemas.microsoft.com/office/drawing/2014/main" id="{39602EDA-E6EE-D61C-0E86-5F604EA1480F}"/>
                  </a:ext>
                </a:extLst>
              </p:cNvPr>
              <p:cNvSpPr/>
              <p:nvPr/>
            </p:nvSpPr>
            <p:spPr>
              <a:xfrm>
                <a:off x="118308" y="683620"/>
                <a:ext cx="503123" cy="503123"/>
              </a:xfrm>
              <a:prstGeom prst="chord">
                <a:avLst>
                  <a:gd name="adj1" fmla="val 1168272"/>
                  <a:gd name="adj2" fmla="val 9631728"/>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200"/>
              </a:p>
            </p:txBody>
          </p:sp>
        </p:grpSp>
        <p:sp>
          <p:nvSpPr>
            <p:cNvPr id="44" name="TextBox 43">
              <a:extLst>
                <a:ext uri="{FF2B5EF4-FFF2-40B4-BE49-F238E27FC236}">
                  <a16:creationId xmlns:a16="http://schemas.microsoft.com/office/drawing/2014/main" id="{3F6B5E8A-964E-23F1-8D73-33AB8D96A892}"/>
                </a:ext>
              </a:extLst>
            </p:cNvPr>
            <p:cNvSpPr txBox="1"/>
            <p:nvPr/>
          </p:nvSpPr>
          <p:spPr>
            <a:xfrm>
              <a:off x="10029245" y="2577349"/>
              <a:ext cx="1645921" cy="615553"/>
            </a:xfrm>
            <a:prstGeom prst="rect">
              <a:avLst/>
            </a:prstGeom>
            <a:noFill/>
          </p:spPr>
          <p:txBody>
            <a:bodyPr wrap="square" rtlCol="0">
              <a:spAutoFit/>
            </a:bodyPr>
            <a:lstStyle/>
            <a:p>
              <a:pPr algn="ctr"/>
              <a:r>
                <a:rPr lang="en-US" sz="1200" b="1" dirty="0" err="1">
                  <a:solidFill>
                    <a:schemeClr val="accent1"/>
                  </a:solidFill>
                </a:rPr>
                <a:t>Amivantamab</a:t>
              </a:r>
              <a:r>
                <a:rPr lang="en-US" sz="1200" b="1" dirty="0">
                  <a:solidFill>
                    <a:schemeClr val="accent1"/>
                  </a:solidFill>
                </a:rPr>
                <a:t> + Lazertinib</a:t>
              </a:r>
            </a:p>
          </p:txBody>
        </p:sp>
      </p:grpSp>
      <p:sp>
        <p:nvSpPr>
          <p:cNvPr id="48" name="TextBox 47">
            <a:extLst>
              <a:ext uri="{FF2B5EF4-FFF2-40B4-BE49-F238E27FC236}">
                <a16:creationId xmlns:a16="http://schemas.microsoft.com/office/drawing/2014/main" id="{A535EB13-6BA1-A429-D752-4BD84B5E3D92}"/>
              </a:ext>
            </a:extLst>
          </p:cNvPr>
          <p:cNvSpPr txBox="1"/>
          <p:nvPr/>
        </p:nvSpPr>
        <p:spPr>
          <a:xfrm>
            <a:off x="326307" y="277992"/>
            <a:ext cx="11338029" cy="584775"/>
          </a:xfrm>
          <a:prstGeom prst="rect">
            <a:avLst/>
          </a:prstGeom>
          <a:noFill/>
        </p:spPr>
        <p:txBody>
          <a:bodyPr wrap="square" rtlCol="0">
            <a:spAutoFit/>
          </a:bodyPr>
          <a:lstStyle/>
          <a:p>
            <a:r>
              <a:rPr lang="en-US" sz="3200" dirty="0">
                <a:solidFill>
                  <a:schemeClr val="accent2"/>
                </a:solidFill>
                <a:latin typeface="Calibri" panose="020F0502020204030204" pitchFamily="34" charset="0"/>
                <a:ea typeface="Calibri" panose="020F0502020204030204" pitchFamily="34" charset="0"/>
                <a:cs typeface="Calibri" panose="020F0502020204030204" pitchFamily="34" charset="0"/>
              </a:rPr>
              <a:t>The Cost of Care, Through a Lung Lens</a:t>
            </a:r>
          </a:p>
        </p:txBody>
      </p:sp>
      <p:graphicFrame>
        <p:nvGraphicFramePr>
          <p:cNvPr id="7" name="Table 6">
            <a:extLst>
              <a:ext uri="{FF2B5EF4-FFF2-40B4-BE49-F238E27FC236}">
                <a16:creationId xmlns:a16="http://schemas.microsoft.com/office/drawing/2014/main" id="{F35DAD61-160E-B6D5-1136-ADB774F7FF3E}"/>
              </a:ext>
            </a:extLst>
          </p:cNvPr>
          <p:cNvGraphicFramePr>
            <a:graphicFrameLocks noGrp="1"/>
          </p:cNvGraphicFramePr>
          <p:nvPr>
            <p:extLst>
              <p:ext uri="{D42A27DB-BD31-4B8C-83A1-F6EECF244321}">
                <p14:modId xmlns:p14="http://schemas.microsoft.com/office/powerpoint/2010/main" val="1365272243"/>
              </p:ext>
            </p:extLst>
          </p:nvPr>
        </p:nvGraphicFramePr>
        <p:xfrm>
          <a:off x="5321594" y="923958"/>
          <a:ext cx="4906928" cy="3352800"/>
        </p:xfrm>
        <a:graphic>
          <a:graphicData uri="http://schemas.openxmlformats.org/drawingml/2006/table">
            <a:tbl>
              <a:tblPr firstRow="1" bandRow="1">
                <a:tableStyleId>{5C22544A-7EE6-4342-B048-85BDC9FD1C3A}</a:tableStyleId>
              </a:tblPr>
              <a:tblGrid>
                <a:gridCol w="1520457">
                  <a:extLst>
                    <a:ext uri="{9D8B030D-6E8A-4147-A177-3AD203B41FA5}">
                      <a16:colId xmlns:a16="http://schemas.microsoft.com/office/drawing/2014/main" val="341072581"/>
                    </a:ext>
                  </a:extLst>
                </a:gridCol>
                <a:gridCol w="1632098">
                  <a:extLst>
                    <a:ext uri="{9D8B030D-6E8A-4147-A177-3AD203B41FA5}">
                      <a16:colId xmlns:a16="http://schemas.microsoft.com/office/drawing/2014/main" val="3300416040"/>
                    </a:ext>
                  </a:extLst>
                </a:gridCol>
                <a:gridCol w="1754373">
                  <a:extLst>
                    <a:ext uri="{9D8B030D-6E8A-4147-A177-3AD203B41FA5}">
                      <a16:colId xmlns:a16="http://schemas.microsoft.com/office/drawing/2014/main" val="2127874153"/>
                    </a:ext>
                  </a:extLst>
                </a:gridCol>
              </a:tblGrid>
              <a:tr h="370840">
                <a:tc>
                  <a: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a:txBody>
                  <a:tcPr/>
                </a:tc>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Wholesale Adjusted Cost (WAC) for the first 12 weeks of therapy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latin typeface="Calibri" panose="020F0502020204030204" pitchFamily="34" charset="0"/>
                          <a:ea typeface="Calibri" panose="020F0502020204030204" pitchFamily="34" charset="0"/>
                          <a:cs typeface="Calibri" panose="020F0502020204030204" pitchFamily="34" charset="0"/>
                        </a:rPr>
                        <a:t>Wholesale Adjusted Cost (WAC) for the first 48 weeks of therapy</a:t>
                      </a:r>
                    </a:p>
                  </a:txBody>
                  <a:tcPr/>
                </a:tc>
                <a:extLst>
                  <a:ext uri="{0D108BD9-81ED-4DB2-BD59-A6C34878D82A}">
                    <a16:rowId xmlns:a16="http://schemas.microsoft.com/office/drawing/2014/main" val="2268394828"/>
                  </a:ext>
                </a:extLst>
              </a:tr>
              <a:tr h="370840">
                <a:tc>
                  <a:txBody>
                    <a:bodyPr/>
                    <a:lstStyle/>
                    <a:p>
                      <a:r>
                        <a:rPr lang="en-US" sz="1400" dirty="0" err="1">
                          <a:latin typeface="Calibri" panose="020F0502020204030204" pitchFamily="34" charset="0"/>
                          <a:ea typeface="Calibri" panose="020F0502020204030204" pitchFamily="34" charset="0"/>
                          <a:cs typeface="Calibri" panose="020F0502020204030204" pitchFamily="34" charset="0"/>
                        </a:rPr>
                        <a:t>Amivantamab</a:t>
                      </a:r>
                      <a:r>
                        <a:rPr lang="en-US" sz="1400" dirty="0">
                          <a:latin typeface="Calibri" panose="020F0502020204030204" pitchFamily="34" charset="0"/>
                          <a:ea typeface="Calibri" panose="020F0502020204030204" pitchFamily="34" charset="0"/>
                          <a:cs typeface="Calibri" panose="020F0502020204030204" pitchFamily="34" charset="0"/>
                        </a:rPr>
                        <a:t> +</a:t>
                      </a:r>
                      <a:endParaRPr lang="en-US" sz="1400" baseline="-25000" dirty="0">
                        <a:latin typeface="Calibri" panose="020F0502020204030204" pitchFamily="34" charset="0"/>
                        <a:ea typeface="Calibri" panose="020F0502020204030204" pitchFamily="34" charset="0"/>
                        <a:cs typeface="Calibri" panose="020F0502020204030204" pitchFamily="34" charset="0"/>
                      </a:endParaRPr>
                    </a:p>
                    <a:p>
                      <a:r>
                        <a:rPr lang="en-US" sz="1400" dirty="0">
                          <a:latin typeface="Calibri" panose="020F0502020204030204" pitchFamily="34" charset="0"/>
                          <a:ea typeface="Calibri" panose="020F0502020204030204" pitchFamily="34" charset="0"/>
                          <a:cs typeface="Calibri" panose="020F0502020204030204" pitchFamily="34" charset="0"/>
                        </a:rPr>
                        <a:t>Lazertinib (MARIPOSA)</a:t>
                      </a:r>
                    </a:p>
                  </a:txBody>
                  <a:tcPr>
                    <a:solidFill>
                      <a:schemeClr val="accent2">
                        <a:lumMod val="40000"/>
                        <a:lumOff val="60000"/>
                      </a:schemeClr>
                    </a:solidFill>
                  </a:tcP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$133,458</a:t>
                      </a:r>
                    </a:p>
                  </a:txBody>
                  <a:tcPr anchor="ctr">
                    <a:solidFill>
                      <a:schemeClr val="accent2">
                        <a:lumMod val="40000"/>
                        <a:lumOff val="60000"/>
                      </a:schemeClr>
                    </a:solidFill>
                  </a:tcP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$ 488,204</a:t>
                      </a:r>
                    </a:p>
                  </a:txBody>
                  <a:tcPr anchor="ctr">
                    <a:solidFill>
                      <a:schemeClr val="accent2">
                        <a:lumMod val="40000"/>
                        <a:lumOff val="60000"/>
                      </a:schemeClr>
                    </a:solidFill>
                  </a:tcPr>
                </a:tc>
                <a:extLst>
                  <a:ext uri="{0D108BD9-81ED-4DB2-BD59-A6C34878D82A}">
                    <a16:rowId xmlns:a16="http://schemas.microsoft.com/office/drawing/2014/main" val="1795545799"/>
                  </a:ext>
                </a:extLst>
              </a:tr>
              <a:tr h="3708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Osimertinib + carboplatin + pemetrexed (FLAURA2)</a:t>
                      </a:r>
                    </a:p>
                  </a:txBody>
                  <a:tcP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$ 48,968</a:t>
                      </a: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$ 194,972</a:t>
                      </a:r>
                    </a:p>
                  </a:txBody>
                  <a:tcPr anchor="ctr"/>
                </a:tc>
                <a:extLst>
                  <a:ext uri="{0D108BD9-81ED-4DB2-BD59-A6C34878D82A}">
                    <a16:rowId xmlns:a16="http://schemas.microsoft.com/office/drawing/2014/main" val="1217985990"/>
                  </a:ext>
                </a:extLst>
              </a:tr>
              <a:tr h="370840">
                <a:tc>
                  <a:txBody>
                    <a:bodyPr/>
                    <a:lstStyle/>
                    <a:p>
                      <a:r>
                        <a:rPr lang="en-US" sz="1400" dirty="0">
                          <a:latin typeface="Calibri" panose="020F0502020204030204" pitchFamily="34" charset="0"/>
                          <a:ea typeface="Calibri" panose="020F0502020204030204" pitchFamily="34" charset="0"/>
                          <a:cs typeface="Calibri" panose="020F0502020204030204" pitchFamily="34" charset="0"/>
                        </a:rPr>
                        <a:t>Osimertinib (FLAURA)</a:t>
                      </a:r>
                    </a:p>
                  </a:txBody>
                  <a:tcP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$ 47,928</a:t>
                      </a:r>
                    </a:p>
                  </a:txBody>
                  <a:tcPr anchor="ct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$ 191,712</a:t>
                      </a:r>
                    </a:p>
                  </a:txBody>
                  <a:tcPr anchor="ctr"/>
                </a:tc>
                <a:extLst>
                  <a:ext uri="{0D108BD9-81ED-4DB2-BD59-A6C34878D82A}">
                    <a16:rowId xmlns:a16="http://schemas.microsoft.com/office/drawing/2014/main" val="2750260420"/>
                  </a:ext>
                </a:extLst>
              </a:tr>
            </a:tbl>
          </a:graphicData>
        </a:graphic>
      </p:graphicFrame>
      <p:pic>
        <p:nvPicPr>
          <p:cNvPr id="7174" name="Picture 6">
            <a:extLst>
              <a:ext uri="{FF2B5EF4-FFF2-40B4-BE49-F238E27FC236}">
                <a16:creationId xmlns:a16="http://schemas.microsoft.com/office/drawing/2014/main" id="{03C3B9AD-8DD0-F5D6-5617-4E0F0F8710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641" y="904283"/>
            <a:ext cx="4658619" cy="465861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852B3581-07DA-5963-87E6-309285765997}"/>
              </a:ext>
            </a:extLst>
          </p:cNvPr>
          <p:cNvSpPr txBox="1"/>
          <p:nvPr/>
        </p:nvSpPr>
        <p:spPr>
          <a:xfrm>
            <a:off x="929540" y="3780497"/>
            <a:ext cx="1064309" cy="318356"/>
          </a:xfrm>
          <a:prstGeom prst="rect">
            <a:avLst/>
          </a:prstGeom>
          <a:noFill/>
          <a:ln>
            <a:noFill/>
          </a:ln>
        </p:spPr>
        <p:txBody>
          <a:bodyPr wrap="square" rtlCol="0">
            <a:prstTxWarp prst="textArchDown">
              <a:avLst>
                <a:gd name="adj" fmla="val 19485838"/>
              </a:avLst>
            </a:prstTxWarp>
            <a:spAutoFit/>
          </a:bodyPr>
          <a:lstStyle/>
          <a:p>
            <a:pPr algn="ctr"/>
            <a:r>
              <a:rPr lang="en-US" sz="1100" dirty="0">
                <a:solidFill>
                  <a:schemeClr val="bg1"/>
                </a:solidFill>
                <a:latin typeface="Comic Sans MS" panose="030F0702030302020204" pitchFamily="66" charset="0"/>
              </a:rPr>
              <a:t>Osimertinib</a:t>
            </a:r>
          </a:p>
        </p:txBody>
      </p:sp>
      <p:sp>
        <p:nvSpPr>
          <p:cNvPr id="8" name="TextBox 7">
            <a:extLst>
              <a:ext uri="{FF2B5EF4-FFF2-40B4-BE49-F238E27FC236}">
                <a16:creationId xmlns:a16="http://schemas.microsoft.com/office/drawing/2014/main" id="{D8F56551-5EF8-D5E4-7BF8-BD1A2B0F86D7}"/>
              </a:ext>
            </a:extLst>
          </p:cNvPr>
          <p:cNvSpPr txBox="1"/>
          <p:nvPr/>
        </p:nvSpPr>
        <p:spPr>
          <a:xfrm>
            <a:off x="3479584" y="3977476"/>
            <a:ext cx="1064309" cy="233021"/>
          </a:xfrm>
          <a:prstGeom prst="rect">
            <a:avLst/>
          </a:prstGeom>
          <a:noFill/>
          <a:ln>
            <a:noFill/>
          </a:ln>
        </p:spPr>
        <p:txBody>
          <a:bodyPr wrap="square" rtlCol="0">
            <a:prstTxWarp prst="textArchDown">
              <a:avLst>
                <a:gd name="adj" fmla="val 21004779"/>
              </a:avLst>
            </a:prstTxWarp>
            <a:spAutoFit/>
          </a:bodyPr>
          <a:lstStyle/>
          <a:p>
            <a:pPr algn="ctr"/>
            <a:r>
              <a:rPr lang="en-US" sz="1100" dirty="0" err="1">
                <a:solidFill>
                  <a:schemeClr val="bg1"/>
                </a:solidFill>
                <a:latin typeface="Comic Sans MS" panose="030F0702030302020204" pitchFamily="66" charset="0"/>
              </a:rPr>
              <a:t>Amivantamab</a:t>
            </a:r>
            <a:r>
              <a:rPr lang="en-US" sz="1100" dirty="0">
                <a:solidFill>
                  <a:schemeClr val="bg1"/>
                </a:solidFill>
                <a:latin typeface="Comic Sans MS" panose="030F0702030302020204" pitchFamily="66" charset="0"/>
              </a:rPr>
              <a:t> +</a:t>
            </a:r>
          </a:p>
          <a:p>
            <a:pPr algn="ctr"/>
            <a:r>
              <a:rPr lang="en-US" sz="1100" dirty="0" err="1">
                <a:solidFill>
                  <a:schemeClr val="bg1"/>
                </a:solidFill>
                <a:latin typeface="Comic Sans MS" panose="030F0702030302020204" pitchFamily="66" charset="0"/>
              </a:rPr>
              <a:t>Lasertinib</a:t>
            </a:r>
            <a:endParaRPr lang="en-US" sz="1100" dirty="0">
              <a:solidFill>
                <a:schemeClr val="bg1"/>
              </a:solidFill>
              <a:latin typeface="Comic Sans MS" panose="030F0702030302020204" pitchFamily="66" charset="0"/>
            </a:endParaRPr>
          </a:p>
        </p:txBody>
      </p:sp>
      <p:sp>
        <p:nvSpPr>
          <p:cNvPr id="10" name="TextBox 9">
            <a:extLst>
              <a:ext uri="{FF2B5EF4-FFF2-40B4-BE49-F238E27FC236}">
                <a16:creationId xmlns:a16="http://schemas.microsoft.com/office/drawing/2014/main" id="{E710E895-C129-C660-3121-E8E10EC50ED1}"/>
              </a:ext>
            </a:extLst>
          </p:cNvPr>
          <p:cNvSpPr txBox="1"/>
          <p:nvPr/>
        </p:nvSpPr>
        <p:spPr>
          <a:xfrm>
            <a:off x="5173427" y="5142143"/>
            <a:ext cx="4433089" cy="461665"/>
          </a:xfrm>
          <a:prstGeom prst="rect">
            <a:avLst/>
          </a:prstGeom>
          <a:noFill/>
        </p:spPr>
        <p:txBody>
          <a:bodyPr wrap="square">
            <a:spAutoFit/>
          </a:bodyPr>
          <a:lstStyle/>
          <a:p>
            <a:r>
              <a:rPr lang="en-US" sz="1200" dirty="0">
                <a:solidFill>
                  <a:schemeClr val="bg1"/>
                </a:solidFill>
                <a:latin typeface="Calibri" panose="020F0502020204030204" pitchFamily="34" charset="0"/>
                <a:ea typeface="Calibri" panose="020F0502020204030204" pitchFamily="34" charset="0"/>
                <a:cs typeface="Calibri" panose="020F0502020204030204" pitchFamily="34" charset="0"/>
              </a:rPr>
              <a:t>Note: costs include anticancer drug costs only. Assumes a 70 year-old patient with a height of 70 inches and a weight of 70 kg.</a:t>
            </a:r>
          </a:p>
        </p:txBody>
      </p:sp>
    </p:spTree>
    <p:extLst>
      <p:ext uri="{BB962C8B-B14F-4D97-AF65-F5344CB8AC3E}">
        <p14:creationId xmlns:p14="http://schemas.microsoft.com/office/powerpoint/2010/main" val="37097242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 name="Chart 49">
            <a:extLst>
              <a:ext uri="{FF2B5EF4-FFF2-40B4-BE49-F238E27FC236}">
                <a16:creationId xmlns:a16="http://schemas.microsoft.com/office/drawing/2014/main" id="{795CA400-BCF0-D4EA-89DF-CDD5B282F1AB}"/>
              </a:ext>
            </a:extLst>
          </p:cNvPr>
          <p:cNvGraphicFramePr/>
          <p:nvPr/>
        </p:nvGraphicFramePr>
        <p:xfrm>
          <a:off x="1305174" y="930030"/>
          <a:ext cx="2477471" cy="386470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1" name="Chart 50">
            <a:extLst>
              <a:ext uri="{FF2B5EF4-FFF2-40B4-BE49-F238E27FC236}">
                <a16:creationId xmlns:a16="http://schemas.microsoft.com/office/drawing/2014/main" id="{063B8A02-B1C1-A73A-EC2C-6465C22E5D67}"/>
              </a:ext>
            </a:extLst>
          </p:cNvPr>
          <p:cNvGraphicFramePr/>
          <p:nvPr/>
        </p:nvGraphicFramePr>
        <p:xfrm>
          <a:off x="4880718" y="926126"/>
          <a:ext cx="2477471" cy="386470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2" name="Chart 51">
            <a:extLst>
              <a:ext uri="{FF2B5EF4-FFF2-40B4-BE49-F238E27FC236}">
                <a16:creationId xmlns:a16="http://schemas.microsoft.com/office/drawing/2014/main" id="{FEE43FE2-7F11-60EF-8B43-C6BB4848E35C}"/>
              </a:ext>
            </a:extLst>
          </p:cNvPr>
          <p:cNvGraphicFramePr/>
          <p:nvPr/>
        </p:nvGraphicFramePr>
        <p:xfrm>
          <a:off x="8432811" y="939800"/>
          <a:ext cx="2477471" cy="3864705"/>
        </p:xfrm>
        <a:graphic>
          <a:graphicData uri="http://schemas.openxmlformats.org/drawingml/2006/chart">
            <c:chart xmlns:c="http://schemas.openxmlformats.org/drawingml/2006/chart" xmlns:r="http://schemas.openxmlformats.org/officeDocument/2006/relationships" r:id="rId4"/>
          </a:graphicData>
        </a:graphic>
      </p:graphicFrame>
      <p:sp>
        <p:nvSpPr>
          <p:cNvPr id="53" name="TextBox 52">
            <a:extLst>
              <a:ext uri="{FF2B5EF4-FFF2-40B4-BE49-F238E27FC236}">
                <a16:creationId xmlns:a16="http://schemas.microsoft.com/office/drawing/2014/main" id="{2C1E058D-9562-F263-BD8A-F914B6A2B056}"/>
              </a:ext>
            </a:extLst>
          </p:cNvPr>
          <p:cNvSpPr txBox="1"/>
          <p:nvPr/>
        </p:nvSpPr>
        <p:spPr>
          <a:xfrm>
            <a:off x="429846" y="235169"/>
            <a:ext cx="11223310" cy="461665"/>
          </a:xfrm>
          <a:prstGeom prst="rect">
            <a:avLst/>
          </a:prstGeom>
          <a:noFill/>
        </p:spPr>
        <p:txBody>
          <a:bodyPr wrap="square" rtlCol="0">
            <a:spAutoFit/>
          </a:bodyPr>
          <a:lstStyle/>
          <a:p>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Estimated Deaths for the 5 Leading Causes of Cancer Mortality, 2004 - 2024</a:t>
            </a:r>
          </a:p>
        </p:txBody>
      </p:sp>
      <p:sp>
        <p:nvSpPr>
          <p:cNvPr id="55" name="TextBox 54">
            <a:extLst>
              <a:ext uri="{FF2B5EF4-FFF2-40B4-BE49-F238E27FC236}">
                <a16:creationId xmlns:a16="http://schemas.microsoft.com/office/drawing/2014/main" id="{7BCC8C6F-375B-4357-C38C-5173DDF5EDE1}"/>
              </a:ext>
            </a:extLst>
          </p:cNvPr>
          <p:cNvSpPr txBox="1"/>
          <p:nvPr/>
        </p:nvSpPr>
        <p:spPr>
          <a:xfrm>
            <a:off x="1680807" y="4989345"/>
            <a:ext cx="2477471" cy="784830"/>
          </a:xfrm>
          <a:prstGeom prst="rect">
            <a:avLst/>
          </a:prstGeom>
          <a:noFill/>
        </p:spPr>
        <p:txBody>
          <a:bodyPr wrap="square" rtlCol="0">
            <a:spAutoFit/>
          </a:bodyPr>
          <a:lstStyle/>
          <a:p>
            <a:r>
              <a:rPr lang="en-US">
                <a:solidFill>
                  <a:schemeClr val="bg1"/>
                </a:solidFill>
                <a:latin typeface="Calibri" panose="020F0502020204030204" pitchFamily="34" charset="0"/>
                <a:ea typeface="Calibri" panose="020F0502020204030204" pitchFamily="34" charset="0"/>
                <a:cs typeface="Calibri" panose="020F0502020204030204" pitchFamily="34" charset="0"/>
              </a:rPr>
              <a:t>Lung Cancer</a:t>
            </a:r>
          </a:p>
          <a:p>
            <a:endParaRPr lang="en-US" sz="90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US">
                <a:solidFill>
                  <a:schemeClr val="bg1"/>
                </a:solidFill>
                <a:latin typeface="Calibri" panose="020F0502020204030204" pitchFamily="34" charset="0"/>
                <a:ea typeface="Calibri" panose="020F0502020204030204" pitchFamily="34" charset="0"/>
                <a:cs typeface="Calibri" panose="020F0502020204030204" pitchFamily="34" charset="0"/>
              </a:rPr>
              <a:t>Colorectal Cancer</a:t>
            </a:r>
          </a:p>
        </p:txBody>
      </p:sp>
      <p:sp>
        <p:nvSpPr>
          <p:cNvPr id="56" name="TextBox 55">
            <a:extLst>
              <a:ext uri="{FF2B5EF4-FFF2-40B4-BE49-F238E27FC236}">
                <a16:creationId xmlns:a16="http://schemas.microsoft.com/office/drawing/2014/main" id="{1F110F83-DF75-FDCA-EE7F-C22ED6231FA1}"/>
              </a:ext>
            </a:extLst>
          </p:cNvPr>
          <p:cNvSpPr txBox="1"/>
          <p:nvPr/>
        </p:nvSpPr>
        <p:spPr>
          <a:xfrm>
            <a:off x="4431826" y="4989345"/>
            <a:ext cx="2477471" cy="784830"/>
          </a:xfrm>
          <a:prstGeom prst="rect">
            <a:avLst/>
          </a:prstGeom>
          <a:noFill/>
        </p:spPr>
        <p:txBody>
          <a:bodyPr wrap="square" rtlCol="0">
            <a:spAutoFit/>
          </a:bodyPr>
          <a:lstStyle/>
          <a:p>
            <a:r>
              <a:rPr lang="en-US">
                <a:solidFill>
                  <a:schemeClr val="bg1"/>
                </a:solidFill>
                <a:latin typeface="Calibri" panose="020F0502020204030204" pitchFamily="34" charset="0"/>
                <a:ea typeface="Calibri" panose="020F0502020204030204" pitchFamily="34" charset="0"/>
                <a:cs typeface="Calibri" panose="020F0502020204030204" pitchFamily="34" charset="0"/>
              </a:rPr>
              <a:t>Breast Cancer</a:t>
            </a:r>
          </a:p>
          <a:p>
            <a:endParaRPr lang="en-US" sz="900">
              <a:solidFill>
                <a:schemeClr val="bg1"/>
              </a:solidFill>
              <a:latin typeface="Calibri" panose="020F0502020204030204" pitchFamily="34" charset="0"/>
              <a:ea typeface="Calibri" panose="020F0502020204030204" pitchFamily="34" charset="0"/>
              <a:cs typeface="Calibri" panose="020F0502020204030204" pitchFamily="34" charset="0"/>
            </a:endParaRPr>
          </a:p>
          <a:p>
            <a:r>
              <a:rPr lang="en-US">
                <a:solidFill>
                  <a:schemeClr val="bg1"/>
                </a:solidFill>
                <a:latin typeface="Calibri" panose="020F0502020204030204" pitchFamily="34" charset="0"/>
                <a:ea typeface="Calibri" panose="020F0502020204030204" pitchFamily="34" charset="0"/>
                <a:cs typeface="Calibri" panose="020F0502020204030204" pitchFamily="34" charset="0"/>
              </a:rPr>
              <a:t>Pancreatic Cancer</a:t>
            </a:r>
          </a:p>
        </p:txBody>
      </p:sp>
      <p:sp>
        <p:nvSpPr>
          <p:cNvPr id="57" name="TextBox 56">
            <a:extLst>
              <a:ext uri="{FF2B5EF4-FFF2-40B4-BE49-F238E27FC236}">
                <a16:creationId xmlns:a16="http://schemas.microsoft.com/office/drawing/2014/main" id="{DB6B920D-6CC0-A4B1-6257-527B9E268E9C}"/>
              </a:ext>
            </a:extLst>
          </p:cNvPr>
          <p:cNvSpPr txBox="1"/>
          <p:nvPr/>
        </p:nvSpPr>
        <p:spPr>
          <a:xfrm>
            <a:off x="7175029" y="4989345"/>
            <a:ext cx="2477471" cy="369332"/>
          </a:xfrm>
          <a:prstGeom prst="rect">
            <a:avLst/>
          </a:prstGeom>
          <a:noFill/>
        </p:spPr>
        <p:txBody>
          <a:bodyPr wrap="square" rtlCol="0">
            <a:spAutoFit/>
          </a:bodyPr>
          <a:lstStyle/>
          <a:p>
            <a:r>
              <a:rPr lang="en-US">
                <a:solidFill>
                  <a:schemeClr val="bg1"/>
                </a:solidFill>
                <a:latin typeface="Calibri" panose="020F0502020204030204" pitchFamily="34" charset="0"/>
                <a:ea typeface="Calibri" panose="020F0502020204030204" pitchFamily="34" charset="0"/>
                <a:cs typeface="Calibri" panose="020F0502020204030204" pitchFamily="34" charset="0"/>
              </a:rPr>
              <a:t>Prostate Cancer</a:t>
            </a:r>
          </a:p>
        </p:txBody>
      </p:sp>
      <p:sp>
        <p:nvSpPr>
          <p:cNvPr id="58" name="Rectangle 57">
            <a:extLst>
              <a:ext uri="{FF2B5EF4-FFF2-40B4-BE49-F238E27FC236}">
                <a16:creationId xmlns:a16="http://schemas.microsoft.com/office/drawing/2014/main" id="{FD6C1560-9290-352A-4347-99D733B63E0D}"/>
              </a:ext>
            </a:extLst>
          </p:cNvPr>
          <p:cNvSpPr/>
          <p:nvPr/>
        </p:nvSpPr>
        <p:spPr>
          <a:xfrm>
            <a:off x="1313478" y="5056554"/>
            <a:ext cx="375138" cy="218831"/>
          </a:xfrm>
          <a:prstGeom prst="rect">
            <a:avLst/>
          </a:prstGeom>
          <a:solidFill>
            <a:srgbClr val="FFFF0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59" name="Rectangle 58">
            <a:extLst>
              <a:ext uri="{FF2B5EF4-FFF2-40B4-BE49-F238E27FC236}">
                <a16:creationId xmlns:a16="http://schemas.microsoft.com/office/drawing/2014/main" id="{FDC56E02-ABE5-1B5F-4C9A-BCFF94465CDF}"/>
              </a:ext>
            </a:extLst>
          </p:cNvPr>
          <p:cNvSpPr/>
          <p:nvPr/>
        </p:nvSpPr>
        <p:spPr>
          <a:xfrm>
            <a:off x="1309572" y="5451231"/>
            <a:ext cx="375138" cy="218831"/>
          </a:xfrm>
          <a:prstGeom prst="rect">
            <a:avLst/>
          </a:prstGeom>
          <a:solidFill>
            <a:srgbClr val="FC993C"/>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0" name="Rectangle 59">
            <a:extLst>
              <a:ext uri="{FF2B5EF4-FFF2-40B4-BE49-F238E27FC236}">
                <a16:creationId xmlns:a16="http://schemas.microsoft.com/office/drawing/2014/main" id="{8B37CCE9-EE00-DE80-BDA5-23B595281FEA}"/>
              </a:ext>
            </a:extLst>
          </p:cNvPr>
          <p:cNvSpPr/>
          <p:nvPr/>
        </p:nvSpPr>
        <p:spPr>
          <a:xfrm>
            <a:off x="4076222" y="5060461"/>
            <a:ext cx="375138" cy="218831"/>
          </a:xfrm>
          <a:prstGeom prst="rect">
            <a:avLst/>
          </a:prstGeom>
          <a:solidFill>
            <a:srgbClr val="23C7EF"/>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1" name="Rectangle 60">
            <a:extLst>
              <a:ext uri="{FF2B5EF4-FFF2-40B4-BE49-F238E27FC236}">
                <a16:creationId xmlns:a16="http://schemas.microsoft.com/office/drawing/2014/main" id="{A398ADFD-2464-D3C5-EFD4-61C4EB4177E6}"/>
              </a:ext>
            </a:extLst>
          </p:cNvPr>
          <p:cNvSpPr/>
          <p:nvPr/>
        </p:nvSpPr>
        <p:spPr>
          <a:xfrm>
            <a:off x="4072316" y="5455138"/>
            <a:ext cx="375138" cy="218831"/>
          </a:xfrm>
          <a:prstGeom prst="rect">
            <a:avLst/>
          </a:prstGeom>
          <a:solidFill>
            <a:srgbClr val="64656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62" name="Rectangle 61">
            <a:extLst>
              <a:ext uri="{FF2B5EF4-FFF2-40B4-BE49-F238E27FC236}">
                <a16:creationId xmlns:a16="http://schemas.microsoft.com/office/drawing/2014/main" id="{3C2C9ACA-D1A6-4EC6-18AC-99227682148F}"/>
              </a:ext>
            </a:extLst>
          </p:cNvPr>
          <p:cNvSpPr/>
          <p:nvPr/>
        </p:nvSpPr>
        <p:spPr>
          <a:xfrm>
            <a:off x="6784257" y="5064371"/>
            <a:ext cx="375138" cy="218831"/>
          </a:xfrm>
          <a:prstGeom prst="rect">
            <a:avLst/>
          </a:prstGeom>
          <a:solidFill>
            <a:srgbClr val="E7E6E6"/>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DE55C04C-E0A1-1496-8A00-4B22EA410349}"/>
              </a:ext>
            </a:extLst>
          </p:cNvPr>
          <p:cNvSpPr txBox="1"/>
          <p:nvPr/>
        </p:nvSpPr>
        <p:spPr>
          <a:xfrm>
            <a:off x="8293731" y="6071502"/>
            <a:ext cx="3898269" cy="646331"/>
          </a:xfrm>
          <a:prstGeom prst="rect">
            <a:avLst/>
          </a:prstGeom>
          <a:noFill/>
        </p:spPr>
        <p:txBody>
          <a:bodyPr wrap="square" rtlCol="0">
            <a:spAutoFit/>
          </a:bodyPr>
          <a:lstStyle/>
          <a:p>
            <a:r>
              <a:rPr lang="en-US" sz="1200" dirty="0">
                <a:latin typeface="Calibri" panose="020F0502020204030204" pitchFamily="34" charset="0"/>
                <a:ea typeface="Calibri" panose="020F0502020204030204" pitchFamily="34" charset="0"/>
                <a:cs typeface="Calibri" panose="020F0502020204030204" pitchFamily="34" charset="0"/>
              </a:rPr>
              <a:t>Jemal et al, Cancer Statistics 2004. CA Cancer J Clin 2004</a:t>
            </a:r>
          </a:p>
          <a:p>
            <a:r>
              <a:rPr lang="en-US" sz="1200" dirty="0">
                <a:latin typeface="Calibri" panose="020F0502020204030204" pitchFamily="34" charset="0"/>
                <a:ea typeface="Calibri" panose="020F0502020204030204" pitchFamily="34" charset="0"/>
                <a:cs typeface="Calibri" panose="020F0502020204030204" pitchFamily="34" charset="0"/>
              </a:rPr>
              <a:t>Siegel et al, Cancer Statistics 2014. CA Cancer J Clin 2014</a:t>
            </a:r>
          </a:p>
          <a:p>
            <a:r>
              <a:rPr lang="en-US" sz="1200" dirty="0">
                <a:latin typeface="Calibri" panose="020F0502020204030204" pitchFamily="34" charset="0"/>
                <a:ea typeface="Calibri" panose="020F0502020204030204" pitchFamily="34" charset="0"/>
                <a:cs typeface="Calibri" panose="020F0502020204030204" pitchFamily="34" charset="0"/>
              </a:rPr>
              <a:t>Siegel et al, Cancer Statistics 2024. CA Cancer J Clin 2024</a:t>
            </a:r>
          </a:p>
        </p:txBody>
      </p:sp>
    </p:spTree>
    <p:extLst>
      <p:ext uri="{BB962C8B-B14F-4D97-AF65-F5344CB8AC3E}">
        <p14:creationId xmlns:p14="http://schemas.microsoft.com/office/powerpoint/2010/main" val="2101350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1" grpId="0">
        <p:bldAsOne/>
      </p:bldGraphic>
      <p:bldGraphic spid="52"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988F6-FAA3-4E80-543F-55D4846AE833}"/>
            </a:ext>
          </a:extLst>
        </p:cNvPr>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46AA1396-2009-5593-D6A0-1FA6EF748744}"/>
              </a:ext>
            </a:extLst>
          </p:cNvPr>
          <p:cNvGraphicFramePr>
            <a:graphicFrameLocks noGrp="1"/>
          </p:cNvGraphicFramePr>
          <p:nvPr/>
        </p:nvGraphicFramePr>
        <p:xfrm>
          <a:off x="159720" y="5343491"/>
          <a:ext cx="11673490" cy="121920"/>
        </p:xfrm>
        <a:graphic>
          <a:graphicData uri="http://schemas.openxmlformats.org/drawingml/2006/table">
            <a:tbl>
              <a:tblPr firstRow="1" bandRow="1">
                <a:tableStyleId>{46F890A9-2807-4EBB-B81D-B2AA78EC7F39}</a:tableStyleId>
              </a:tblPr>
              <a:tblGrid>
                <a:gridCol w="2334698">
                  <a:extLst>
                    <a:ext uri="{9D8B030D-6E8A-4147-A177-3AD203B41FA5}">
                      <a16:colId xmlns:a16="http://schemas.microsoft.com/office/drawing/2014/main" val="892578071"/>
                    </a:ext>
                  </a:extLst>
                </a:gridCol>
                <a:gridCol w="466940">
                  <a:extLst>
                    <a:ext uri="{9D8B030D-6E8A-4147-A177-3AD203B41FA5}">
                      <a16:colId xmlns:a16="http://schemas.microsoft.com/office/drawing/2014/main" val="1111396209"/>
                    </a:ext>
                  </a:extLst>
                </a:gridCol>
                <a:gridCol w="466939">
                  <a:extLst>
                    <a:ext uri="{9D8B030D-6E8A-4147-A177-3AD203B41FA5}">
                      <a16:colId xmlns:a16="http://schemas.microsoft.com/office/drawing/2014/main" val="2918373437"/>
                    </a:ext>
                  </a:extLst>
                </a:gridCol>
                <a:gridCol w="466940">
                  <a:extLst>
                    <a:ext uri="{9D8B030D-6E8A-4147-A177-3AD203B41FA5}">
                      <a16:colId xmlns:a16="http://schemas.microsoft.com/office/drawing/2014/main" val="4075061704"/>
                    </a:ext>
                  </a:extLst>
                </a:gridCol>
                <a:gridCol w="466939">
                  <a:extLst>
                    <a:ext uri="{9D8B030D-6E8A-4147-A177-3AD203B41FA5}">
                      <a16:colId xmlns:a16="http://schemas.microsoft.com/office/drawing/2014/main" val="2559175913"/>
                    </a:ext>
                  </a:extLst>
                </a:gridCol>
                <a:gridCol w="466940">
                  <a:extLst>
                    <a:ext uri="{9D8B030D-6E8A-4147-A177-3AD203B41FA5}">
                      <a16:colId xmlns:a16="http://schemas.microsoft.com/office/drawing/2014/main" val="1496522143"/>
                    </a:ext>
                  </a:extLst>
                </a:gridCol>
                <a:gridCol w="466940">
                  <a:extLst>
                    <a:ext uri="{9D8B030D-6E8A-4147-A177-3AD203B41FA5}">
                      <a16:colId xmlns:a16="http://schemas.microsoft.com/office/drawing/2014/main" val="674100066"/>
                    </a:ext>
                  </a:extLst>
                </a:gridCol>
                <a:gridCol w="466939">
                  <a:extLst>
                    <a:ext uri="{9D8B030D-6E8A-4147-A177-3AD203B41FA5}">
                      <a16:colId xmlns:a16="http://schemas.microsoft.com/office/drawing/2014/main" val="678247688"/>
                    </a:ext>
                  </a:extLst>
                </a:gridCol>
                <a:gridCol w="466940">
                  <a:extLst>
                    <a:ext uri="{9D8B030D-6E8A-4147-A177-3AD203B41FA5}">
                      <a16:colId xmlns:a16="http://schemas.microsoft.com/office/drawing/2014/main" val="2082339386"/>
                    </a:ext>
                  </a:extLst>
                </a:gridCol>
                <a:gridCol w="466939">
                  <a:extLst>
                    <a:ext uri="{9D8B030D-6E8A-4147-A177-3AD203B41FA5}">
                      <a16:colId xmlns:a16="http://schemas.microsoft.com/office/drawing/2014/main" val="1882814227"/>
                    </a:ext>
                  </a:extLst>
                </a:gridCol>
                <a:gridCol w="466940">
                  <a:extLst>
                    <a:ext uri="{9D8B030D-6E8A-4147-A177-3AD203B41FA5}">
                      <a16:colId xmlns:a16="http://schemas.microsoft.com/office/drawing/2014/main" val="3995094001"/>
                    </a:ext>
                  </a:extLst>
                </a:gridCol>
                <a:gridCol w="466940">
                  <a:extLst>
                    <a:ext uri="{9D8B030D-6E8A-4147-A177-3AD203B41FA5}">
                      <a16:colId xmlns:a16="http://schemas.microsoft.com/office/drawing/2014/main" val="1337867070"/>
                    </a:ext>
                  </a:extLst>
                </a:gridCol>
                <a:gridCol w="466939">
                  <a:extLst>
                    <a:ext uri="{9D8B030D-6E8A-4147-A177-3AD203B41FA5}">
                      <a16:colId xmlns:a16="http://schemas.microsoft.com/office/drawing/2014/main" val="4243184038"/>
                    </a:ext>
                  </a:extLst>
                </a:gridCol>
                <a:gridCol w="466940">
                  <a:extLst>
                    <a:ext uri="{9D8B030D-6E8A-4147-A177-3AD203B41FA5}">
                      <a16:colId xmlns:a16="http://schemas.microsoft.com/office/drawing/2014/main" val="4289433046"/>
                    </a:ext>
                  </a:extLst>
                </a:gridCol>
                <a:gridCol w="466939">
                  <a:extLst>
                    <a:ext uri="{9D8B030D-6E8A-4147-A177-3AD203B41FA5}">
                      <a16:colId xmlns:a16="http://schemas.microsoft.com/office/drawing/2014/main" val="158930476"/>
                    </a:ext>
                  </a:extLst>
                </a:gridCol>
                <a:gridCol w="466940">
                  <a:extLst>
                    <a:ext uri="{9D8B030D-6E8A-4147-A177-3AD203B41FA5}">
                      <a16:colId xmlns:a16="http://schemas.microsoft.com/office/drawing/2014/main" val="2161562120"/>
                    </a:ext>
                  </a:extLst>
                </a:gridCol>
                <a:gridCol w="466940">
                  <a:extLst>
                    <a:ext uri="{9D8B030D-6E8A-4147-A177-3AD203B41FA5}">
                      <a16:colId xmlns:a16="http://schemas.microsoft.com/office/drawing/2014/main" val="3134696981"/>
                    </a:ext>
                  </a:extLst>
                </a:gridCol>
                <a:gridCol w="466939">
                  <a:extLst>
                    <a:ext uri="{9D8B030D-6E8A-4147-A177-3AD203B41FA5}">
                      <a16:colId xmlns:a16="http://schemas.microsoft.com/office/drawing/2014/main" val="3076352917"/>
                    </a:ext>
                  </a:extLst>
                </a:gridCol>
                <a:gridCol w="466940">
                  <a:extLst>
                    <a:ext uri="{9D8B030D-6E8A-4147-A177-3AD203B41FA5}">
                      <a16:colId xmlns:a16="http://schemas.microsoft.com/office/drawing/2014/main" val="798528833"/>
                    </a:ext>
                  </a:extLst>
                </a:gridCol>
                <a:gridCol w="466939">
                  <a:extLst>
                    <a:ext uri="{9D8B030D-6E8A-4147-A177-3AD203B41FA5}">
                      <a16:colId xmlns:a16="http://schemas.microsoft.com/office/drawing/2014/main" val="1228011041"/>
                    </a:ext>
                  </a:extLst>
                </a:gridCol>
                <a:gridCol w="466940">
                  <a:extLst>
                    <a:ext uri="{9D8B030D-6E8A-4147-A177-3AD203B41FA5}">
                      <a16:colId xmlns:a16="http://schemas.microsoft.com/office/drawing/2014/main" val="4179841871"/>
                    </a:ext>
                  </a:extLst>
                </a:gridCol>
              </a:tblGrid>
              <a:tr h="0">
                <a:tc>
                  <a:txBody>
                    <a:bodyPr/>
                    <a:lstStyle/>
                    <a:p>
                      <a:endParaRPr lang="en-US" sz="200" dirty="0"/>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2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712220111"/>
                  </a:ext>
                </a:extLst>
              </a:tr>
            </a:tbl>
          </a:graphicData>
        </a:graphic>
      </p:graphicFrame>
      <p:sp>
        <p:nvSpPr>
          <p:cNvPr id="5" name="TextBox 4">
            <a:extLst>
              <a:ext uri="{FF2B5EF4-FFF2-40B4-BE49-F238E27FC236}">
                <a16:creationId xmlns:a16="http://schemas.microsoft.com/office/drawing/2014/main" id="{101BC025-2AA0-A64B-B51B-49CC4BD7070E}"/>
              </a:ext>
            </a:extLst>
          </p:cNvPr>
          <p:cNvSpPr txBox="1"/>
          <p:nvPr/>
        </p:nvSpPr>
        <p:spPr>
          <a:xfrm>
            <a:off x="228152" y="266700"/>
            <a:ext cx="11605057" cy="461665"/>
          </a:xfrm>
          <a:prstGeom prst="rect">
            <a:avLst/>
          </a:prstGeom>
          <a:noFill/>
        </p:spPr>
        <p:txBody>
          <a:bodyPr wrap="square" rtlCol="0">
            <a:spAutoFit/>
          </a:bodyPr>
          <a:lstStyle/>
          <a:p>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Initial FDA approvals for Targeted Therapies in non-small cell lung cancer (NSCLC)</a:t>
            </a:r>
          </a:p>
        </p:txBody>
      </p:sp>
      <p:graphicFrame>
        <p:nvGraphicFramePr>
          <p:cNvPr id="7" name="Table 6">
            <a:extLst>
              <a:ext uri="{FF2B5EF4-FFF2-40B4-BE49-F238E27FC236}">
                <a16:creationId xmlns:a16="http://schemas.microsoft.com/office/drawing/2014/main" id="{C6E1A833-EAB4-59B4-2946-73EC5DF26835}"/>
              </a:ext>
            </a:extLst>
          </p:cNvPr>
          <p:cNvGraphicFramePr>
            <a:graphicFrameLocks noGrp="1"/>
          </p:cNvGraphicFramePr>
          <p:nvPr/>
        </p:nvGraphicFramePr>
        <p:xfrm>
          <a:off x="159720" y="819263"/>
          <a:ext cx="11673490" cy="4592320"/>
        </p:xfrm>
        <a:graphic>
          <a:graphicData uri="http://schemas.openxmlformats.org/drawingml/2006/table">
            <a:tbl>
              <a:tblPr firstRow="1" bandRow="1">
                <a:tableStyleId>{46F890A9-2807-4EBB-B81D-B2AA78EC7F39}</a:tableStyleId>
              </a:tblPr>
              <a:tblGrid>
                <a:gridCol w="2334698">
                  <a:extLst>
                    <a:ext uri="{9D8B030D-6E8A-4147-A177-3AD203B41FA5}">
                      <a16:colId xmlns:a16="http://schemas.microsoft.com/office/drawing/2014/main" val="892578071"/>
                    </a:ext>
                  </a:extLst>
                </a:gridCol>
                <a:gridCol w="2334698">
                  <a:extLst>
                    <a:ext uri="{9D8B030D-6E8A-4147-A177-3AD203B41FA5}">
                      <a16:colId xmlns:a16="http://schemas.microsoft.com/office/drawing/2014/main" val="1111396209"/>
                    </a:ext>
                  </a:extLst>
                </a:gridCol>
                <a:gridCol w="2334698">
                  <a:extLst>
                    <a:ext uri="{9D8B030D-6E8A-4147-A177-3AD203B41FA5}">
                      <a16:colId xmlns:a16="http://schemas.microsoft.com/office/drawing/2014/main" val="674100066"/>
                    </a:ext>
                  </a:extLst>
                </a:gridCol>
                <a:gridCol w="2334698">
                  <a:extLst>
                    <a:ext uri="{9D8B030D-6E8A-4147-A177-3AD203B41FA5}">
                      <a16:colId xmlns:a16="http://schemas.microsoft.com/office/drawing/2014/main" val="1337867070"/>
                    </a:ext>
                  </a:extLst>
                </a:gridCol>
                <a:gridCol w="2334698">
                  <a:extLst>
                    <a:ext uri="{9D8B030D-6E8A-4147-A177-3AD203B41FA5}">
                      <a16:colId xmlns:a16="http://schemas.microsoft.com/office/drawing/2014/main" val="3134696981"/>
                    </a:ext>
                  </a:extLst>
                </a:gridCol>
              </a:tblGrid>
              <a:tr h="370840">
                <a:tc>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393559662"/>
                  </a:ext>
                </a:extLst>
              </a:tr>
              <a:tr h="370840">
                <a:tc>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905682139"/>
                  </a:ext>
                </a:extLst>
              </a:tr>
              <a:tr h="370840">
                <a:tc>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dirty="0"/>
                        <a:t>MET exon 14</a:t>
                      </a:r>
                    </a:p>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71375011"/>
                  </a:ext>
                </a:extLst>
              </a:tr>
              <a:tr h="370840">
                <a:tc>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dirty="0"/>
                        <a:t>KRAS</a:t>
                      </a:r>
                    </a:p>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840628756"/>
                  </a:ext>
                </a:extLst>
              </a:tr>
              <a:tr h="370840">
                <a:tc>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dirty="0"/>
                        <a:t>RET</a:t>
                      </a:r>
                    </a:p>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041817168"/>
                  </a:ext>
                </a:extLst>
              </a:tr>
              <a:tr h="370840">
                <a:tc>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r>
                        <a:rPr lang="en-US" sz="1400" dirty="0"/>
                        <a:t>NTRK</a:t>
                      </a:r>
                    </a:p>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958232575"/>
                  </a:ext>
                </a:extLst>
              </a:tr>
              <a:tr h="370840">
                <a:tc>
                  <a:txBody>
                    <a:bodyPr/>
                    <a:lstStyle/>
                    <a:p>
                      <a:r>
                        <a:rPr lang="en-US" sz="1400" dirty="0"/>
                        <a:t>BRAF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2434334982"/>
                  </a:ext>
                </a:extLst>
              </a:tr>
              <a:tr h="370840">
                <a:tc>
                  <a:txBody>
                    <a:bodyPr/>
                    <a:lstStyle/>
                    <a:p>
                      <a:r>
                        <a:rPr lang="en-US" sz="1400" dirty="0"/>
                        <a:t>ROS1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821628476"/>
                  </a:ext>
                </a:extLst>
              </a:tr>
              <a:tr h="370840">
                <a:tc>
                  <a:txBody>
                    <a:bodyPr/>
                    <a:lstStyle/>
                    <a:p>
                      <a:r>
                        <a:rPr lang="en-US" sz="1400" dirty="0"/>
                        <a:t>ALK</a:t>
                      </a:r>
                    </a:p>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560399305"/>
                  </a:ext>
                </a:extLst>
              </a:tr>
              <a:tr h="370840">
                <a:tc>
                  <a:txBody>
                    <a:bodyPr/>
                    <a:lstStyle/>
                    <a:p>
                      <a:r>
                        <a:rPr lang="en-US" sz="1400" dirty="0"/>
                        <a:t>EGFR</a:t>
                      </a:r>
                    </a:p>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14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63799522"/>
                  </a:ext>
                </a:extLst>
              </a:tr>
            </a:tbl>
          </a:graphicData>
        </a:graphic>
      </p:graphicFrame>
      <p:sp>
        <p:nvSpPr>
          <p:cNvPr id="11" name="TextBox 10">
            <a:extLst>
              <a:ext uri="{FF2B5EF4-FFF2-40B4-BE49-F238E27FC236}">
                <a16:creationId xmlns:a16="http://schemas.microsoft.com/office/drawing/2014/main" id="{DAE284F1-0E05-070A-E418-D12152D1C7C5}"/>
              </a:ext>
            </a:extLst>
          </p:cNvPr>
          <p:cNvSpPr txBox="1"/>
          <p:nvPr/>
        </p:nvSpPr>
        <p:spPr>
          <a:xfrm>
            <a:off x="2063844" y="5495735"/>
            <a:ext cx="856593" cy="369332"/>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2005</a:t>
            </a:r>
          </a:p>
        </p:txBody>
      </p:sp>
      <p:sp>
        <p:nvSpPr>
          <p:cNvPr id="12" name="TextBox 11">
            <a:extLst>
              <a:ext uri="{FF2B5EF4-FFF2-40B4-BE49-F238E27FC236}">
                <a16:creationId xmlns:a16="http://schemas.microsoft.com/office/drawing/2014/main" id="{DE548F69-6B65-0B2E-0A97-E5E7166E8BDD}"/>
              </a:ext>
            </a:extLst>
          </p:cNvPr>
          <p:cNvSpPr txBox="1"/>
          <p:nvPr/>
        </p:nvSpPr>
        <p:spPr>
          <a:xfrm>
            <a:off x="4402397" y="5506245"/>
            <a:ext cx="856593" cy="369332"/>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2010</a:t>
            </a:r>
          </a:p>
        </p:txBody>
      </p:sp>
      <p:sp>
        <p:nvSpPr>
          <p:cNvPr id="13" name="TextBox 12">
            <a:extLst>
              <a:ext uri="{FF2B5EF4-FFF2-40B4-BE49-F238E27FC236}">
                <a16:creationId xmlns:a16="http://schemas.microsoft.com/office/drawing/2014/main" id="{5F4AE609-C8FF-D578-CE84-CEAF3601C31F}"/>
              </a:ext>
            </a:extLst>
          </p:cNvPr>
          <p:cNvSpPr txBox="1"/>
          <p:nvPr/>
        </p:nvSpPr>
        <p:spPr>
          <a:xfrm>
            <a:off x="6735695" y="5495735"/>
            <a:ext cx="856593" cy="369332"/>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2015</a:t>
            </a:r>
          </a:p>
        </p:txBody>
      </p:sp>
      <p:sp>
        <p:nvSpPr>
          <p:cNvPr id="14" name="TextBox 13">
            <a:extLst>
              <a:ext uri="{FF2B5EF4-FFF2-40B4-BE49-F238E27FC236}">
                <a16:creationId xmlns:a16="http://schemas.microsoft.com/office/drawing/2014/main" id="{0E3788CE-8E13-C752-EB80-6EDC654C596E}"/>
              </a:ext>
            </a:extLst>
          </p:cNvPr>
          <p:cNvSpPr txBox="1"/>
          <p:nvPr/>
        </p:nvSpPr>
        <p:spPr>
          <a:xfrm>
            <a:off x="9068993" y="5495735"/>
            <a:ext cx="856593" cy="369332"/>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2020</a:t>
            </a:r>
          </a:p>
        </p:txBody>
      </p:sp>
      <p:sp>
        <p:nvSpPr>
          <p:cNvPr id="15" name="TextBox 14">
            <a:extLst>
              <a:ext uri="{FF2B5EF4-FFF2-40B4-BE49-F238E27FC236}">
                <a16:creationId xmlns:a16="http://schemas.microsoft.com/office/drawing/2014/main" id="{CAF1566B-84C2-ECAA-0C03-EAF381DA8842}"/>
              </a:ext>
            </a:extLst>
          </p:cNvPr>
          <p:cNvSpPr txBox="1"/>
          <p:nvPr/>
        </p:nvSpPr>
        <p:spPr>
          <a:xfrm>
            <a:off x="11397036" y="5495735"/>
            <a:ext cx="856593" cy="369332"/>
          </a:xfrm>
          <a:prstGeom prst="rect">
            <a:avLst/>
          </a:prstGeom>
          <a:noFill/>
        </p:spPr>
        <p:txBody>
          <a:bodyPr wrap="square" rtlCol="0">
            <a:spAutoFit/>
          </a:bodyPr>
          <a:lstStyle/>
          <a:p>
            <a:pPr algn="ct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2025</a:t>
            </a:r>
          </a:p>
        </p:txBody>
      </p:sp>
      <p:sp>
        <p:nvSpPr>
          <p:cNvPr id="16" name="Flowchart: Predefined Process 15">
            <a:extLst>
              <a:ext uri="{FF2B5EF4-FFF2-40B4-BE49-F238E27FC236}">
                <a16:creationId xmlns:a16="http://schemas.microsoft.com/office/drawing/2014/main" id="{3CDC1B17-6197-E969-AE9F-5CCA5DCB08CD}"/>
              </a:ext>
            </a:extLst>
          </p:cNvPr>
          <p:cNvSpPr/>
          <p:nvPr/>
        </p:nvSpPr>
        <p:spPr>
          <a:xfrm>
            <a:off x="228152" y="4942786"/>
            <a:ext cx="1755503" cy="461665"/>
          </a:xfrm>
          <a:prstGeom prst="flowChartPredefined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ea typeface="Calibri" panose="020F0502020204030204" pitchFamily="34" charset="0"/>
                <a:cs typeface="Calibri" panose="020F0502020204030204" pitchFamily="34" charset="0"/>
              </a:rPr>
              <a:t>EGFR</a:t>
            </a:r>
          </a:p>
        </p:txBody>
      </p:sp>
      <p:sp>
        <p:nvSpPr>
          <p:cNvPr id="17" name="Flowchart: Predefined Process 16">
            <a:extLst>
              <a:ext uri="{FF2B5EF4-FFF2-40B4-BE49-F238E27FC236}">
                <a16:creationId xmlns:a16="http://schemas.microsoft.com/office/drawing/2014/main" id="{12CB8047-F3D2-6F70-BFAB-1FA9D3FB96FD}"/>
              </a:ext>
            </a:extLst>
          </p:cNvPr>
          <p:cNvSpPr/>
          <p:nvPr/>
        </p:nvSpPr>
        <p:spPr>
          <a:xfrm>
            <a:off x="228153" y="4421251"/>
            <a:ext cx="1755504" cy="461665"/>
          </a:xfrm>
          <a:prstGeom prst="flowChartPredefinedProcess">
            <a:avLst/>
          </a:prstGeom>
          <a:solidFill>
            <a:srgbClr val="D011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ea typeface="Calibri" panose="020F0502020204030204" pitchFamily="34" charset="0"/>
                <a:cs typeface="Calibri" panose="020F0502020204030204" pitchFamily="34" charset="0"/>
              </a:rPr>
              <a:t>ALK</a:t>
            </a:r>
          </a:p>
        </p:txBody>
      </p:sp>
      <p:sp>
        <p:nvSpPr>
          <p:cNvPr id="18" name="Flowchart: Predefined Process 17">
            <a:extLst>
              <a:ext uri="{FF2B5EF4-FFF2-40B4-BE49-F238E27FC236}">
                <a16:creationId xmlns:a16="http://schemas.microsoft.com/office/drawing/2014/main" id="{8F2B06D5-C883-6673-2212-CDFD87C4DCE7}"/>
              </a:ext>
            </a:extLst>
          </p:cNvPr>
          <p:cNvSpPr/>
          <p:nvPr/>
        </p:nvSpPr>
        <p:spPr>
          <a:xfrm>
            <a:off x="228152" y="4085404"/>
            <a:ext cx="1755504" cy="261281"/>
          </a:xfrm>
          <a:prstGeom prst="flowChartPredefinedProcess">
            <a:avLst/>
          </a:prstGeom>
          <a:solidFill>
            <a:srgbClr val="9458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ea typeface="Calibri" panose="020F0502020204030204" pitchFamily="34" charset="0"/>
                <a:cs typeface="Calibri" panose="020F0502020204030204" pitchFamily="34" charset="0"/>
              </a:rPr>
              <a:t>ROS1</a:t>
            </a:r>
          </a:p>
        </p:txBody>
      </p:sp>
      <p:sp>
        <p:nvSpPr>
          <p:cNvPr id="19" name="Flowchart: Predefined Process 18">
            <a:extLst>
              <a:ext uri="{FF2B5EF4-FFF2-40B4-BE49-F238E27FC236}">
                <a16:creationId xmlns:a16="http://schemas.microsoft.com/office/drawing/2014/main" id="{7B418569-8AF1-28E4-ADB2-A8C13A725867}"/>
              </a:ext>
            </a:extLst>
          </p:cNvPr>
          <p:cNvSpPr/>
          <p:nvPr/>
        </p:nvSpPr>
        <p:spPr>
          <a:xfrm>
            <a:off x="228152" y="3682904"/>
            <a:ext cx="1755505" cy="332019"/>
          </a:xfrm>
          <a:prstGeom prst="flowChartPredefinedProcess">
            <a:avLst/>
          </a:prstGeom>
          <a:solidFill>
            <a:srgbClr val="007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ea typeface="Calibri" panose="020F0502020204030204" pitchFamily="34" charset="0"/>
                <a:cs typeface="Calibri" panose="020F0502020204030204" pitchFamily="34" charset="0"/>
              </a:rPr>
              <a:t>BRAF V600E</a:t>
            </a:r>
          </a:p>
        </p:txBody>
      </p:sp>
      <p:sp>
        <p:nvSpPr>
          <p:cNvPr id="20" name="Flowchart: Predefined Process 19">
            <a:extLst>
              <a:ext uri="{FF2B5EF4-FFF2-40B4-BE49-F238E27FC236}">
                <a16:creationId xmlns:a16="http://schemas.microsoft.com/office/drawing/2014/main" id="{A758CF0C-9713-2A22-F980-13202F9F0730}"/>
              </a:ext>
            </a:extLst>
          </p:cNvPr>
          <p:cNvSpPr/>
          <p:nvPr/>
        </p:nvSpPr>
        <p:spPr>
          <a:xfrm>
            <a:off x="2529010" y="3149494"/>
            <a:ext cx="1755503" cy="461665"/>
          </a:xfrm>
          <a:prstGeom prst="flowChartPredefined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ea typeface="Calibri" panose="020F0502020204030204" pitchFamily="34" charset="0"/>
                <a:cs typeface="Calibri" panose="020F0502020204030204" pitchFamily="34" charset="0"/>
              </a:rPr>
              <a:t>NTRK</a:t>
            </a:r>
          </a:p>
        </p:txBody>
      </p:sp>
      <p:sp>
        <p:nvSpPr>
          <p:cNvPr id="21" name="Flowchart: Predefined Process 20">
            <a:extLst>
              <a:ext uri="{FF2B5EF4-FFF2-40B4-BE49-F238E27FC236}">
                <a16:creationId xmlns:a16="http://schemas.microsoft.com/office/drawing/2014/main" id="{3ED29BED-7025-EA80-A273-5EDC394D611A}"/>
              </a:ext>
            </a:extLst>
          </p:cNvPr>
          <p:cNvSpPr/>
          <p:nvPr/>
        </p:nvSpPr>
        <p:spPr>
          <a:xfrm>
            <a:off x="2529010" y="2646384"/>
            <a:ext cx="1755503" cy="461665"/>
          </a:xfrm>
          <a:prstGeom prst="flowChartPredefinedProcess">
            <a:avLst/>
          </a:prstGeom>
          <a:solidFill>
            <a:srgbClr val="D011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ea typeface="Calibri" panose="020F0502020204030204" pitchFamily="34" charset="0"/>
                <a:cs typeface="Calibri" panose="020F0502020204030204" pitchFamily="34" charset="0"/>
              </a:rPr>
              <a:t>RET</a:t>
            </a:r>
          </a:p>
        </p:txBody>
      </p:sp>
      <p:sp>
        <p:nvSpPr>
          <p:cNvPr id="22" name="Flowchart: Predefined Process 21">
            <a:extLst>
              <a:ext uri="{FF2B5EF4-FFF2-40B4-BE49-F238E27FC236}">
                <a16:creationId xmlns:a16="http://schemas.microsoft.com/office/drawing/2014/main" id="{FC2638F7-D255-B1B6-B2B7-8970353B6177}"/>
              </a:ext>
            </a:extLst>
          </p:cNvPr>
          <p:cNvSpPr/>
          <p:nvPr/>
        </p:nvSpPr>
        <p:spPr>
          <a:xfrm>
            <a:off x="2529009" y="2129197"/>
            <a:ext cx="1755503" cy="461665"/>
          </a:xfrm>
          <a:prstGeom prst="flowChartPredefinedProcess">
            <a:avLst/>
          </a:prstGeom>
          <a:solidFill>
            <a:srgbClr val="9458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ea typeface="Calibri" panose="020F0502020204030204" pitchFamily="34" charset="0"/>
                <a:cs typeface="Calibri" panose="020F0502020204030204" pitchFamily="34" charset="0"/>
              </a:rPr>
              <a:t>KRAS</a:t>
            </a:r>
          </a:p>
        </p:txBody>
      </p:sp>
      <p:sp>
        <p:nvSpPr>
          <p:cNvPr id="23" name="Flowchart: Predefined Process 22">
            <a:extLst>
              <a:ext uri="{FF2B5EF4-FFF2-40B4-BE49-F238E27FC236}">
                <a16:creationId xmlns:a16="http://schemas.microsoft.com/office/drawing/2014/main" id="{A71C3A11-E239-0601-4CB6-3771939E4847}"/>
              </a:ext>
            </a:extLst>
          </p:cNvPr>
          <p:cNvSpPr/>
          <p:nvPr/>
        </p:nvSpPr>
        <p:spPr>
          <a:xfrm>
            <a:off x="2529008" y="1604627"/>
            <a:ext cx="1755503" cy="461665"/>
          </a:xfrm>
          <a:prstGeom prst="flowChartPredefinedProcess">
            <a:avLst/>
          </a:prstGeom>
          <a:solidFill>
            <a:srgbClr val="007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Calibri" panose="020F0502020204030204" pitchFamily="34" charset="0"/>
                <a:ea typeface="Calibri" panose="020F0502020204030204" pitchFamily="34" charset="0"/>
                <a:cs typeface="Calibri" panose="020F0502020204030204" pitchFamily="34" charset="0"/>
              </a:rPr>
              <a:t>MET ex 14</a:t>
            </a:r>
          </a:p>
        </p:txBody>
      </p:sp>
      <p:sp>
        <p:nvSpPr>
          <p:cNvPr id="25" name="Flowchart: Predefined Process 24">
            <a:extLst>
              <a:ext uri="{FF2B5EF4-FFF2-40B4-BE49-F238E27FC236}">
                <a16:creationId xmlns:a16="http://schemas.microsoft.com/office/drawing/2014/main" id="{2019D718-F14E-74DB-810E-42DF9DF37942}"/>
              </a:ext>
            </a:extLst>
          </p:cNvPr>
          <p:cNvSpPr/>
          <p:nvPr/>
        </p:nvSpPr>
        <p:spPr>
          <a:xfrm>
            <a:off x="4893002" y="1246601"/>
            <a:ext cx="1755504" cy="261281"/>
          </a:xfrm>
          <a:prstGeom prst="flowChartPredefinedProces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ea typeface="Calibri" panose="020F0502020204030204" pitchFamily="34" charset="0"/>
                <a:cs typeface="Calibri" panose="020F0502020204030204" pitchFamily="34" charset="0"/>
              </a:rPr>
              <a:t>HER2</a:t>
            </a:r>
          </a:p>
        </p:txBody>
      </p:sp>
      <p:sp>
        <p:nvSpPr>
          <p:cNvPr id="26" name="Flowchart: Predefined Process 25">
            <a:extLst>
              <a:ext uri="{FF2B5EF4-FFF2-40B4-BE49-F238E27FC236}">
                <a16:creationId xmlns:a16="http://schemas.microsoft.com/office/drawing/2014/main" id="{DE9B0174-0864-CA67-5968-F425075CD2EF}"/>
              </a:ext>
            </a:extLst>
          </p:cNvPr>
          <p:cNvSpPr/>
          <p:nvPr/>
        </p:nvSpPr>
        <p:spPr>
          <a:xfrm>
            <a:off x="4893002" y="877325"/>
            <a:ext cx="1755504" cy="261281"/>
          </a:xfrm>
          <a:prstGeom prst="flowChartPredefinedProcess">
            <a:avLst/>
          </a:prstGeom>
          <a:solidFill>
            <a:srgbClr val="D011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latin typeface="Calibri" panose="020F0502020204030204" pitchFamily="34" charset="0"/>
                <a:ea typeface="Calibri" panose="020F0502020204030204" pitchFamily="34" charset="0"/>
                <a:cs typeface="Calibri" panose="020F0502020204030204" pitchFamily="34" charset="0"/>
              </a:rPr>
              <a:t>NRG</a:t>
            </a:r>
          </a:p>
        </p:txBody>
      </p:sp>
      <p:grpSp>
        <p:nvGrpSpPr>
          <p:cNvPr id="29" name="Group 28">
            <a:extLst>
              <a:ext uri="{FF2B5EF4-FFF2-40B4-BE49-F238E27FC236}">
                <a16:creationId xmlns:a16="http://schemas.microsoft.com/office/drawing/2014/main" id="{E7DB0680-9BAB-CCE9-3E14-4EA791F8B861}"/>
              </a:ext>
            </a:extLst>
          </p:cNvPr>
          <p:cNvGrpSpPr/>
          <p:nvPr/>
        </p:nvGrpSpPr>
        <p:grpSpPr>
          <a:xfrm>
            <a:off x="2182761" y="5162749"/>
            <a:ext cx="1304083" cy="216799"/>
            <a:chOff x="5700251" y="1737747"/>
            <a:chExt cx="1304083" cy="216799"/>
          </a:xfrm>
        </p:grpSpPr>
        <p:sp>
          <p:nvSpPr>
            <p:cNvPr id="27" name="Rectangle: Single Corner Snipped 26">
              <a:extLst>
                <a:ext uri="{FF2B5EF4-FFF2-40B4-BE49-F238E27FC236}">
                  <a16:creationId xmlns:a16="http://schemas.microsoft.com/office/drawing/2014/main" id="{488C5F28-C415-5835-77D0-4F1F2DF2693C}"/>
                </a:ext>
              </a:extLst>
            </p:cNvPr>
            <p:cNvSpPr/>
            <p:nvPr/>
          </p:nvSpPr>
          <p:spPr>
            <a:xfrm>
              <a:off x="5839808" y="1737747"/>
              <a:ext cx="1164526" cy="216799"/>
            </a:xfrm>
            <a:prstGeom prst="snip1Rect">
              <a:avLst/>
            </a:prstGeom>
            <a:solidFill>
              <a:srgbClr val="EBF5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12689B"/>
                  </a:solidFill>
                  <a:latin typeface="Calibri" panose="020F0502020204030204" pitchFamily="34" charset="0"/>
                  <a:ea typeface="Calibri" panose="020F0502020204030204" pitchFamily="34" charset="0"/>
                  <a:cs typeface="Calibri" panose="020F0502020204030204" pitchFamily="34" charset="0"/>
                </a:rPr>
                <a:t>Gefitinib</a:t>
              </a:r>
            </a:p>
          </p:txBody>
        </p:sp>
        <p:sp>
          <p:nvSpPr>
            <p:cNvPr id="28" name="Rectangle: Single Corner Snipped 27">
              <a:extLst>
                <a:ext uri="{FF2B5EF4-FFF2-40B4-BE49-F238E27FC236}">
                  <a16:creationId xmlns:a16="http://schemas.microsoft.com/office/drawing/2014/main" id="{291B4CC5-9707-709E-E7D4-1AC994313A31}"/>
                </a:ext>
              </a:extLst>
            </p:cNvPr>
            <p:cNvSpPr/>
            <p:nvPr/>
          </p:nvSpPr>
          <p:spPr>
            <a:xfrm>
              <a:off x="5700251" y="1737747"/>
              <a:ext cx="141001" cy="216799"/>
            </a:xfrm>
            <a:prstGeom prst="snip1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30" name="Group 29">
            <a:extLst>
              <a:ext uri="{FF2B5EF4-FFF2-40B4-BE49-F238E27FC236}">
                <a16:creationId xmlns:a16="http://schemas.microsoft.com/office/drawing/2014/main" id="{7F93A248-FBA2-4A0B-8753-E6B9663502F5}"/>
              </a:ext>
            </a:extLst>
          </p:cNvPr>
          <p:cNvGrpSpPr/>
          <p:nvPr/>
        </p:nvGrpSpPr>
        <p:grpSpPr>
          <a:xfrm>
            <a:off x="2289476" y="4915249"/>
            <a:ext cx="1304083" cy="216799"/>
            <a:chOff x="5700251" y="1737747"/>
            <a:chExt cx="1304083" cy="216799"/>
          </a:xfrm>
        </p:grpSpPr>
        <p:sp>
          <p:nvSpPr>
            <p:cNvPr id="31" name="Rectangle: Single Corner Snipped 30">
              <a:extLst>
                <a:ext uri="{FF2B5EF4-FFF2-40B4-BE49-F238E27FC236}">
                  <a16:creationId xmlns:a16="http://schemas.microsoft.com/office/drawing/2014/main" id="{B7140883-ABB0-B6FC-6A75-8F4C51EBA64F}"/>
                </a:ext>
              </a:extLst>
            </p:cNvPr>
            <p:cNvSpPr/>
            <p:nvPr/>
          </p:nvSpPr>
          <p:spPr>
            <a:xfrm>
              <a:off x="5839808" y="1737747"/>
              <a:ext cx="1164526" cy="216799"/>
            </a:xfrm>
            <a:prstGeom prst="snip1Rect">
              <a:avLst/>
            </a:prstGeom>
            <a:solidFill>
              <a:srgbClr val="EBF5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12689B"/>
                  </a:solidFill>
                  <a:latin typeface="Calibri" panose="020F0502020204030204" pitchFamily="34" charset="0"/>
                  <a:ea typeface="Calibri" panose="020F0502020204030204" pitchFamily="34" charset="0"/>
                  <a:cs typeface="Calibri" panose="020F0502020204030204" pitchFamily="34" charset="0"/>
                </a:rPr>
                <a:t>Erlotinib</a:t>
              </a:r>
            </a:p>
          </p:txBody>
        </p:sp>
        <p:sp>
          <p:nvSpPr>
            <p:cNvPr id="32" name="Rectangle: Single Corner Snipped 31">
              <a:extLst>
                <a:ext uri="{FF2B5EF4-FFF2-40B4-BE49-F238E27FC236}">
                  <a16:creationId xmlns:a16="http://schemas.microsoft.com/office/drawing/2014/main" id="{1734E645-9797-46A5-E00D-0279409237B2}"/>
                </a:ext>
              </a:extLst>
            </p:cNvPr>
            <p:cNvSpPr/>
            <p:nvPr/>
          </p:nvSpPr>
          <p:spPr>
            <a:xfrm>
              <a:off x="5700251" y="1737747"/>
              <a:ext cx="141001" cy="216799"/>
            </a:xfrm>
            <a:prstGeom prst="snip1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33" name="Group 32">
            <a:extLst>
              <a:ext uri="{FF2B5EF4-FFF2-40B4-BE49-F238E27FC236}">
                <a16:creationId xmlns:a16="http://schemas.microsoft.com/office/drawing/2014/main" id="{EF72D175-15E6-A4A6-6407-C86C2A22FB9D}"/>
              </a:ext>
            </a:extLst>
          </p:cNvPr>
          <p:cNvGrpSpPr/>
          <p:nvPr/>
        </p:nvGrpSpPr>
        <p:grpSpPr>
          <a:xfrm>
            <a:off x="6256391" y="5169290"/>
            <a:ext cx="1304083" cy="216799"/>
            <a:chOff x="5700251" y="1737747"/>
            <a:chExt cx="1304083" cy="216799"/>
          </a:xfrm>
        </p:grpSpPr>
        <p:sp>
          <p:nvSpPr>
            <p:cNvPr id="34" name="Rectangle: Single Corner Snipped 33">
              <a:extLst>
                <a:ext uri="{FF2B5EF4-FFF2-40B4-BE49-F238E27FC236}">
                  <a16:creationId xmlns:a16="http://schemas.microsoft.com/office/drawing/2014/main" id="{B813F5DA-4A15-2AC3-8223-ABEDD5D07ADA}"/>
                </a:ext>
              </a:extLst>
            </p:cNvPr>
            <p:cNvSpPr/>
            <p:nvPr/>
          </p:nvSpPr>
          <p:spPr>
            <a:xfrm>
              <a:off x="5839808" y="1737747"/>
              <a:ext cx="1164526" cy="216799"/>
            </a:xfrm>
            <a:prstGeom prst="snip1Rect">
              <a:avLst/>
            </a:prstGeom>
            <a:solidFill>
              <a:srgbClr val="EBF5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12689B"/>
                  </a:solidFill>
                  <a:latin typeface="Calibri" panose="020F0502020204030204" pitchFamily="34" charset="0"/>
                  <a:ea typeface="Calibri" panose="020F0502020204030204" pitchFamily="34" charset="0"/>
                  <a:cs typeface="Calibri" panose="020F0502020204030204" pitchFamily="34" charset="0"/>
                </a:rPr>
                <a:t>Afatinib</a:t>
              </a:r>
            </a:p>
          </p:txBody>
        </p:sp>
        <p:sp>
          <p:nvSpPr>
            <p:cNvPr id="35" name="Rectangle: Single Corner Snipped 34">
              <a:extLst>
                <a:ext uri="{FF2B5EF4-FFF2-40B4-BE49-F238E27FC236}">
                  <a16:creationId xmlns:a16="http://schemas.microsoft.com/office/drawing/2014/main" id="{9D46520D-CDBD-5C3A-3483-5440BA45216D}"/>
                </a:ext>
              </a:extLst>
            </p:cNvPr>
            <p:cNvSpPr/>
            <p:nvPr/>
          </p:nvSpPr>
          <p:spPr>
            <a:xfrm>
              <a:off x="5700251" y="1737747"/>
              <a:ext cx="141001" cy="216799"/>
            </a:xfrm>
            <a:prstGeom prst="snip1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36" name="Group 35">
            <a:extLst>
              <a:ext uri="{FF2B5EF4-FFF2-40B4-BE49-F238E27FC236}">
                <a16:creationId xmlns:a16="http://schemas.microsoft.com/office/drawing/2014/main" id="{41ED702C-365E-BE29-CC74-9AB05D8DCED2}"/>
              </a:ext>
            </a:extLst>
          </p:cNvPr>
          <p:cNvGrpSpPr/>
          <p:nvPr/>
        </p:nvGrpSpPr>
        <p:grpSpPr>
          <a:xfrm>
            <a:off x="7163991" y="4923956"/>
            <a:ext cx="1304083" cy="216799"/>
            <a:chOff x="5700251" y="1737747"/>
            <a:chExt cx="1304083" cy="216799"/>
          </a:xfrm>
        </p:grpSpPr>
        <p:sp>
          <p:nvSpPr>
            <p:cNvPr id="37" name="Rectangle: Single Corner Snipped 36">
              <a:extLst>
                <a:ext uri="{FF2B5EF4-FFF2-40B4-BE49-F238E27FC236}">
                  <a16:creationId xmlns:a16="http://schemas.microsoft.com/office/drawing/2014/main" id="{5FE0022E-65E1-3DF0-F81E-FE31603B61C2}"/>
                </a:ext>
              </a:extLst>
            </p:cNvPr>
            <p:cNvSpPr/>
            <p:nvPr/>
          </p:nvSpPr>
          <p:spPr>
            <a:xfrm>
              <a:off x="5839808" y="1737747"/>
              <a:ext cx="1164526" cy="216799"/>
            </a:xfrm>
            <a:prstGeom prst="snip1Rect">
              <a:avLst/>
            </a:prstGeom>
            <a:solidFill>
              <a:srgbClr val="EBF5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12689B"/>
                  </a:solidFill>
                  <a:latin typeface="Calibri" panose="020F0502020204030204" pitchFamily="34" charset="0"/>
                  <a:ea typeface="Calibri" panose="020F0502020204030204" pitchFamily="34" charset="0"/>
                  <a:cs typeface="Calibri" panose="020F0502020204030204" pitchFamily="34" charset="0"/>
                </a:rPr>
                <a:t>Osimertinib</a:t>
              </a:r>
            </a:p>
          </p:txBody>
        </p:sp>
        <p:sp>
          <p:nvSpPr>
            <p:cNvPr id="38" name="Rectangle: Single Corner Snipped 37">
              <a:extLst>
                <a:ext uri="{FF2B5EF4-FFF2-40B4-BE49-F238E27FC236}">
                  <a16:creationId xmlns:a16="http://schemas.microsoft.com/office/drawing/2014/main" id="{5BE425EC-7647-40A4-DBD0-01D708983585}"/>
                </a:ext>
              </a:extLst>
            </p:cNvPr>
            <p:cNvSpPr/>
            <p:nvPr/>
          </p:nvSpPr>
          <p:spPr>
            <a:xfrm>
              <a:off x="5700251" y="1737747"/>
              <a:ext cx="141001" cy="216799"/>
            </a:xfrm>
            <a:prstGeom prst="snip1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39" name="Group 38">
            <a:extLst>
              <a:ext uri="{FF2B5EF4-FFF2-40B4-BE49-F238E27FC236}">
                <a16:creationId xmlns:a16="http://schemas.microsoft.com/office/drawing/2014/main" id="{4F981B07-2232-81F1-705A-63F67D4EE22F}"/>
              </a:ext>
            </a:extLst>
          </p:cNvPr>
          <p:cNvGrpSpPr/>
          <p:nvPr/>
        </p:nvGrpSpPr>
        <p:grpSpPr>
          <a:xfrm>
            <a:off x="8621503" y="5161282"/>
            <a:ext cx="1304083" cy="216799"/>
            <a:chOff x="5700251" y="1737747"/>
            <a:chExt cx="1304083" cy="216799"/>
          </a:xfrm>
        </p:grpSpPr>
        <p:sp>
          <p:nvSpPr>
            <p:cNvPr id="40" name="Rectangle: Single Corner Snipped 39">
              <a:extLst>
                <a:ext uri="{FF2B5EF4-FFF2-40B4-BE49-F238E27FC236}">
                  <a16:creationId xmlns:a16="http://schemas.microsoft.com/office/drawing/2014/main" id="{532F2C9D-AA88-AD5F-A1A5-1062957D4770}"/>
                </a:ext>
              </a:extLst>
            </p:cNvPr>
            <p:cNvSpPr/>
            <p:nvPr/>
          </p:nvSpPr>
          <p:spPr>
            <a:xfrm>
              <a:off x="5839808" y="1737747"/>
              <a:ext cx="1164526" cy="216799"/>
            </a:xfrm>
            <a:prstGeom prst="snip1Rect">
              <a:avLst/>
            </a:prstGeom>
            <a:solidFill>
              <a:srgbClr val="EBF5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12689B"/>
                  </a:solidFill>
                  <a:latin typeface="Calibri" panose="020F0502020204030204" pitchFamily="34" charset="0"/>
                  <a:ea typeface="Calibri" panose="020F0502020204030204" pitchFamily="34" charset="0"/>
                  <a:cs typeface="Calibri" panose="020F0502020204030204" pitchFamily="34" charset="0"/>
                </a:rPr>
                <a:t>Dacomitinib</a:t>
              </a:r>
            </a:p>
          </p:txBody>
        </p:sp>
        <p:sp>
          <p:nvSpPr>
            <p:cNvPr id="41" name="Rectangle: Single Corner Snipped 40">
              <a:extLst>
                <a:ext uri="{FF2B5EF4-FFF2-40B4-BE49-F238E27FC236}">
                  <a16:creationId xmlns:a16="http://schemas.microsoft.com/office/drawing/2014/main" id="{A5D3296E-83C1-0007-CFD1-152F4F64AD28}"/>
                </a:ext>
              </a:extLst>
            </p:cNvPr>
            <p:cNvSpPr/>
            <p:nvPr/>
          </p:nvSpPr>
          <p:spPr>
            <a:xfrm>
              <a:off x="5700251" y="1737747"/>
              <a:ext cx="141001" cy="216799"/>
            </a:xfrm>
            <a:prstGeom prst="snip1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45" name="Group 44">
            <a:extLst>
              <a:ext uri="{FF2B5EF4-FFF2-40B4-BE49-F238E27FC236}">
                <a16:creationId xmlns:a16="http://schemas.microsoft.com/office/drawing/2014/main" id="{7DBA3AA6-F644-7F84-5698-F2D9A2D46213}"/>
              </a:ext>
            </a:extLst>
          </p:cNvPr>
          <p:cNvGrpSpPr/>
          <p:nvPr/>
        </p:nvGrpSpPr>
        <p:grpSpPr>
          <a:xfrm>
            <a:off x="10029996" y="4922240"/>
            <a:ext cx="1532739" cy="216799"/>
            <a:chOff x="5700251" y="1737747"/>
            <a:chExt cx="1532739" cy="216799"/>
          </a:xfrm>
        </p:grpSpPr>
        <p:sp>
          <p:nvSpPr>
            <p:cNvPr id="46" name="Rectangle: Single Corner Snipped 45">
              <a:extLst>
                <a:ext uri="{FF2B5EF4-FFF2-40B4-BE49-F238E27FC236}">
                  <a16:creationId xmlns:a16="http://schemas.microsoft.com/office/drawing/2014/main" id="{DFA5A086-0B8A-51E8-7166-B74D72B04058}"/>
                </a:ext>
              </a:extLst>
            </p:cNvPr>
            <p:cNvSpPr/>
            <p:nvPr/>
          </p:nvSpPr>
          <p:spPr>
            <a:xfrm>
              <a:off x="5839808" y="1737748"/>
              <a:ext cx="1393182" cy="209808"/>
            </a:xfrm>
            <a:prstGeom prst="snip1Rect">
              <a:avLst/>
            </a:prstGeom>
            <a:solidFill>
              <a:srgbClr val="EBF5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err="1">
                  <a:solidFill>
                    <a:srgbClr val="12689B"/>
                  </a:solidFill>
                  <a:latin typeface="Calibri" panose="020F0502020204030204" pitchFamily="34" charset="0"/>
                  <a:ea typeface="Calibri" panose="020F0502020204030204" pitchFamily="34" charset="0"/>
                  <a:cs typeface="Calibri" panose="020F0502020204030204" pitchFamily="34" charset="0"/>
                </a:rPr>
                <a:t>Amivantamab</a:t>
              </a:r>
              <a:endParaRPr lang="en-US" sz="1400" dirty="0">
                <a:solidFill>
                  <a:srgbClr val="12689B"/>
                </a:solidFill>
                <a:latin typeface="Calibri" panose="020F0502020204030204" pitchFamily="34" charset="0"/>
                <a:ea typeface="Calibri" panose="020F0502020204030204" pitchFamily="34" charset="0"/>
                <a:cs typeface="Calibri" panose="020F0502020204030204" pitchFamily="34" charset="0"/>
              </a:endParaRPr>
            </a:p>
          </p:txBody>
        </p:sp>
        <p:sp>
          <p:nvSpPr>
            <p:cNvPr id="47" name="Rectangle: Single Corner Snipped 46">
              <a:extLst>
                <a:ext uri="{FF2B5EF4-FFF2-40B4-BE49-F238E27FC236}">
                  <a16:creationId xmlns:a16="http://schemas.microsoft.com/office/drawing/2014/main" id="{B5F085D8-01DD-03CE-C411-5565773B9225}"/>
                </a:ext>
              </a:extLst>
            </p:cNvPr>
            <p:cNvSpPr/>
            <p:nvPr/>
          </p:nvSpPr>
          <p:spPr>
            <a:xfrm>
              <a:off x="5700251" y="1737747"/>
              <a:ext cx="141001" cy="216799"/>
            </a:xfrm>
            <a:prstGeom prst="snip1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48" name="Group 47">
            <a:extLst>
              <a:ext uri="{FF2B5EF4-FFF2-40B4-BE49-F238E27FC236}">
                <a16:creationId xmlns:a16="http://schemas.microsoft.com/office/drawing/2014/main" id="{D0E64469-9CED-18C8-B2F2-D4E49ECC45C2}"/>
              </a:ext>
            </a:extLst>
          </p:cNvPr>
          <p:cNvGrpSpPr/>
          <p:nvPr/>
        </p:nvGrpSpPr>
        <p:grpSpPr>
          <a:xfrm>
            <a:off x="10474130" y="5169290"/>
            <a:ext cx="1274806" cy="216799"/>
            <a:chOff x="5839808" y="1737747"/>
            <a:chExt cx="1274806" cy="216799"/>
          </a:xfrm>
        </p:grpSpPr>
        <p:sp>
          <p:nvSpPr>
            <p:cNvPr id="49" name="Rectangle: Single Corner Snipped 48">
              <a:extLst>
                <a:ext uri="{FF2B5EF4-FFF2-40B4-BE49-F238E27FC236}">
                  <a16:creationId xmlns:a16="http://schemas.microsoft.com/office/drawing/2014/main" id="{248A5D58-41E9-10B8-939C-D8A0FF2B3065}"/>
                </a:ext>
              </a:extLst>
            </p:cNvPr>
            <p:cNvSpPr/>
            <p:nvPr/>
          </p:nvSpPr>
          <p:spPr>
            <a:xfrm>
              <a:off x="5839808" y="1737747"/>
              <a:ext cx="1164526" cy="216799"/>
            </a:xfrm>
            <a:prstGeom prst="snip1Rect">
              <a:avLst/>
            </a:prstGeom>
            <a:solidFill>
              <a:srgbClr val="EBF5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12689B"/>
                  </a:solidFill>
                  <a:latin typeface="Calibri" panose="020F0502020204030204" pitchFamily="34" charset="0"/>
                  <a:ea typeface="Calibri" panose="020F0502020204030204" pitchFamily="34" charset="0"/>
                  <a:cs typeface="Calibri" panose="020F0502020204030204" pitchFamily="34" charset="0"/>
                </a:rPr>
                <a:t>Lazertinib</a:t>
              </a:r>
            </a:p>
          </p:txBody>
        </p:sp>
        <p:sp>
          <p:nvSpPr>
            <p:cNvPr id="50" name="Rectangle: Single Corner Snipped 49">
              <a:extLst>
                <a:ext uri="{FF2B5EF4-FFF2-40B4-BE49-F238E27FC236}">
                  <a16:creationId xmlns:a16="http://schemas.microsoft.com/office/drawing/2014/main" id="{5DEB75E9-FFF7-1822-BAC1-C3D22ACBC176}"/>
                </a:ext>
              </a:extLst>
            </p:cNvPr>
            <p:cNvSpPr/>
            <p:nvPr/>
          </p:nvSpPr>
          <p:spPr>
            <a:xfrm>
              <a:off x="6969061" y="1745755"/>
              <a:ext cx="145553" cy="208791"/>
            </a:xfrm>
            <a:prstGeom prst="snip1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51" name="Group 50">
            <a:extLst>
              <a:ext uri="{FF2B5EF4-FFF2-40B4-BE49-F238E27FC236}">
                <a16:creationId xmlns:a16="http://schemas.microsoft.com/office/drawing/2014/main" id="{8E9A9E96-4391-2181-64CB-7FE757183AD6}"/>
              </a:ext>
            </a:extLst>
          </p:cNvPr>
          <p:cNvGrpSpPr/>
          <p:nvPr/>
        </p:nvGrpSpPr>
        <p:grpSpPr>
          <a:xfrm>
            <a:off x="5344423" y="4652083"/>
            <a:ext cx="1304083" cy="216799"/>
            <a:chOff x="5700251" y="1737747"/>
            <a:chExt cx="1304083" cy="216799"/>
          </a:xfrm>
        </p:grpSpPr>
        <p:sp>
          <p:nvSpPr>
            <p:cNvPr id="52" name="Rectangle: Single Corner Snipped 51">
              <a:extLst>
                <a:ext uri="{FF2B5EF4-FFF2-40B4-BE49-F238E27FC236}">
                  <a16:creationId xmlns:a16="http://schemas.microsoft.com/office/drawing/2014/main" id="{FCDC4688-3EFC-C73C-25AA-87B96E02CAAE}"/>
                </a:ext>
              </a:extLst>
            </p:cNvPr>
            <p:cNvSpPr/>
            <p:nvPr/>
          </p:nvSpPr>
          <p:spPr>
            <a:xfrm>
              <a:off x="5839808" y="1737747"/>
              <a:ext cx="1164526" cy="216799"/>
            </a:xfrm>
            <a:prstGeom prst="snip1Rect">
              <a:avLst/>
            </a:prstGeom>
            <a:solidFill>
              <a:srgbClr val="FAD8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err="1">
                  <a:solidFill>
                    <a:srgbClr val="D01100"/>
                  </a:solidFill>
                  <a:latin typeface="Calibri" panose="020F0502020204030204" pitchFamily="34" charset="0"/>
                  <a:ea typeface="Calibri" panose="020F0502020204030204" pitchFamily="34" charset="0"/>
                  <a:cs typeface="Calibri" panose="020F0502020204030204" pitchFamily="34" charset="0"/>
                </a:rPr>
                <a:t>Crizotinib</a:t>
              </a:r>
              <a:endParaRPr lang="en-US" sz="1400" dirty="0">
                <a:solidFill>
                  <a:srgbClr val="D01100"/>
                </a:solidFill>
                <a:latin typeface="Calibri" panose="020F0502020204030204" pitchFamily="34" charset="0"/>
                <a:ea typeface="Calibri" panose="020F0502020204030204" pitchFamily="34" charset="0"/>
                <a:cs typeface="Calibri" panose="020F0502020204030204" pitchFamily="34" charset="0"/>
              </a:endParaRPr>
            </a:p>
          </p:txBody>
        </p:sp>
        <p:sp>
          <p:nvSpPr>
            <p:cNvPr id="53" name="Rectangle: Single Corner Snipped 52">
              <a:extLst>
                <a:ext uri="{FF2B5EF4-FFF2-40B4-BE49-F238E27FC236}">
                  <a16:creationId xmlns:a16="http://schemas.microsoft.com/office/drawing/2014/main" id="{87BE3135-3957-973A-F796-056C8B1BDBCC}"/>
                </a:ext>
              </a:extLst>
            </p:cNvPr>
            <p:cNvSpPr/>
            <p:nvPr/>
          </p:nvSpPr>
          <p:spPr>
            <a:xfrm>
              <a:off x="5700251" y="1737747"/>
              <a:ext cx="141001" cy="216799"/>
            </a:xfrm>
            <a:prstGeom prst="snip1Rect">
              <a:avLst/>
            </a:prstGeom>
            <a:solidFill>
              <a:srgbClr val="D011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54" name="Group 53">
            <a:extLst>
              <a:ext uri="{FF2B5EF4-FFF2-40B4-BE49-F238E27FC236}">
                <a16:creationId xmlns:a16="http://schemas.microsoft.com/office/drawing/2014/main" id="{4B9FAD7D-1FA9-88BA-3A2A-9D8F1CC699F8}"/>
              </a:ext>
            </a:extLst>
          </p:cNvPr>
          <p:cNvGrpSpPr/>
          <p:nvPr/>
        </p:nvGrpSpPr>
        <p:grpSpPr>
          <a:xfrm>
            <a:off x="6603850" y="4406204"/>
            <a:ext cx="1304083" cy="216799"/>
            <a:chOff x="5700251" y="1737747"/>
            <a:chExt cx="1304083" cy="216799"/>
          </a:xfrm>
        </p:grpSpPr>
        <p:sp>
          <p:nvSpPr>
            <p:cNvPr id="55" name="Rectangle: Single Corner Snipped 54">
              <a:extLst>
                <a:ext uri="{FF2B5EF4-FFF2-40B4-BE49-F238E27FC236}">
                  <a16:creationId xmlns:a16="http://schemas.microsoft.com/office/drawing/2014/main" id="{EE51458B-47D8-FE55-CEC8-E9A685EE377A}"/>
                </a:ext>
              </a:extLst>
            </p:cNvPr>
            <p:cNvSpPr/>
            <p:nvPr/>
          </p:nvSpPr>
          <p:spPr>
            <a:xfrm>
              <a:off x="5839808" y="1737747"/>
              <a:ext cx="1164526" cy="216799"/>
            </a:xfrm>
            <a:prstGeom prst="snip1Rect">
              <a:avLst/>
            </a:prstGeom>
            <a:solidFill>
              <a:srgbClr val="FAD8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err="1">
                  <a:solidFill>
                    <a:srgbClr val="D01100"/>
                  </a:solidFill>
                  <a:latin typeface="Calibri" panose="020F0502020204030204" pitchFamily="34" charset="0"/>
                  <a:ea typeface="Calibri" panose="020F0502020204030204" pitchFamily="34" charset="0"/>
                  <a:cs typeface="Calibri" panose="020F0502020204030204" pitchFamily="34" charset="0"/>
                </a:rPr>
                <a:t>Ceritinib</a:t>
              </a:r>
              <a:endParaRPr lang="en-US" sz="1400" dirty="0">
                <a:solidFill>
                  <a:srgbClr val="D01100"/>
                </a:solidFill>
                <a:latin typeface="Calibri" panose="020F0502020204030204" pitchFamily="34" charset="0"/>
                <a:ea typeface="Calibri" panose="020F0502020204030204" pitchFamily="34" charset="0"/>
                <a:cs typeface="Calibri" panose="020F0502020204030204" pitchFamily="34" charset="0"/>
              </a:endParaRPr>
            </a:p>
          </p:txBody>
        </p:sp>
        <p:sp>
          <p:nvSpPr>
            <p:cNvPr id="56" name="Rectangle: Single Corner Snipped 55">
              <a:extLst>
                <a:ext uri="{FF2B5EF4-FFF2-40B4-BE49-F238E27FC236}">
                  <a16:creationId xmlns:a16="http://schemas.microsoft.com/office/drawing/2014/main" id="{FC966093-51A3-C0B3-B5AF-B81CD1A47B51}"/>
                </a:ext>
              </a:extLst>
            </p:cNvPr>
            <p:cNvSpPr/>
            <p:nvPr/>
          </p:nvSpPr>
          <p:spPr>
            <a:xfrm>
              <a:off x="5700251" y="1737747"/>
              <a:ext cx="141001" cy="216799"/>
            </a:xfrm>
            <a:prstGeom prst="snip1Rect">
              <a:avLst/>
            </a:prstGeom>
            <a:solidFill>
              <a:srgbClr val="D011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57" name="Group 56">
            <a:extLst>
              <a:ext uri="{FF2B5EF4-FFF2-40B4-BE49-F238E27FC236}">
                <a16:creationId xmlns:a16="http://schemas.microsoft.com/office/drawing/2014/main" id="{9A27AF01-16BF-4A1A-848E-6F4D91DF3CC8}"/>
              </a:ext>
            </a:extLst>
          </p:cNvPr>
          <p:cNvGrpSpPr/>
          <p:nvPr/>
        </p:nvGrpSpPr>
        <p:grpSpPr>
          <a:xfrm>
            <a:off x="7233156" y="4644709"/>
            <a:ext cx="1304083" cy="216799"/>
            <a:chOff x="5700251" y="1737747"/>
            <a:chExt cx="1304083" cy="216799"/>
          </a:xfrm>
        </p:grpSpPr>
        <p:sp>
          <p:nvSpPr>
            <p:cNvPr id="58" name="Rectangle: Single Corner Snipped 57">
              <a:extLst>
                <a:ext uri="{FF2B5EF4-FFF2-40B4-BE49-F238E27FC236}">
                  <a16:creationId xmlns:a16="http://schemas.microsoft.com/office/drawing/2014/main" id="{F85B73F3-EB82-B693-06E0-F05E23DE1226}"/>
                </a:ext>
              </a:extLst>
            </p:cNvPr>
            <p:cNvSpPr/>
            <p:nvPr/>
          </p:nvSpPr>
          <p:spPr>
            <a:xfrm>
              <a:off x="5839808" y="1737747"/>
              <a:ext cx="1164526" cy="216799"/>
            </a:xfrm>
            <a:prstGeom prst="snip1Rect">
              <a:avLst/>
            </a:prstGeom>
            <a:solidFill>
              <a:srgbClr val="FAD8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err="1">
                  <a:solidFill>
                    <a:srgbClr val="D01100"/>
                  </a:solidFill>
                  <a:latin typeface="Calibri" panose="020F0502020204030204" pitchFamily="34" charset="0"/>
                  <a:ea typeface="Calibri" panose="020F0502020204030204" pitchFamily="34" charset="0"/>
                  <a:cs typeface="Calibri" panose="020F0502020204030204" pitchFamily="34" charset="0"/>
                </a:rPr>
                <a:t>Alectinib</a:t>
              </a:r>
              <a:endParaRPr lang="en-US" sz="1400" dirty="0">
                <a:solidFill>
                  <a:srgbClr val="D01100"/>
                </a:solidFill>
                <a:latin typeface="Calibri" panose="020F0502020204030204" pitchFamily="34" charset="0"/>
                <a:ea typeface="Calibri" panose="020F0502020204030204" pitchFamily="34" charset="0"/>
                <a:cs typeface="Calibri" panose="020F0502020204030204" pitchFamily="34" charset="0"/>
              </a:endParaRPr>
            </a:p>
          </p:txBody>
        </p:sp>
        <p:sp>
          <p:nvSpPr>
            <p:cNvPr id="59" name="Rectangle: Single Corner Snipped 58">
              <a:extLst>
                <a:ext uri="{FF2B5EF4-FFF2-40B4-BE49-F238E27FC236}">
                  <a16:creationId xmlns:a16="http://schemas.microsoft.com/office/drawing/2014/main" id="{AC84E4FD-0A93-9487-7353-2936C89ADC19}"/>
                </a:ext>
              </a:extLst>
            </p:cNvPr>
            <p:cNvSpPr/>
            <p:nvPr/>
          </p:nvSpPr>
          <p:spPr>
            <a:xfrm>
              <a:off x="5700251" y="1737747"/>
              <a:ext cx="141001" cy="216799"/>
            </a:xfrm>
            <a:prstGeom prst="snip1Rect">
              <a:avLst/>
            </a:prstGeom>
            <a:solidFill>
              <a:srgbClr val="D011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60" name="Group 59">
            <a:extLst>
              <a:ext uri="{FF2B5EF4-FFF2-40B4-BE49-F238E27FC236}">
                <a16:creationId xmlns:a16="http://schemas.microsoft.com/office/drawing/2014/main" id="{59961C0D-5C85-32A1-E382-47D2E02D1BD6}"/>
              </a:ext>
            </a:extLst>
          </p:cNvPr>
          <p:cNvGrpSpPr/>
          <p:nvPr/>
        </p:nvGrpSpPr>
        <p:grpSpPr>
          <a:xfrm>
            <a:off x="8193206" y="4393426"/>
            <a:ext cx="1304083" cy="216799"/>
            <a:chOff x="5700251" y="1737747"/>
            <a:chExt cx="1304083" cy="216799"/>
          </a:xfrm>
        </p:grpSpPr>
        <p:sp>
          <p:nvSpPr>
            <p:cNvPr id="61" name="Rectangle: Single Corner Snipped 60">
              <a:extLst>
                <a:ext uri="{FF2B5EF4-FFF2-40B4-BE49-F238E27FC236}">
                  <a16:creationId xmlns:a16="http://schemas.microsoft.com/office/drawing/2014/main" id="{14CCA121-ABA3-1500-112B-72FCD2EBAE8D}"/>
                </a:ext>
              </a:extLst>
            </p:cNvPr>
            <p:cNvSpPr/>
            <p:nvPr/>
          </p:nvSpPr>
          <p:spPr>
            <a:xfrm>
              <a:off x="5839808" y="1737747"/>
              <a:ext cx="1164526" cy="216799"/>
            </a:xfrm>
            <a:prstGeom prst="snip1Rect">
              <a:avLst/>
            </a:prstGeom>
            <a:solidFill>
              <a:srgbClr val="FAD8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err="1">
                  <a:solidFill>
                    <a:srgbClr val="D01100"/>
                  </a:solidFill>
                  <a:latin typeface="Calibri" panose="020F0502020204030204" pitchFamily="34" charset="0"/>
                  <a:ea typeface="Calibri" panose="020F0502020204030204" pitchFamily="34" charset="0"/>
                  <a:cs typeface="Calibri" panose="020F0502020204030204" pitchFamily="34" charset="0"/>
                </a:rPr>
                <a:t>Brigatinib</a:t>
              </a:r>
              <a:endParaRPr lang="en-US" sz="1400" dirty="0">
                <a:solidFill>
                  <a:srgbClr val="D01100"/>
                </a:solidFill>
                <a:latin typeface="Calibri" panose="020F0502020204030204" pitchFamily="34" charset="0"/>
                <a:ea typeface="Calibri" panose="020F0502020204030204" pitchFamily="34" charset="0"/>
                <a:cs typeface="Calibri" panose="020F0502020204030204" pitchFamily="34" charset="0"/>
              </a:endParaRPr>
            </a:p>
          </p:txBody>
        </p:sp>
        <p:sp>
          <p:nvSpPr>
            <p:cNvPr id="62" name="Rectangle: Single Corner Snipped 61">
              <a:extLst>
                <a:ext uri="{FF2B5EF4-FFF2-40B4-BE49-F238E27FC236}">
                  <a16:creationId xmlns:a16="http://schemas.microsoft.com/office/drawing/2014/main" id="{4378288C-A47D-D4FB-E186-4ADC331ADF45}"/>
                </a:ext>
              </a:extLst>
            </p:cNvPr>
            <p:cNvSpPr/>
            <p:nvPr/>
          </p:nvSpPr>
          <p:spPr>
            <a:xfrm>
              <a:off x="5700251" y="1737747"/>
              <a:ext cx="141001" cy="216799"/>
            </a:xfrm>
            <a:prstGeom prst="snip1Rect">
              <a:avLst/>
            </a:prstGeom>
            <a:solidFill>
              <a:srgbClr val="D011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63" name="Group 62">
            <a:extLst>
              <a:ext uri="{FF2B5EF4-FFF2-40B4-BE49-F238E27FC236}">
                <a16:creationId xmlns:a16="http://schemas.microsoft.com/office/drawing/2014/main" id="{5ECA94C8-D457-AAFA-5F8E-92533F1CB2E2}"/>
              </a:ext>
            </a:extLst>
          </p:cNvPr>
          <p:cNvGrpSpPr/>
          <p:nvPr/>
        </p:nvGrpSpPr>
        <p:grpSpPr>
          <a:xfrm>
            <a:off x="8664413" y="4645790"/>
            <a:ext cx="1304083" cy="216799"/>
            <a:chOff x="5700251" y="1737747"/>
            <a:chExt cx="1304083" cy="216799"/>
          </a:xfrm>
        </p:grpSpPr>
        <p:sp>
          <p:nvSpPr>
            <p:cNvPr id="64" name="Rectangle: Single Corner Snipped 63">
              <a:extLst>
                <a:ext uri="{FF2B5EF4-FFF2-40B4-BE49-F238E27FC236}">
                  <a16:creationId xmlns:a16="http://schemas.microsoft.com/office/drawing/2014/main" id="{78D87872-D458-8170-B4F9-6D80BCC25C93}"/>
                </a:ext>
              </a:extLst>
            </p:cNvPr>
            <p:cNvSpPr/>
            <p:nvPr/>
          </p:nvSpPr>
          <p:spPr>
            <a:xfrm>
              <a:off x="5839808" y="1737747"/>
              <a:ext cx="1164526" cy="216799"/>
            </a:xfrm>
            <a:prstGeom prst="snip1Rect">
              <a:avLst/>
            </a:prstGeom>
            <a:solidFill>
              <a:srgbClr val="FAD8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err="1">
                  <a:solidFill>
                    <a:srgbClr val="D01100"/>
                  </a:solidFill>
                  <a:latin typeface="Calibri" panose="020F0502020204030204" pitchFamily="34" charset="0"/>
                  <a:ea typeface="Calibri" panose="020F0502020204030204" pitchFamily="34" charset="0"/>
                  <a:cs typeface="Calibri" panose="020F0502020204030204" pitchFamily="34" charset="0"/>
                </a:rPr>
                <a:t>Lorlatinib</a:t>
              </a:r>
              <a:endParaRPr lang="en-US" sz="1400" dirty="0">
                <a:solidFill>
                  <a:srgbClr val="D01100"/>
                </a:solidFill>
                <a:latin typeface="Calibri" panose="020F0502020204030204" pitchFamily="34" charset="0"/>
                <a:ea typeface="Calibri" panose="020F0502020204030204" pitchFamily="34" charset="0"/>
                <a:cs typeface="Calibri" panose="020F0502020204030204" pitchFamily="34" charset="0"/>
              </a:endParaRPr>
            </a:p>
          </p:txBody>
        </p:sp>
        <p:sp>
          <p:nvSpPr>
            <p:cNvPr id="65" name="Rectangle: Single Corner Snipped 64">
              <a:extLst>
                <a:ext uri="{FF2B5EF4-FFF2-40B4-BE49-F238E27FC236}">
                  <a16:creationId xmlns:a16="http://schemas.microsoft.com/office/drawing/2014/main" id="{7D0F86B3-28FF-E9F0-5AEC-4EBF205918D7}"/>
                </a:ext>
              </a:extLst>
            </p:cNvPr>
            <p:cNvSpPr/>
            <p:nvPr/>
          </p:nvSpPr>
          <p:spPr>
            <a:xfrm>
              <a:off x="5700251" y="1737747"/>
              <a:ext cx="141001" cy="216799"/>
            </a:xfrm>
            <a:prstGeom prst="snip1Rect">
              <a:avLst/>
            </a:prstGeom>
            <a:solidFill>
              <a:srgbClr val="D011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66" name="Group 65">
            <a:extLst>
              <a:ext uri="{FF2B5EF4-FFF2-40B4-BE49-F238E27FC236}">
                <a16:creationId xmlns:a16="http://schemas.microsoft.com/office/drawing/2014/main" id="{13F7B171-8534-F329-5CBE-81FB6D358354}"/>
              </a:ext>
            </a:extLst>
          </p:cNvPr>
          <p:cNvGrpSpPr/>
          <p:nvPr/>
        </p:nvGrpSpPr>
        <p:grpSpPr>
          <a:xfrm>
            <a:off x="10460387" y="4477204"/>
            <a:ext cx="1268459" cy="226448"/>
            <a:chOff x="5839808" y="1737747"/>
            <a:chExt cx="1268459" cy="226448"/>
          </a:xfrm>
        </p:grpSpPr>
        <p:sp>
          <p:nvSpPr>
            <p:cNvPr id="67" name="Rectangle: Single Corner Snipped 66">
              <a:extLst>
                <a:ext uri="{FF2B5EF4-FFF2-40B4-BE49-F238E27FC236}">
                  <a16:creationId xmlns:a16="http://schemas.microsoft.com/office/drawing/2014/main" id="{B07D4A4C-BF0E-A037-A9A4-1A94A5A03BE0}"/>
                </a:ext>
              </a:extLst>
            </p:cNvPr>
            <p:cNvSpPr/>
            <p:nvPr/>
          </p:nvSpPr>
          <p:spPr>
            <a:xfrm>
              <a:off x="5839808" y="1737747"/>
              <a:ext cx="1164526" cy="216799"/>
            </a:xfrm>
            <a:prstGeom prst="snip1Rect">
              <a:avLst/>
            </a:prstGeom>
            <a:solidFill>
              <a:srgbClr val="FAD8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err="1">
                  <a:solidFill>
                    <a:srgbClr val="D01100"/>
                  </a:solidFill>
                  <a:latin typeface="Calibri" panose="020F0502020204030204" pitchFamily="34" charset="0"/>
                  <a:ea typeface="Calibri" panose="020F0502020204030204" pitchFamily="34" charset="0"/>
                  <a:cs typeface="Calibri" panose="020F0502020204030204" pitchFamily="34" charset="0"/>
                </a:rPr>
                <a:t>Ensartinib</a:t>
              </a:r>
              <a:endParaRPr lang="en-US" sz="1400" dirty="0">
                <a:solidFill>
                  <a:srgbClr val="D01100"/>
                </a:solidFill>
                <a:latin typeface="Calibri" panose="020F0502020204030204" pitchFamily="34" charset="0"/>
                <a:ea typeface="Calibri" panose="020F0502020204030204" pitchFamily="34" charset="0"/>
                <a:cs typeface="Calibri" panose="020F0502020204030204" pitchFamily="34" charset="0"/>
              </a:endParaRPr>
            </a:p>
          </p:txBody>
        </p:sp>
        <p:sp>
          <p:nvSpPr>
            <p:cNvPr id="68" name="Rectangle: Single Corner Snipped 67">
              <a:extLst>
                <a:ext uri="{FF2B5EF4-FFF2-40B4-BE49-F238E27FC236}">
                  <a16:creationId xmlns:a16="http://schemas.microsoft.com/office/drawing/2014/main" id="{305D3D95-025D-1DB1-1C4D-0C75A2EE4A15}"/>
                </a:ext>
              </a:extLst>
            </p:cNvPr>
            <p:cNvSpPr/>
            <p:nvPr/>
          </p:nvSpPr>
          <p:spPr>
            <a:xfrm>
              <a:off x="6967266" y="1747396"/>
              <a:ext cx="141001" cy="216799"/>
            </a:xfrm>
            <a:prstGeom prst="snip1Rect">
              <a:avLst/>
            </a:prstGeom>
            <a:solidFill>
              <a:srgbClr val="D011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69" name="Group 68">
            <a:extLst>
              <a:ext uri="{FF2B5EF4-FFF2-40B4-BE49-F238E27FC236}">
                <a16:creationId xmlns:a16="http://schemas.microsoft.com/office/drawing/2014/main" id="{0E651756-3688-AB86-E90B-BEE600C41F5E}"/>
              </a:ext>
            </a:extLst>
          </p:cNvPr>
          <p:cNvGrpSpPr/>
          <p:nvPr/>
        </p:nvGrpSpPr>
        <p:grpSpPr>
          <a:xfrm>
            <a:off x="8900757" y="4079985"/>
            <a:ext cx="1304083" cy="216799"/>
            <a:chOff x="5700251" y="1737747"/>
            <a:chExt cx="1304083" cy="216799"/>
          </a:xfrm>
        </p:grpSpPr>
        <p:sp>
          <p:nvSpPr>
            <p:cNvPr id="70" name="Rectangle: Single Corner Snipped 69">
              <a:extLst>
                <a:ext uri="{FF2B5EF4-FFF2-40B4-BE49-F238E27FC236}">
                  <a16:creationId xmlns:a16="http://schemas.microsoft.com/office/drawing/2014/main" id="{52B77071-5859-65E6-0385-E2C420D0BC8A}"/>
                </a:ext>
              </a:extLst>
            </p:cNvPr>
            <p:cNvSpPr/>
            <p:nvPr/>
          </p:nvSpPr>
          <p:spPr>
            <a:xfrm>
              <a:off x="5839808" y="1737747"/>
              <a:ext cx="1164526" cy="216799"/>
            </a:xfrm>
            <a:prstGeom prst="snip1Rect">
              <a:avLst/>
            </a:prstGeom>
            <a:solidFill>
              <a:srgbClr val="FDF5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err="1">
                  <a:solidFill>
                    <a:srgbClr val="945800"/>
                  </a:solidFill>
                  <a:latin typeface="Calibri" panose="020F0502020204030204" pitchFamily="34" charset="0"/>
                  <a:ea typeface="Calibri" panose="020F0502020204030204" pitchFamily="34" charset="0"/>
                  <a:cs typeface="Calibri" panose="020F0502020204030204" pitchFamily="34" charset="0"/>
                </a:rPr>
                <a:t>Entrectonib</a:t>
              </a:r>
              <a:endParaRPr lang="en-US" sz="1400" dirty="0">
                <a:solidFill>
                  <a:srgbClr val="945800"/>
                </a:solidFill>
                <a:latin typeface="Calibri" panose="020F0502020204030204" pitchFamily="34" charset="0"/>
                <a:ea typeface="Calibri" panose="020F0502020204030204" pitchFamily="34" charset="0"/>
                <a:cs typeface="Calibri" panose="020F0502020204030204" pitchFamily="34" charset="0"/>
              </a:endParaRPr>
            </a:p>
          </p:txBody>
        </p:sp>
        <p:sp>
          <p:nvSpPr>
            <p:cNvPr id="71" name="Rectangle: Single Corner Snipped 70">
              <a:extLst>
                <a:ext uri="{FF2B5EF4-FFF2-40B4-BE49-F238E27FC236}">
                  <a16:creationId xmlns:a16="http://schemas.microsoft.com/office/drawing/2014/main" id="{7D34E0D0-9DB2-D8F8-B0FE-18FD55C39410}"/>
                </a:ext>
              </a:extLst>
            </p:cNvPr>
            <p:cNvSpPr/>
            <p:nvPr/>
          </p:nvSpPr>
          <p:spPr>
            <a:xfrm>
              <a:off x="5700251" y="1737747"/>
              <a:ext cx="141001" cy="216799"/>
            </a:xfrm>
            <a:prstGeom prst="snip1Rect">
              <a:avLst/>
            </a:prstGeom>
            <a:solidFill>
              <a:srgbClr val="9458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75" name="Group 74">
            <a:extLst>
              <a:ext uri="{FF2B5EF4-FFF2-40B4-BE49-F238E27FC236}">
                <a16:creationId xmlns:a16="http://schemas.microsoft.com/office/drawing/2014/main" id="{089761E3-C188-3ED8-5C28-8AE2481D3EE5}"/>
              </a:ext>
            </a:extLst>
          </p:cNvPr>
          <p:cNvGrpSpPr/>
          <p:nvPr/>
        </p:nvGrpSpPr>
        <p:grpSpPr>
          <a:xfrm>
            <a:off x="11024118" y="4067488"/>
            <a:ext cx="1394024" cy="261281"/>
            <a:chOff x="11024118" y="4067488"/>
            <a:chExt cx="1394024" cy="216799"/>
          </a:xfrm>
        </p:grpSpPr>
        <p:sp>
          <p:nvSpPr>
            <p:cNvPr id="73" name="Rectangle: Single Corner Snipped 72">
              <a:extLst>
                <a:ext uri="{FF2B5EF4-FFF2-40B4-BE49-F238E27FC236}">
                  <a16:creationId xmlns:a16="http://schemas.microsoft.com/office/drawing/2014/main" id="{DDF94978-7D65-7D15-5FB1-B67325A31B08}"/>
                </a:ext>
              </a:extLst>
            </p:cNvPr>
            <p:cNvSpPr/>
            <p:nvPr/>
          </p:nvSpPr>
          <p:spPr>
            <a:xfrm>
              <a:off x="11158008" y="4067488"/>
              <a:ext cx="1260134" cy="216799"/>
            </a:xfrm>
            <a:prstGeom prst="snip1Rect">
              <a:avLst/>
            </a:prstGeom>
            <a:solidFill>
              <a:srgbClr val="FDF5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err="1">
                  <a:solidFill>
                    <a:srgbClr val="945800"/>
                  </a:solidFill>
                  <a:latin typeface="Calibri" panose="020F0502020204030204" pitchFamily="34" charset="0"/>
                  <a:ea typeface="Calibri" panose="020F0502020204030204" pitchFamily="34" charset="0"/>
                  <a:cs typeface="Calibri" panose="020F0502020204030204" pitchFamily="34" charset="0"/>
                </a:rPr>
                <a:t>Repotrectinib</a:t>
              </a:r>
              <a:endParaRPr lang="en-US" sz="1400" dirty="0">
                <a:solidFill>
                  <a:srgbClr val="945800"/>
                </a:solidFill>
                <a:latin typeface="Calibri" panose="020F0502020204030204" pitchFamily="34" charset="0"/>
                <a:ea typeface="Calibri" panose="020F0502020204030204" pitchFamily="34" charset="0"/>
                <a:cs typeface="Calibri" panose="020F0502020204030204" pitchFamily="34" charset="0"/>
              </a:endParaRPr>
            </a:p>
          </p:txBody>
        </p:sp>
        <p:sp>
          <p:nvSpPr>
            <p:cNvPr id="74" name="Rectangle: Single Corner Snipped 73">
              <a:extLst>
                <a:ext uri="{FF2B5EF4-FFF2-40B4-BE49-F238E27FC236}">
                  <a16:creationId xmlns:a16="http://schemas.microsoft.com/office/drawing/2014/main" id="{263A1562-30C0-B178-2C30-D7925FA81144}"/>
                </a:ext>
              </a:extLst>
            </p:cNvPr>
            <p:cNvSpPr/>
            <p:nvPr/>
          </p:nvSpPr>
          <p:spPr>
            <a:xfrm>
              <a:off x="11024118" y="4067488"/>
              <a:ext cx="135276" cy="216799"/>
            </a:xfrm>
            <a:prstGeom prst="snip1Rect">
              <a:avLst/>
            </a:prstGeom>
            <a:solidFill>
              <a:srgbClr val="9458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79" name="Group 78">
            <a:extLst>
              <a:ext uri="{FF2B5EF4-FFF2-40B4-BE49-F238E27FC236}">
                <a16:creationId xmlns:a16="http://schemas.microsoft.com/office/drawing/2014/main" id="{A12A9F24-1BDE-F7AB-3971-960D0399841B}"/>
              </a:ext>
            </a:extLst>
          </p:cNvPr>
          <p:cNvGrpSpPr/>
          <p:nvPr/>
        </p:nvGrpSpPr>
        <p:grpSpPr>
          <a:xfrm>
            <a:off x="8537239" y="3729118"/>
            <a:ext cx="2383941" cy="200868"/>
            <a:chOff x="5795717" y="1737747"/>
            <a:chExt cx="1247428" cy="216799"/>
          </a:xfrm>
        </p:grpSpPr>
        <p:sp>
          <p:nvSpPr>
            <p:cNvPr id="80" name="Rectangle: Single Corner Snipped 79">
              <a:extLst>
                <a:ext uri="{FF2B5EF4-FFF2-40B4-BE49-F238E27FC236}">
                  <a16:creationId xmlns:a16="http://schemas.microsoft.com/office/drawing/2014/main" id="{25A8BF37-5E4F-A77B-7875-35DB761A98C1}"/>
                </a:ext>
              </a:extLst>
            </p:cNvPr>
            <p:cNvSpPr/>
            <p:nvPr/>
          </p:nvSpPr>
          <p:spPr>
            <a:xfrm>
              <a:off x="5795717" y="1737747"/>
              <a:ext cx="1208617" cy="196785"/>
            </a:xfrm>
            <a:prstGeom prst="snip1Rect">
              <a:avLst/>
            </a:prstGeom>
            <a:solidFill>
              <a:srgbClr val="D9FF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err="1">
                  <a:solidFill>
                    <a:srgbClr val="007666"/>
                  </a:solidFill>
                  <a:latin typeface="Calibri" panose="020F0502020204030204" pitchFamily="34" charset="0"/>
                  <a:ea typeface="Calibri" panose="020F0502020204030204" pitchFamily="34" charset="0"/>
                  <a:cs typeface="Calibri" panose="020F0502020204030204" pitchFamily="34" charset="0"/>
                </a:rPr>
                <a:t>Encorafenib</a:t>
              </a:r>
              <a:r>
                <a:rPr lang="en-US" sz="1400" dirty="0">
                  <a:solidFill>
                    <a:srgbClr val="007666"/>
                  </a:solidFill>
                  <a:latin typeface="Calibri" panose="020F0502020204030204" pitchFamily="34" charset="0"/>
                  <a:ea typeface="Calibri" panose="020F0502020204030204" pitchFamily="34" charset="0"/>
                  <a:cs typeface="Calibri" panose="020F0502020204030204" pitchFamily="34" charset="0"/>
                </a:rPr>
                <a:t> + </a:t>
              </a:r>
              <a:r>
                <a:rPr lang="en-US" sz="1400" dirty="0" err="1">
                  <a:solidFill>
                    <a:srgbClr val="007666"/>
                  </a:solidFill>
                  <a:latin typeface="Calibri" panose="020F0502020204030204" pitchFamily="34" charset="0"/>
                  <a:ea typeface="Calibri" panose="020F0502020204030204" pitchFamily="34" charset="0"/>
                  <a:cs typeface="Calibri" panose="020F0502020204030204" pitchFamily="34" charset="0"/>
                </a:rPr>
                <a:t>binimetinib</a:t>
              </a:r>
              <a:endParaRPr lang="en-US" sz="1400" dirty="0">
                <a:solidFill>
                  <a:srgbClr val="007666"/>
                </a:solidFill>
                <a:latin typeface="Calibri" panose="020F0502020204030204" pitchFamily="34" charset="0"/>
                <a:ea typeface="Calibri" panose="020F0502020204030204" pitchFamily="34" charset="0"/>
                <a:cs typeface="Calibri" panose="020F0502020204030204" pitchFamily="34" charset="0"/>
              </a:endParaRPr>
            </a:p>
          </p:txBody>
        </p:sp>
        <p:sp>
          <p:nvSpPr>
            <p:cNvPr id="81" name="Rectangle: Single Corner Snipped 80">
              <a:extLst>
                <a:ext uri="{FF2B5EF4-FFF2-40B4-BE49-F238E27FC236}">
                  <a16:creationId xmlns:a16="http://schemas.microsoft.com/office/drawing/2014/main" id="{B4ECC6B4-9A3C-FB95-CAE2-129F96ED7395}"/>
                </a:ext>
              </a:extLst>
            </p:cNvPr>
            <p:cNvSpPr/>
            <p:nvPr/>
          </p:nvSpPr>
          <p:spPr>
            <a:xfrm>
              <a:off x="6967267" y="1747396"/>
              <a:ext cx="75878" cy="207150"/>
            </a:xfrm>
            <a:prstGeom prst="snip1Rect">
              <a:avLst/>
            </a:prstGeom>
            <a:solidFill>
              <a:srgbClr val="007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82" name="Group 81">
            <a:extLst>
              <a:ext uri="{FF2B5EF4-FFF2-40B4-BE49-F238E27FC236}">
                <a16:creationId xmlns:a16="http://schemas.microsoft.com/office/drawing/2014/main" id="{52767DFC-4045-005E-30D8-55B0D61C7C3F}"/>
              </a:ext>
            </a:extLst>
          </p:cNvPr>
          <p:cNvGrpSpPr/>
          <p:nvPr/>
        </p:nvGrpSpPr>
        <p:grpSpPr>
          <a:xfrm>
            <a:off x="6079127" y="3705643"/>
            <a:ext cx="2383941" cy="200868"/>
            <a:chOff x="5795717" y="1737747"/>
            <a:chExt cx="1247428" cy="216799"/>
          </a:xfrm>
        </p:grpSpPr>
        <p:sp>
          <p:nvSpPr>
            <p:cNvPr id="83" name="Rectangle: Single Corner Snipped 82">
              <a:extLst>
                <a:ext uri="{FF2B5EF4-FFF2-40B4-BE49-F238E27FC236}">
                  <a16:creationId xmlns:a16="http://schemas.microsoft.com/office/drawing/2014/main" id="{FF64477C-1057-FC05-26EE-2FBCEF270518}"/>
                </a:ext>
              </a:extLst>
            </p:cNvPr>
            <p:cNvSpPr/>
            <p:nvPr/>
          </p:nvSpPr>
          <p:spPr>
            <a:xfrm>
              <a:off x="5795717" y="1737747"/>
              <a:ext cx="1208617" cy="196785"/>
            </a:xfrm>
            <a:prstGeom prst="snip1Rect">
              <a:avLst/>
            </a:prstGeom>
            <a:solidFill>
              <a:srgbClr val="D9FF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007666"/>
                  </a:solidFill>
                  <a:latin typeface="Calibri" panose="020F0502020204030204" pitchFamily="34" charset="0"/>
                  <a:ea typeface="Calibri" panose="020F0502020204030204" pitchFamily="34" charset="0"/>
                  <a:cs typeface="Calibri" panose="020F0502020204030204" pitchFamily="34" charset="0"/>
                </a:rPr>
                <a:t>Dabrafenib + trametinib</a:t>
              </a:r>
            </a:p>
          </p:txBody>
        </p:sp>
        <p:sp>
          <p:nvSpPr>
            <p:cNvPr id="84" name="Rectangle: Single Corner Snipped 83">
              <a:extLst>
                <a:ext uri="{FF2B5EF4-FFF2-40B4-BE49-F238E27FC236}">
                  <a16:creationId xmlns:a16="http://schemas.microsoft.com/office/drawing/2014/main" id="{95F269C6-A971-49A2-51DE-A8AE4C8DE88D}"/>
                </a:ext>
              </a:extLst>
            </p:cNvPr>
            <p:cNvSpPr/>
            <p:nvPr/>
          </p:nvSpPr>
          <p:spPr>
            <a:xfrm>
              <a:off x="6967267" y="1747396"/>
              <a:ext cx="75878" cy="207150"/>
            </a:xfrm>
            <a:prstGeom prst="snip1Rect">
              <a:avLst/>
            </a:prstGeom>
            <a:solidFill>
              <a:srgbClr val="007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85" name="Group 84">
            <a:extLst>
              <a:ext uri="{FF2B5EF4-FFF2-40B4-BE49-F238E27FC236}">
                <a16:creationId xmlns:a16="http://schemas.microsoft.com/office/drawing/2014/main" id="{21DD1763-629C-865C-22E5-970922553227}"/>
              </a:ext>
            </a:extLst>
          </p:cNvPr>
          <p:cNvGrpSpPr/>
          <p:nvPr/>
        </p:nvGrpSpPr>
        <p:grpSpPr>
          <a:xfrm>
            <a:off x="8621503" y="3385094"/>
            <a:ext cx="1408493" cy="216799"/>
            <a:chOff x="5700251" y="1737747"/>
            <a:chExt cx="1408493" cy="216799"/>
          </a:xfrm>
        </p:grpSpPr>
        <p:sp>
          <p:nvSpPr>
            <p:cNvPr id="86" name="Rectangle: Single Corner Snipped 85">
              <a:extLst>
                <a:ext uri="{FF2B5EF4-FFF2-40B4-BE49-F238E27FC236}">
                  <a16:creationId xmlns:a16="http://schemas.microsoft.com/office/drawing/2014/main" id="{4CDE20EA-2373-56F8-86A6-98269B8EF6AA}"/>
                </a:ext>
              </a:extLst>
            </p:cNvPr>
            <p:cNvSpPr/>
            <p:nvPr/>
          </p:nvSpPr>
          <p:spPr>
            <a:xfrm>
              <a:off x="5839808" y="1737747"/>
              <a:ext cx="1268936" cy="213989"/>
            </a:xfrm>
            <a:prstGeom prst="snip1Rect">
              <a:avLst/>
            </a:prstGeom>
            <a:solidFill>
              <a:srgbClr val="EBF5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12689B"/>
                  </a:solidFill>
                  <a:latin typeface="Calibri" panose="020F0502020204030204" pitchFamily="34" charset="0"/>
                  <a:ea typeface="Calibri" panose="020F0502020204030204" pitchFamily="34" charset="0"/>
                  <a:cs typeface="Calibri" panose="020F0502020204030204" pitchFamily="34" charset="0"/>
                </a:rPr>
                <a:t>Larotrectinib</a:t>
              </a:r>
            </a:p>
          </p:txBody>
        </p:sp>
        <p:sp>
          <p:nvSpPr>
            <p:cNvPr id="87" name="Rectangle: Single Corner Snipped 86">
              <a:extLst>
                <a:ext uri="{FF2B5EF4-FFF2-40B4-BE49-F238E27FC236}">
                  <a16:creationId xmlns:a16="http://schemas.microsoft.com/office/drawing/2014/main" id="{8308C5F2-8F00-D415-E84B-9AE4DA393019}"/>
                </a:ext>
              </a:extLst>
            </p:cNvPr>
            <p:cNvSpPr/>
            <p:nvPr/>
          </p:nvSpPr>
          <p:spPr>
            <a:xfrm>
              <a:off x="5700251" y="1737747"/>
              <a:ext cx="141001" cy="216799"/>
            </a:xfrm>
            <a:prstGeom prst="snip1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89" name="Group 88">
            <a:extLst>
              <a:ext uri="{FF2B5EF4-FFF2-40B4-BE49-F238E27FC236}">
                <a16:creationId xmlns:a16="http://schemas.microsoft.com/office/drawing/2014/main" id="{FFBF0BE1-B51C-18F3-A359-529D9037C11D}"/>
              </a:ext>
            </a:extLst>
          </p:cNvPr>
          <p:cNvGrpSpPr/>
          <p:nvPr/>
        </p:nvGrpSpPr>
        <p:grpSpPr>
          <a:xfrm>
            <a:off x="9065048" y="3146811"/>
            <a:ext cx="1304083" cy="216799"/>
            <a:chOff x="5700251" y="1737747"/>
            <a:chExt cx="1304083" cy="216799"/>
          </a:xfrm>
        </p:grpSpPr>
        <p:sp>
          <p:nvSpPr>
            <p:cNvPr id="90" name="Rectangle: Single Corner Snipped 89">
              <a:extLst>
                <a:ext uri="{FF2B5EF4-FFF2-40B4-BE49-F238E27FC236}">
                  <a16:creationId xmlns:a16="http://schemas.microsoft.com/office/drawing/2014/main" id="{BFA6160A-F244-4DB8-C074-C53C29168714}"/>
                </a:ext>
              </a:extLst>
            </p:cNvPr>
            <p:cNvSpPr/>
            <p:nvPr/>
          </p:nvSpPr>
          <p:spPr>
            <a:xfrm>
              <a:off x="5839808" y="1737747"/>
              <a:ext cx="1164526" cy="216799"/>
            </a:xfrm>
            <a:prstGeom prst="snip1Rect">
              <a:avLst/>
            </a:prstGeom>
            <a:solidFill>
              <a:srgbClr val="EBF5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err="1">
                  <a:solidFill>
                    <a:srgbClr val="12689B"/>
                  </a:solidFill>
                  <a:latin typeface="Calibri" panose="020F0502020204030204" pitchFamily="34" charset="0"/>
                  <a:ea typeface="Calibri" panose="020F0502020204030204" pitchFamily="34" charset="0"/>
                  <a:cs typeface="Calibri" panose="020F0502020204030204" pitchFamily="34" charset="0"/>
                </a:rPr>
                <a:t>Entrectonib</a:t>
              </a:r>
              <a:endParaRPr lang="en-US" sz="1400" dirty="0">
                <a:solidFill>
                  <a:srgbClr val="12689B"/>
                </a:solidFill>
                <a:latin typeface="Calibri" panose="020F0502020204030204" pitchFamily="34" charset="0"/>
                <a:ea typeface="Calibri" panose="020F0502020204030204" pitchFamily="34" charset="0"/>
                <a:cs typeface="Calibri" panose="020F0502020204030204" pitchFamily="34" charset="0"/>
              </a:endParaRPr>
            </a:p>
          </p:txBody>
        </p:sp>
        <p:sp>
          <p:nvSpPr>
            <p:cNvPr id="91" name="Rectangle: Single Corner Snipped 90">
              <a:extLst>
                <a:ext uri="{FF2B5EF4-FFF2-40B4-BE49-F238E27FC236}">
                  <a16:creationId xmlns:a16="http://schemas.microsoft.com/office/drawing/2014/main" id="{B189DDCE-A973-4E65-A0F5-57A4B03FA696}"/>
                </a:ext>
              </a:extLst>
            </p:cNvPr>
            <p:cNvSpPr/>
            <p:nvPr/>
          </p:nvSpPr>
          <p:spPr>
            <a:xfrm>
              <a:off x="5700251" y="1737747"/>
              <a:ext cx="141001" cy="216799"/>
            </a:xfrm>
            <a:prstGeom prst="snip1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92" name="Group 91">
            <a:extLst>
              <a:ext uri="{FF2B5EF4-FFF2-40B4-BE49-F238E27FC236}">
                <a16:creationId xmlns:a16="http://schemas.microsoft.com/office/drawing/2014/main" id="{D0FA6539-51A5-D5FB-2F27-7C4D11E2F816}"/>
              </a:ext>
            </a:extLst>
          </p:cNvPr>
          <p:cNvGrpSpPr/>
          <p:nvPr/>
        </p:nvGrpSpPr>
        <p:grpSpPr>
          <a:xfrm>
            <a:off x="9552798" y="2864942"/>
            <a:ext cx="1397799" cy="247659"/>
            <a:chOff x="5700251" y="1737747"/>
            <a:chExt cx="1397799" cy="247659"/>
          </a:xfrm>
        </p:grpSpPr>
        <p:sp>
          <p:nvSpPr>
            <p:cNvPr id="93" name="Rectangle: Single Corner Snipped 92">
              <a:extLst>
                <a:ext uri="{FF2B5EF4-FFF2-40B4-BE49-F238E27FC236}">
                  <a16:creationId xmlns:a16="http://schemas.microsoft.com/office/drawing/2014/main" id="{B928831F-1898-3F7C-3F6A-979B3E954F5D}"/>
                </a:ext>
              </a:extLst>
            </p:cNvPr>
            <p:cNvSpPr/>
            <p:nvPr/>
          </p:nvSpPr>
          <p:spPr>
            <a:xfrm>
              <a:off x="5839807" y="1737747"/>
              <a:ext cx="1258243" cy="247659"/>
            </a:xfrm>
            <a:prstGeom prst="snip1Rect">
              <a:avLst/>
            </a:prstGeom>
            <a:solidFill>
              <a:srgbClr val="FAD8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err="1">
                  <a:solidFill>
                    <a:srgbClr val="D01100"/>
                  </a:solidFill>
                  <a:latin typeface="Calibri" panose="020F0502020204030204" pitchFamily="34" charset="0"/>
                  <a:ea typeface="Calibri" panose="020F0502020204030204" pitchFamily="34" charset="0"/>
                  <a:cs typeface="Calibri" panose="020F0502020204030204" pitchFamily="34" charset="0"/>
                </a:rPr>
                <a:t>Selpercatinib</a:t>
              </a:r>
              <a:endParaRPr lang="en-US" sz="1400" dirty="0">
                <a:solidFill>
                  <a:srgbClr val="D01100"/>
                </a:solidFill>
                <a:latin typeface="Calibri" panose="020F0502020204030204" pitchFamily="34" charset="0"/>
                <a:ea typeface="Calibri" panose="020F0502020204030204" pitchFamily="34" charset="0"/>
                <a:cs typeface="Calibri" panose="020F0502020204030204" pitchFamily="34" charset="0"/>
              </a:endParaRPr>
            </a:p>
          </p:txBody>
        </p:sp>
        <p:sp>
          <p:nvSpPr>
            <p:cNvPr id="94" name="Rectangle: Single Corner Snipped 93">
              <a:extLst>
                <a:ext uri="{FF2B5EF4-FFF2-40B4-BE49-F238E27FC236}">
                  <a16:creationId xmlns:a16="http://schemas.microsoft.com/office/drawing/2014/main" id="{A90F771E-F55C-97F2-0B11-6AABC0435F17}"/>
                </a:ext>
              </a:extLst>
            </p:cNvPr>
            <p:cNvSpPr/>
            <p:nvPr/>
          </p:nvSpPr>
          <p:spPr>
            <a:xfrm>
              <a:off x="5700251" y="1737747"/>
              <a:ext cx="141001" cy="216799"/>
            </a:xfrm>
            <a:prstGeom prst="snip1Rect">
              <a:avLst/>
            </a:prstGeom>
            <a:solidFill>
              <a:srgbClr val="D011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95" name="Group 94">
            <a:extLst>
              <a:ext uri="{FF2B5EF4-FFF2-40B4-BE49-F238E27FC236}">
                <a16:creationId xmlns:a16="http://schemas.microsoft.com/office/drawing/2014/main" id="{4F00C1A3-DDD9-EA1D-5E5F-17E2393C5F9E}"/>
              </a:ext>
            </a:extLst>
          </p:cNvPr>
          <p:cNvGrpSpPr/>
          <p:nvPr/>
        </p:nvGrpSpPr>
        <p:grpSpPr>
          <a:xfrm>
            <a:off x="9646515" y="2619459"/>
            <a:ext cx="1304083" cy="216799"/>
            <a:chOff x="5700251" y="1737747"/>
            <a:chExt cx="1304083" cy="216799"/>
          </a:xfrm>
        </p:grpSpPr>
        <p:sp>
          <p:nvSpPr>
            <p:cNvPr id="96" name="Rectangle: Single Corner Snipped 95">
              <a:extLst>
                <a:ext uri="{FF2B5EF4-FFF2-40B4-BE49-F238E27FC236}">
                  <a16:creationId xmlns:a16="http://schemas.microsoft.com/office/drawing/2014/main" id="{D5D83E3A-4E1F-019C-6388-1B0836549046}"/>
                </a:ext>
              </a:extLst>
            </p:cNvPr>
            <p:cNvSpPr/>
            <p:nvPr/>
          </p:nvSpPr>
          <p:spPr>
            <a:xfrm>
              <a:off x="5839808" y="1737747"/>
              <a:ext cx="1164526" cy="216799"/>
            </a:xfrm>
            <a:prstGeom prst="snip1Rect">
              <a:avLst/>
            </a:prstGeom>
            <a:solidFill>
              <a:srgbClr val="FAD8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err="1">
                  <a:solidFill>
                    <a:srgbClr val="D01100"/>
                  </a:solidFill>
                  <a:latin typeface="Calibri" panose="020F0502020204030204" pitchFamily="34" charset="0"/>
                  <a:ea typeface="Calibri" panose="020F0502020204030204" pitchFamily="34" charset="0"/>
                  <a:cs typeface="Calibri" panose="020F0502020204030204" pitchFamily="34" charset="0"/>
                </a:rPr>
                <a:t>Pralsetinib</a:t>
              </a:r>
              <a:endParaRPr lang="en-US" sz="1400" dirty="0">
                <a:solidFill>
                  <a:srgbClr val="D01100"/>
                </a:solidFill>
                <a:latin typeface="Calibri" panose="020F0502020204030204" pitchFamily="34" charset="0"/>
                <a:ea typeface="Calibri" panose="020F0502020204030204" pitchFamily="34" charset="0"/>
                <a:cs typeface="Calibri" panose="020F0502020204030204" pitchFamily="34" charset="0"/>
              </a:endParaRPr>
            </a:p>
          </p:txBody>
        </p:sp>
        <p:sp>
          <p:nvSpPr>
            <p:cNvPr id="97" name="Rectangle: Single Corner Snipped 96">
              <a:extLst>
                <a:ext uri="{FF2B5EF4-FFF2-40B4-BE49-F238E27FC236}">
                  <a16:creationId xmlns:a16="http://schemas.microsoft.com/office/drawing/2014/main" id="{C5B7D733-A529-CBEB-466B-AA01703F085D}"/>
                </a:ext>
              </a:extLst>
            </p:cNvPr>
            <p:cNvSpPr/>
            <p:nvPr/>
          </p:nvSpPr>
          <p:spPr>
            <a:xfrm>
              <a:off x="5700251" y="1737747"/>
              <a:ext cx="141001" cy="216799"/>
            </a:xfrm>
            <a:prstGeom prst="snip1Rect">
              <a:avLst/>
            </a:prstGeom>
            <a:solidFill>
              <a:srgbClr val="D011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98" name="Group 97">
            <a:extLst>
              <a:ext uri="{FF2B5EF4-FFF2-40B4-BE49-F238E27FC236}">
                <a16:creationId xmlns:a16="http://schemas.microsoft.com/office/drawing/2014/main" id="{5A9DE345-896F-440C-4500-E4291A6FD4C3}"/>
              </a:ext>
            </a:extLst>
          </p:cNvPr>
          <p:cNvGrpSpPr/>
          <p:nvPr/>
        </p:nvGrpSpPr>
        <p:grpSpPr>
          <a:xfrm>
            <a:off x="10169553" y="2337681"/>
            <a:ext cx="1304083" cy="216799"/>
            <a:chOff x="5700251" y="1737747"/>
            <a:chExt cx="1304083" cy="216799"/>
          </a:xfrm>
        </p:grpSpPr>
        <p:sp>
          <p:nvSpPr>
            <p:cNvPr id="99" name="Rectangle: Single Corner Snipped 98">
              <a:extLst>
                <a:ext uri="{FF2B5EF4-FFF2-40B4-BE49-F238E27FC236}">
                  <a16:creationId xmlns:a16="http://schemas.microsoft.com/office/drawing/2014/main" id="{43D5B0F1-3CEF-7E92-5262-890144B2E6D1}"/>
                </a:ext>
              </a:extLst>
            </p:cNvPr>
            <p:cNvSpPr/>
            <p:nvPr/>
          </p:nvSpPr>
          <p:spPr>
            <a:xfrm>
              <a:off x="5839808" y="1737747"/>
              <a:ext cx="1164526" cy="216799"/>
            </a:xfrm>
            <a:prstGeom prst="snip1Rect">
              <a:avLst/>
            </a:prstGeom>
            <a:solidFill>
              <a:srgbClr val="FDF5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err="1">
                  <a:solidFill>
                    <a:srgbClr val="945800"/>
                  </a:solidFill>
                  <a:latin typeface="Calibri" panose="020F0502020204030204" pitchFamily="34" charset="0"/>
                  <a:ea typeface="Calibri" panose="020F0502020204030204" pitchFamily="34" charset="0"/>
                  <a:cs typeface="Calibri" panose="020F0502020204030204" pitchFamily="34" charset="0"/>
                </a:rPr>
                <a:t>Sotorasib</a:t>
              </a:r>
              <a:endParaRPr lang="en-US" sz="1400" dirty="0">
                <a:solidFill>
                  <a:srgbClr val="945800"/>
                </a:solidFill>
                <a:latin typeface="Calibri" panose="020F0502020204030204" pitchFamily="34" charset="0"/>
                <a:ea typeface="Calibri" panose="020F0502020204030204" pitchFamily="34" charset="0"/>
                <a:cs typeface="Calibri" panose="020F0502020204030204" pitchFamily="34" charset="0"/>
              </a:endParaRPr>
            </a:p>
          </p:txBody>
        </p:sp>
        <p:sp>
          <p:nvSpPr>
            <p:cNvPr id="100" name="Rectangle: Single Corner Snipped 99">
              <a:extLst>
                <a:ext uri="{FF2B5EF4-FFF2-40B4-BE49-F238E27FC236}">
                  <a16:creationId xmlns:a16="http://schemas.microsoft.com/office/drawing/2014/main" id="{ABECD80B-244B-6DF4-D369-855E88DE9ECD}"/>
                </a:ext>
              </a:extLst>
            </p:cNvPr>
            <p:cNvSpPr/>
            <p:nvPr/>
          </p:nvSpPr>
          <p:spPr>
            <a:xfrm>
              <a:off x="5700251" y="1737747"/>
              <a:ext cx="141001" cy="216799"/>
            </a:xfrm>
            <a:prstGeom prst="snip1Rect">
              <a:avLst/>
            </a:prstGeom>
            <a:solidFill>
              <a:srgbClr val="9458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01" name="Group 100">
            <a:extLst>
              <a:ext uri="{FF2B5EF4-FFF2-40B4-BE49-F238E27FC236}">
                <a16:creationId xmlns:a16="http://schemas.microsoft.com/office/drawing/2014/main" id="{946CC6A4-37E5-A226-41B1-F6E844C33895}"/>
              </a:ext>
            </a:extLst>
          </p:cNvPr>
          <p:cNvGrpSpPr/>
          <p:nvPr/>
        </p:nvGrpSpPr>
        <p:grpSpPr>
          <a:xfrm>
            <a:off x="10704977" y="2086492"/>
            <a:ext cx="1304083" cy="216799"/>
            <a:chOff x="5700251" y="1737747"/>
            <a:chExt cx="1304083" cy="216799"/>
          </a:xfrm>
        </p:grpSpPr>
        <p:sp>
          <p:nvSpPr>
            <p:cNvPr id="102" name="Rectangle: Single Corner Snipped 101">
              <a:extLst>
                <a:ext uri="{FF2B5EF4-FFF2-40B4-BE49-F238E27FC236}">
                  <a16:creationId xmlns:a16="http://schemas.microsoft.com/office/drawing/2014/main" id="{A362FE03-8EEF-A39A-8079-FB31AFDAB09C}"/>
                </a:ext>
              </a:extLst>
            </p:cNvPr>
            <p:cNvSpPr/>
            <p:nvPr/>
          </p:nvSpPr>
          <p:spPr>
            <a:xfrm>
              <a:off x="5839808" y="1737747"/>
              <a:ext cx="1164526" cy="216799"/>
            </a:xfrm>
            <a:prstGeom prst="snip1Rect">
              <a:avLst/>
            </a:prstGeom>
            <a:solidFill>
              <a:srgbClr val="FDF5E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err="1">
                  <a:solidFill>
                    <a:srgbClr val="945800"/>
                  </a:solidFill>
                  <a:latin typeface="Calibri" panose="020F0502020204030204" pitchFamily="34" charset="0"/>
                  <a:ea typeface="Calibri" panose="020F0502020204030204" pitchFamily="34" charset="0"/>
                  <a:cs typeface="Calibri" panose="020F0502020204030204" pitchFamily="34" charset="0"/>
                </a:rPr>
                <a:t>Adagrasib</a:t>
              </a:r>
              <a:endParaRPr lang="en-US" sz="1400" dirty="0">
                <a:solidFill>
                  <a:srgbClr val="945800"/>
                </a:solidFill>
                <a:latin typeface="Calibri" panose="020F0502020204030204" pitchFamily="34" charset="0"/>
                <a:ea typeface="Calibri" panose="020F0502020204030204" pitchFamily="34" charset="0"/>
                <a:cs typeface="Calibri" panose="020F0502020204030204" pitchFamily="34" charset="0"/>
              </a:endParaRPr>
            </a:p>
          </p:txBody>
        </p:sp>
        <p:sp>
          <p:nvSpPr>
            <p:cNvPr id="103" name="Rectangle: Single Corner Snipped 102">
              <a:extLst>
                <a:ext uri="{FF2B5EF4-FFF2-40B4-BE49-F238E27FC236}">
                  <a16:creationId xmlns:a16="http://schemas.microsoft.com/office/drawing/2014/main" id="{B76DAA97-0FC1-CDE9-4E2D-38C412DE2E77}"/>
                </a:ext>
              </a:extLst>
            </p:cNvPr>
            <p:cNvSpPr/>
            <p:nvPr/>
          </p:nvSpPr>
          <p:spPr>
            <a:xfrm>
              <a:off x="5700251" y="1737747"/>
              <a:ext cx="141001" cy="216799"/>
            </a:xfrm>
            <a:prstGeom prst="snip1Rect">
              <a:avLst/>
            </a:prstGeom>
            <a:solidFill>
              <a:srgbClr val="9458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04" name="Group 103">
            <a:extLst>
              <a:ext uri="{FF2B5EF4-FFF2-40B4-BE49-F238E27FC236}">
                <a16:creationId xmlns:a16="http://schemas.microsoft.com/office/drawing/2014/main" id="{9BDC0155-E282-82CC-49EF-ABFB38366717}"/>
              </a:ext>
            </a:extLst>
          </p:cNvPr>
          <p:cNvGrpSpPr/>
          <p:nvPr/>
        </p:nvGrpSpPr>
        <p:grpSpPr>
          <a:xfrm>
            <a:off x="9497289" y="1821836"/>
            <a:ext cx="1304083" cy="216799"/>
            <a:chOff x="5700251" y="1737747"/>
            <a:chExt cx="1304083" cy="216799"/>
          </a:xfrm>
        </p:grpSpPr>
        <p:sp>
          <p:nvSpPr>
            <p:cNvPr id="105" name="Rectangle: Single Corner Snipped 104">
              <a:extLst>
                <a:ext uri="{FF2B5EF4-FFF2-40B4-BE49-F238E27FC236}">
                  <a16:creationId xmlns:a16="http://schemas.microsoft.com/office/drawing/2014/main" id="{A5BD8B0E-536A-727A-FD70-6E1F0BC5E44A}"/>
                </a:ext>
              </a:extLst>
            </p:cNvPr>
            <p:cNvSpPr/>
            <p:nvPr/>
          </p:nvSpPr>
          <p:spPr>
            <a:xfrm>
              <a:off x="5839808" y="1737747"/>
              <a:ext cx="1164526" cy="216799"/>
            </a:xfrm>
            <a:prstGeom prst="snip1Rect">
              <a:avLst/>
            </a:prstGeom>
            <a:solidFill>
              <a:srgbClr val="D9FF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err="1">
                  <a:solidFill>
                    <a:srgbClr val="007666"/>
                  </a:solidFill>
                  <a:latin typeface="Calibri" panose="020F0502020204030204" pitchFamily="34" charset="0"/>
                  <a:ea typeface="Calibri" panose="020F0502020204030204" pitchFamily="34" charset="0"/>
                  <a:cs typeface="Calibri" panose="020F0502020204030204" pitchFamily="34" charset="0"/>
                </a:rPr>
                <a:t>Capmatinib</a:t>
              </a:r>
              <a:endParaRPr lang="en-US" sz="1400" dirty="0">
                <a:solidFill>
                  <a:srgbClr val="007666"/>
                </a:solidFill>
                <a:latin typeface="Calibri" panose="020F0502020204030204" pitchFamily="34" charset="0"/>
                <a:ea typeface="Calibri" panose="020F0502020204030204" pitchFamily="34" charset="0"/>
                <a:cs typeface="Calibri" panose="020F0502020204030204" pitchFamily="34" charset="0"/>
              </a:endParaRPr>
            </a:p>
          </p:txBody>
        </p:sp>
        <p:sp>
          <p:nvSpPr>
            <p:cNvPr id="106" name="Rectangle: Single Corner Snipped 105">
              <a:extLst>
                <a:ext uri="{FF2B5EF4-FFF2-40B4-BE49-F238E27FC236}">
                  <a16:creationId xmlns:a16="http://schemas.microsoft.com/office/drawing/2014/main" id="{838529CB-B33B-F020-739E-1D6453AFB3E0}"/>
                </a:ext>
              </a:extLst>
            </p:cNvPr>
            <p:cNvSpPr/>
            <p:nvPr/>
          </p:nvSpPr>
          <p:spPr>
            <a:xfrm>
              <a:off x="5700251" y="1737747"/>
              <a:ext cx="141001" cy="216799"/>
            </a:xfrm>
            <a:prstGeom prst="snip1Rect">
              <a:avLst/>
            </a:prstGeom>
            <a:solidFill>
              <a:srgbClr val="007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07" name="Group 106">
            <a:extLst>
              <a:ext uri="{FF2B5EF4-FFF2-40B4-BE49-F238E27FC236}">
                <a16:creationId xmlns:a16="http://schemas.microsoft.com/office/drawing/2014/main" id="{EEB702FA-6375-DBB7-403F-5385F37A7986}"/>
              </a:ext>
            </a:extLst>
          </p:cNvPr>
          <p:cNvGrpSpPr/>
          <p:nvPr/>
        </p:nvGrpSpPr>
        <p:grpSpPr>
          <a:xfrm>
            <a:off x="10084766" y="1583405"/>
            <a:ext cx="1304083" cy="216799"/>
            <a:chOff x="5700251" y="1737747"/>
            <a:chExt cx="1304083" cy="216799"/>
          </a:xfrm>
        </p:grpSpPr>
        <p:sp>
          <p:nvSpPr>
            <p:cNvPr id="108" name="Rectangle: Single Corner Snipped 107">
              <a:extLst>
                <a:ext uri="{FF2B5EF4-FFF2-40B4-BE49-F238E27FC236}">
                  <a16:creationId xmlns:a16="http://schemas.microsoft.com/office/drawing/2014/main" id="{99349BF8-5F64-1CBE-ACCA-CB077A9D0586}"/>
                </a:ext>
              </a:extLst>
            </p:cNvPr>
            <p:cNvSpPr/>
            <p:nvPr/>
          </p:nvSpPr>
          <p:spPr>
            <a:xfrm>
              <a:off x="5839808" y="1737747"/>
              <a:ext cx="1164526" cy="216799"/>
            </a:xfrm>
            <a:prstGeom prst="snip1Rect">
              <a:avLst/>
            </a:prstGeom>
            <a:solidFill>
              <a:srgbClr val="D9FFF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err="1">
                  <a:solidFill>
                    <a:srgbClr val="007666"/>
                  </a:solidFill>
                  <a:latin typeface="Calibri" panose="020F0502020204030204" pitchFamily="34" charset="0"/>
                  <a:ea typeface="Calibri" panose="020F0502020204030204" pitchFamily="34" charset="0"/>
                  <a:cs typeface="Calibri" panose="020F0502020204030204" pitchFamily="34" charset="0"/>
                </a:rPr>
                <a:t>Tepotinib</a:t>
              </a:r>
              <a:endParaRPr lang="en-US" sz="1400" dirty="0">
                <a:solidFill>
                  <a:srgbClr val="007666"/>
                </a:solidFill>
                <a:latin typeface="Calibri" panose="020F0502020204030204" pitchFamily="34" charset="0"/>
                <a:ea typeface="Calibri" panose="020F0502020204030204" pitchFamily="34" charset="0"/>
                <a:cs typeface="Calibri" panose="020F0502020204030204" pitchFamily="34" charset="0"/>
              </a:endParaRPr>
            </a:p>
          </p:txBody>
        </p:sp>
        <p:sp>
          <p:nvSpPr>
            <p:cNvPr id="109" name="Rectangle: Single Corner Snipped 108">
              <a:extLst>
                <a:ext uri="{FF2B5EF4-FFF2-40B4-BE49-F238E27FC236}">
                  <a16:creationId xmlns:a16="http://schemas.microsoft.com/office/drawing/2014/main" id="{42A45436-3513-6F57-B3EC-8AE737A262E6}"/>
                </a:ext>
              </a:extLst>
            </p:cNvPr>
            <p:cNvSpPr/>
            <p:nvPr/>
          </p:nvSpPr>
          <p:spPr>
            <a:xfrm>
              <a:off x="5700251" y="1737747"/>
              <a:ext cx="141001" cy="216799"/>
            </a:xfrm>
            <a:prstGeom prst="snip1Rect">
              <a:avLst/>
            </a:prstGeom>
            <a:solidFill>
              <a:srgbClr val="0076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0" name="Group 109">
            <a:extLst>
              <a:ext uri="{FF2B5EF4-FFF2-40B4-BE49-F238E27FC236}">
                <a16:creationId xmlns:a16="http://schemas.microsoft.com/office/drawing/2014/main" id="{784F56F3-D33C-E63A-6313-9BE8D62F0450}"/>
              </a:ext>
            </a:extLst>
          </p:cNvPr>
          <p:cNvGrpSpPr/>
          <p:nvPr/>
        </p:nvGrpSpPr>
        <p:grpSpPr>
          <a:xfrm>
            <a:off x="7743089" y="1271065"/>
            <a:ext cx="2788520" cy="224067"/>
            <a:chOff x="3052732" y="1730479"/>
            <a:chExt cx="2788520" cy="224067"/>
          </a:xfrm>
        </p:grpSpPr>
        <p:sp>
          <p:nvSpPr>
            <p:cNvPr id="111" name="Rectangle: Single Corner Snipped 110">
              <a:extLst>
                <a:ext uri="{FF2B5EF4-FFF2-40B4-BE49-F238E27FC236}">
                  <a16:creationId xmlns:a16="http://schemas.microsoft.com/office/drawing/2014/main" id="{8E36D1A6-3696-26B3-5FC4-77E070DD6D30}"/>
                </a:ext>
              </a:extLst>
            </p:cNvPr>
            <p:cNvSpPr/>
            <p:nvPr/>
          </p:nvSpPr>
          <p:spPr>
            <a:xfrm>
              <a:off x="3052732" y="1730479"/>
              <a:ext cx="2647519" cy="222006"/>
            </a:xfrm>
            <a:prstGeom prst="snip1Rect">
              <a:avLst/>
            </a:prstGeom>
            <a:solidFill>
              <a:srgbClr val="EBF5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1400" dirty="0">
                  <a:solidFill>
                    <a:srgbClr val="12689B"/>
                  </a:solidFill>
                  <a:latin typeface="Calibri" panose="020F0502020204030204" pitchFamily="34" charset="0"/>
                  <a:ea typeface="Calibri" panose="020F0502020204030204" pitchFamily="34" charset="0"/>
                  <a:cs typeface="Calibri" panose="020F0502020204030204" pitchFamily="34" charset="0"/>
                </a:rPr>
                <a:t>Fam-Trastuzumab </a:t>
              </a:r>
              <a:r>
                <a:rPr lang="en-US" sz="1400" dirty="0" err="1">
                  <a:solidFill>
                    <a:srgbClr val="12689B"/>
                  </a:solidFill>
                  <a:latin typeface="Calibri" panose="020F0502020204030204" pitchFamily="34" charset="0"/>
                  <a:ea typeface="Calibri" panose="020F0502020204030204" pitchFamily="34" charset="0"/>
                  <a:cs typeface="Calibri" panose="020F0502020204030204" pitchFamily="34" charset="0"/>
                </a:rPr>
                <a:t>deruxtecan</a:t>
              </a:r>
              <a:endParaRPr lang="en-US" sz="1400" dirty="0">
                <a:solidFill>
                  <a:srgbClr val="12689B"/>
                </a:solidFill>
                <a:latin typeface="Calibri" panose="020F0502020204030204" pitchFamily="34" charset="0"/>
                <a:ea typeface="Calibri" panose="020F0502020204030204" pitchFamily="34" charset="0"/>
                <a:cs typeface="Calibri" panose="020F0502020204030204" pitchFamily="34" charset="0"/>
              </a:endParaRPr>
            </a:p>
          </p:txBody>
        </p:sp>
        <p:sp>
          <p:nvSpPr>
            <p:cNvPr id="112" name="Rectangle: Single Corner Snipped 111">
              <a:extLst>
                <a:ext uri="{FF2B5EF4-FFF2-40B4-BE49-F238E27FC236}">
                  <a16:creationId xmlns:a16="http://schemas.microsoft.com/office/drawing/2014/main" id="{82E27C6A-AA2C-F44B-BF45-2BAA65DF22AE}"/>
                </a:ext>
              </a:extLst>
            </p:cNvPr>
            <p:cNvSpPr/>
            <p:nvPr/>
          </p:nvSpPr>
          <p:spPr>
            <a:xfrm>
              <a:off x="5700251" y="1737747"/>
              <a:ext cx="141001" cy="216799"/>
            </a:xfrm>
            <a:prstGeom prst="snip1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grpSp>
        <p:nvGrpSpPr>
          <p:cNvPr id="113" name="Group 112">
            <a:extLst>
              <a:ext uri="{FF2B5EF4-FFF2-40B4-BE49-F238E27FC236}">
                <a16:creationId xmlns:a16="http://schemas.microsoft.com/office/drawing/2014/main" id="{FBF1B72A-3F6A-9C14-4972-6C05A6DC4B7B}"/>
              </a:ext>
            </a:extLst>
          </p:cNvPr>
          <p:cNvGrpSpPr/>
          <p:nvPr/>
        </p:nvGrpSpPr>
        <p:grpSpPr>
          <a:xfrm>
            <a:off x="10084766" y="905554"/>
            <a:ext cx="1664170" cy="226447"/>
            <a:chOff x="5444097" y="1737748"/>
            <a:chExt cx="1664170" cy="226447"/>
          </a:xfrm>
        </p:grpSpPr>
        <p:sp>
          <p:nvSpPr>
            <p:cNvPr id="114" name="Rectangle: Single Corner Snipped 113">
              <a:extLst>
                <a:ext uri="{FF2B5EF4-FFF2-40B4-BE49-F238E27FC236}">
                  <a16:creationId xmlns:a16="http://schemas.microsoft.com/office/drawing/2014/main" id="{C34E607C-4C51-F223-AD39-FACE7837570F}"/>
                </a:ext>
              </a:extLst>
            </p:cNvPr>
            <p:cNvSpPr/>
            <p:nvPr/>
          </p:nvSpPr>
          <p:spPr>
            <a:xfrm>
              <a:off x="5444097" y="1737748"/>
              <a:ext cx="1560237" cy="212213"/>
            </a:xfrm>
            <a:prstGeom prst="snip1Rect">
              <a:avLst/>
            </a:prstGeom>
            <a:solidFill>
              <a:srgbClr val="FAD8D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US" sz="1400" dirty="0" err="1">
                  <a:solidFill>
                    <a:srgbClr val="D01100"/>
                  </a:solidFill>
                  <a:latin typeface="Calibri" panose="020F0502020204030204" pitchFamily="34" charset="0"/>
                  <a:ea typeface="Calibri" panose="020F0502020204030204" pitchFamily="34" charset="0"/>
                  <a:cs typeface="Calibri" panose="020F0502020204030204" pitchFamily="34" charset="0"/>
                </a:rPr>
                <a:t>Zenocutuzumab</a:t>
              </a:r>
              <a:endParaRPr lang="en-US" sz="1400" dirty="0">
                <a:solidFill>
                  <a:srgbClr val="D01100"/>
                </a:solidFill>
                <a:latin typeface="Calibri" panose="020F0502020204030204" pitchFamily="34" charset="0"/>
                <a:ea typeface="Calibri" panose="020F0502020204030204" pitchFamily="34" charset="0"/>
                <a:cs typeface="Calibri" panose="020F0502020204030204" pitchFamily="34" charset="0"/>
              </a:endParaRPr>
            </a:p>
          </p:txBody>
        </p:sp>
        <p:sp>
          <p:nvSpPr>
            <p:cNvPr id="115" name="Rectangle: Single Corner Snipped 114">
              <a:extLst>
                <a:ext uri="{FF2B5EF4-FFF2-40B4-BE49-F238E27FC236}">
                  <a16:creationId xmlns:a16="http://schemas.microsoft.com/office/drawing/2014/main" id="{D85E3429-C1B5-B5D3-B7BC-DCC4CB49177F}"/>
                </a:ext>
              </a:extLst>
            </p:cNvPr>
            <p:cNvSpPr/>
            <p:nvPr/>
          </p:nvSpPr>
          <p:spPr>
            <a:xfrm>
              <a:off x="6967266" y="1747396"/>
              <a:ext cx="141001" cy="216799"/>
            </a:xfrm>
            <a:prstGeom prst="snip1Rect">
              <a:avLst/>
            </a:prstGeom>
            <a:solidFill>
              <a:srgbClr val="D011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sz="1400" dirty="0">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9090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11F9C7E-D894-6463-EC4E-7B43A25F13C9}"/>
              </a:ext>
            </a:extLst>
          </p:cNvPr>
          <p:cNvGrpSpPr/>
          <p:nvPr/>
        </p:nvGrpSpPr>
        <p:grpSpPr>
          <a:xfrm>
            <a:off x="1376976" y="1211019"/>
            <a:ext cx="914400" cy="914400"/>
            <a:chOff x="425392" y="2007060"/>
            <a:chExt cx="1828800" cy="1828800"/>
          </a:xfrm>
        </p:grpSpPr>
        <p:grpSp>
          <p:nvGrpSpPr>
            <p:cNvPr id="3" name="Group 2">
              <a:extLst>
                <a:ext uri="{FF2B5EF4-FFF2-40B4-BE49-F238E27FC236}">
                  <a16:creationId xmlns:a16="http://schemas.microsoft.com/office/drawing/2014/main" id="{8DD6340F-BBB4-9E1B-9238-4B7BA8A38173}"/>
                </a:ext>
              </a:extLst>
            </p:cNvPr>
            <p:cNvGrpSpPr/>
            <p:nvPr/>
          </p:nvGrpSpPr>
          <p:grpSpPr>
            <a:xfrm>
              <a:off x="425392" y="2007060"/>
              <a:ext cx="1828800" cy="1828800"/>
              <a:chOff x="55418" y="620730"/>
              <a:chExt cx="628904" cy="628904"/>
            </a:xfrm>
          </p:grpSpPr>
          <p:sp>
            <p:nvSpPr>
              <p:cNvPr id="5" name="Oval 4">
                <a:extLst>
                  <a:ext uri="{FF2B5EF4-FFF2-40B4-BE49-F238E27FC236}">
                    <a16:creationId xmlns:a16="http://schemas.microsoft.com/office/drawing/2014/main" id="{6D5FF543-BA4F-552F-7EE4-88E49D060844}"/>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6" name="Chord 5">
                <a:extLst>
                  <a:ext uri="{FF2B5EF4-FFF2-40B4-BE49-F238E27FC236}">
                    <a16:creationId xmlns:a16="http://schemas.microsoft.com/office/drawing/2014/main" id="{EDD94057-1695-92AB-2F7D-FF5AE1D816EF}"/>
                  </a:ext>
                </a:extLst>
              </p:cNvPr>
              <p:cNvSpPr/>
              <p:nvPr/>
            </p:nvSpPr>
            <p:spPr>
              <a:xfrm>
                <a:off x="118308" y="683620"/>
                <a:ext cx="503123" cy="503123"/>
              </a:xfrm>
              <a:prstGeom prst="chord">
                <a:avLst>
                  <a:gd name="adj1" fmla="val 1168272"/>
                  <a:gd name="adj2" fmla="val 9631728"/>
                </a:avLst>
              </a:prstGeom>
              <a:solidFill>
                <a:schemeClr val="accent2">
                  <a:lumMod val="75000"/>
                </a:schemeClr>
              </a:solidFill>
              <a:ln>
                <a:solidFill>
                  <a:schemeClr val="accent2">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grpSp>
        <p:sp>
          <p:nvSpPr>
            <p:cNvPr id="4" name="TextBox 3">
              <a:extLst>
                <a:ext uri="{FF2B5EF4-FFF2-40B4-BE49-F238E27FC236}">
                  <a16:creationId xmlns:a16="http://schemas.microsoft.com/office/drawing/2014/main" id="{FC9E93C5-0331-663D-8418-B65F260B6237}"/>
                </a:ext>
              </a:extLst>
            </p:cNvPr>
            <p:cNvSpPr txBox="1"/>
            <p:nvPr/>
          </p:nvSpPr>
          <p:spPr>
            <a:xfrm>
              <a:off x="425392" y="2368466"/>
              <a:ext cx="1828800" cy="800220"/>
            </a:xfrm>
            <a:prstGeom prst="rect">
              <a:avLst/>
            </a:prstGeom>
            <a:noFill/>
          </p:spPr>
          <p:txBody>
            <a:bodyPr wrap="square" rtlCol="0">
              <a:spAutoFit/>
            </a:bodyPr>
            <a:lstStyle/>
            <a:p>
              <a:pPr algn="ctr"/>
              <a:r>
                <a:rPr lang="en-US" sz="2000" b="1" dirty="0" err="1">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Hx</a:t>
              </a:r>
              <a:endParaRPr lang="en-US" sz="2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902ED560-686E-0D1A-C74D-3CB8532CEFDF}"/>
              </a:ext>
            </a:extLst>
          </p:cNvPr>
          <p:cNvSpPr txBox="1"/>
          <p:nvPr/>
        </p:nvSpPr>
        <p:spPr>
          <a:xfrm>
            <a:off x="2582934" y="1345052"/>
            <a:ext cx="7391892" cy="646331"/>
          </a:xfrm>
          <a:prstGeom prst="rect">
            <a:avLst/>
          </a:prstGeom>
          <a:noFill/>
        </p:spPr>
        <p:txBody>
          <a:bodyPr wrap="square" rtlCol="0">
            <a:spAutoFit/>
          </a:bodyPr>
          <a:lstStyle/>
          <a:p>
            <a:r>
              <a:rPr lang="en-US" sz="3600" b="1" dirty="0">
                <a:solidFill>
                  <a:schemeClr val="accent2"/>
                </a:solidFill>
                <a:latin typeface="Calibri" panose="020F0502020204030204" pitchFamily="34" charset="0"/>
                <a:ea typeface="Calibri" panose="020F0502020204030204" pitchFamily="34" charset="0"/>
                <a:cs typeface="Calibri" panose="020F0502020204030204" pitchFamily="34" charset="0"/>
              </a:rPr>
              <a:t>How Did We Get Here?</a:t>
            </a:r>
          </a:p>
        </p:txBody>
      </p:sp>
      <p:grpSp>
        <p:nvGrpSpPr>
          <p:cNvPr id="8" name="Group 7">
            <a:extLst>
              <a:ext uri="{FF2B5EF4-FFF2-40B4-BE49-F238E27FC236}">
                <a16:creationId xmlns:a16="http://schemas.microsoft.com/office/drawing/2014/main" id="{D3288F7F-8789-3FFD-0B3C-C2F250828B90}"/>
              </a:ext>
            </a:extLst>
          </p:cNvPr>
          <p:cNvGrpSpPr/>
          <p:nvPr/>
        </p:nvGrpSpPr>
        <p:grpSpPr>
          <a:xfrm>
            <a:off x="1358754" y="2514600"/>
            <a:ext cx="959693" cy="914400"/>
            <a:chOff x="389996" y="2007060"/>
            <a:chExt cx="1919386" cy="1828800"/>
          </a:xfrm>
        </p:grpSpPr>
        <p:grpSp>
          <p:nvGrpSpPr>
            <p:cNvPr id="9" name="Group 8">
              <a:extLst>
                <a:ext uri="{FF2B5EF4-FFF2-40B4-BE49-F238E27FC236}">
                  <a16:creationId xmlns:a16="http://schemas.microsoft.com/office/drawing/2014/main" id="{8FFAE786-D72A-A797-0571-B5390680ABD1}"/>
                </a:ext>
              </a:extLst>
            </p:cNvPr>
            <p:cNvGrpSpPr/>
            <p:nvPr/>
          </p:nvGrpSpPr>
          <p:grpSpPr>
            <a:xfrm>
              <a:off x="425392" y="2007060"/>
              <a:ext cx="1828800" cy="1828800"/>
              <a:chOff x="55418" y="620730"/>
              <a:chExt cx="628904" cy="628904"/>
            </a:xfrm>
          </p:grpSpPr>
          <p:sp>
            <p:nvSpPr>
              <p:cNvPr id="11" name="Oval 10">
                <a:extLst>
                  <a:ext uri="{FF2B5EF4-FFF2-40B4-BE49-F238E27FC236}">
                    <a16:creationId xmlns:a16="http://schemas.microsoft.com/office/drawing/2014/main" id="{8DE651A8-CF83-CBC0-F598-4E9E1A12F192}"/>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2" name="Chord 11">
                <a:extLst>
                  <a:ext uri="{FF2B5EF4-FFF2-40B4-BE49-F238E27FC236}">
                    <a16:creationId xmlns:a16="http://schemas.microsoft.com/office/drawing/2014/main" id="{AA7EEE26-8C7C-1C9F-C864-1C7AC0B7817A}"/>
                  </a:ext>
                </a:extLst>
              </p:cNvPr>
              <p:cNvSpPr/>
              <p:nvPr/>
            </p:nvSpPr>
            <p:spPr>
              <a:xfrm>
                <a:off x="118308" y="683620"/>
                <a:ext cx="503123" cy="503123"/>
              </a:xfrm>
              <a:prstGeom prst="chord">
                <a:avLst>
                  <a:gd name="adj1" fmla="val 1168272"/>
                  <a:gd name="adj2" fmla="val 9631728"/>
                </a:avLst>
              </a:prstGeom>
              <a:solidFill>
                <a:schemeClr val="accent2">
                  <a:lumMod val="75000"/>
                </a:schemeClr>
              </a:solidFill>
              <a:ln>
                <a:solidFill>
                  <a:schemeClr val="accent2">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grpSp>
        <p:sp>
          <p:nvSpPr>
            <p:cNvPr id="10" name="TextBox 9">
              <a:extLst>
                <a:ext uri="{FF2B5EF4-FFF2-40B4-BE49-F238E27FC236}">
                  <a16:creationId xmlns:a16="http://schemas.microsoft.com/office/drawing/2014/main" id="{84506F3A-08B5-FC54-0E08-1036084C2138}"/>
                </a:ext>
              </a:extLst>
            </p:cNvPr>
            <p:cNvSpPr txBox="1"/>
            <p:nvPr/>
          </p:nvSpPr>
          <p:spPr>
            <a:xfrm>
              <a:off x="389996" y="2451056"/>
              <a:ext cx="1919386" cy="800220"/>
            </a:xfrm>
            <a:prstGeom prst="rect">
              <a:avLst/>
            </a:prstGeom>
            <a:noFill/>
          </p:spPr>
          <p:txBody>
            <a:bodyPr wrap="square" rtlCol="0">
              <a:spAutoFit/>
            </a:bodyPr>
            <a:lstStyle/>
            <a:p>
              <a:pPr algn="ctr"/>
              <a:r>
                <a:rPr lang="en-US" sz="2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Results</a:t>
              </a:r>
            </a:p>
          </p:txBody>
        </p:sp>
      </p:grpSp>
      <p:sp>
        <p:nvSpPr>
          <p:cNvPr id="13" name="TextBox 12">
            <a:extLst>
              <a:ext uri="{FF2B5EF4-FFF2-40B4-BE49-F238E27FC236}">
                <a16:creationId xmlns:a16="http://schemas.microsoft.com/office/drawing/2014/main" id="{9431B4F9-EA5F-5DE3-E287-373A732C703C}"/>
              </a:ext>
            </a:extLst>
          </p:cNvPr>
          <p:cNvSpPr txBox="1"/>
          <p:nvPr/>
        </p:nvSpPr>
        <p:spPr>
          <a:xfrm>
            <a:off x="2582934" y="2648633"/>
            <a:ext cx="8914909" cy="646331"/>
          </a:xfrm>
          <a:prstGeom prst="rect">
            <a:avLst/>
          </a:prstGeom>
          <a:noFill/>
        </p:spPr>
        <p:txBody>
          <a:bodyPr wrap="square" rtlCol="0">
            <a:spAutoFit/>
          </a:bodyPr>
          <a:lstStyle/>
          <a:p>
            <a:r>
              <a:rPr lang="en-US" sz="3600" b="1" dirty="0">
                <a:solidFill>
                  <a:schemeClr val="accent2"/>
                </a:solidFill>
                <a:latin typeface="Calibri" panose="020F0502020204030204" pitchFamily="34" charset="0"/>
                <a:ea typeface="Calibri" panose="020F0502020204030204" pitchFamily="34" charset="0"/>
                <a:cs typeface="Calibri" panose="020F0502020204030204" pitchFamily="34" charset="0"/>
              </a:rPr>
              <a:t>What is the impact on patients and society?</a:t>
            </a:r>
          </a:p>
        </p:txBody>
      </p:sp>
      <p:grpSp>
        <p:nvGrpSpPr>
          <p:cNvPr id="14" name="Group 13">
            <a:extLst>
              <a:ext uri="{FF2B5EF4-FFF2-40B4-BE49-F238E27FC236}">
                <a16:creationId xmlns:a16="http://schemas.microsoft.com/office/drawing/2014/main" id="{6354D284-4FFD-66AC-D9B9-E6D7B2AB8BFF}"/>
              </a:ext>
            </a:extLst>
          </p:cNvPr>
          <p:cNvGrpSpPr/>
          <p:nvPr/>
        </p:nvGrpSpPr>
        <p:grpSpPr>
          <a:xfrm>
            <a:off x="1331159" y="3916566"/>
            <a:ext cx="959693" cy="914400"/>
            <a:chOff x="389996" y="2007060"/>
            <a:chExt cx="1919386" cy="1828800"/>
          </a:xfrm>
        </p:grpSpPr>
        <p:grpSp>
          <p:nvGrpSpPr>
            <p:cNvPr id="15" name="Group 14">
              <a:extLst>
                <a:ext uri="{FF2B5EF4-FFF2-40B4-BE49-F238E27FC236}">
                  <a16:creationId xmlns:a16="http://schemas.microsoft.com/office/drawing/2014/main" id="{C294BBC1-10D6-B272-AF59-284FBE6E734A}"/>
                </a:ext>
              </a:extLst>
            </p:cNvPr>
            <p:cNvGrpSpPr/>
            <p:nvPr/>
          </p:nvGrpSpPr>
          <p:grpSpPr>
            <a:xfrm>
              <a:off x="425392" y="2007060"/>
              <a:ext cx="1828800" cy="1828800"/>
              <a:chOff x="55418" y="620730"/>
              <a:chExt cx="628904" cy="628904"/>
            </a:xfrm>
          </p:grpSpPr>
          <p:sp>
            <p:nvSpPr>
              <p:cNvPr id="17" name="Oval 16">
                <a:extLst>
                  <a:ext uri="{FF2B5EF4-FFF2-40B4-BE49-F238E27FC236}">
                    <a16:creationId xmlns:a16="http://schemas.microsoft.com/office/drawing/2014/main" id="{FFE7ED2A-6DE0-C322-7BE3-9ADD33194A63}"/>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8" name="Chord 17">
                <a:extLst>
                  <a:ext uri="{FF2B5EF4-FFF2-40B4-BE49-F238E27FC236}">
                    <a16:creationId xmlns:a16="http://schemas.microsoft.com/office/drawing/2014/main" id="{23C82E2E-69BA-8D77-19E1-EB44494B55A5}"/>
                  </a:ext>
                </a:extLst>
              </p:cNvPr>
              <p:cNvSpPr/>
              <p:nvPr/>
            </p:nvSpPr>
            <p:spPr>
              <a:xfrm>
                <a:off x="118308" y="683620"/>
                <a:ext cx="503123" cy="503123"/>
              </a:xfrm>
              <a:prstGeom prst="chord">
                <a:avLst>
                  <a:gd name="adj1" fmla="val 1168272"/>
                  <a:gd name="adj2" fmla="val 9631728"/>
                </a:avLst>
              </a:prstGeom>
              <a:solidFill>
                <a:schemeClr val="accent2">
                  <a:lumMod val="75000"/>
                </a:schemeClr>
              </a:solidFill>
              <a:ln>
                <a:solidFill>
                  <a:schemeClr val="accent2">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grpSp>
        <p:sp>
          <p:nvSpPr>
            <p:cNvPr id="16" name="TextBox 15">
              <a:extLst>
                <a:ext uri="{FF2B5EF4-FFF2-40B4-BE49-F238E27FC236}">
                  <a16:creationId xmlns:a16="http://schemas.microsoft.com/office/drawing/2014/main" id="{1F7392D0-DC0F-BD0C-BA42-B9CE439317A2}"/>
                </a:ext>
              </a:extLst>
            </p:cNvPr>
            <p:cNvSpPr txBox="1"/>
            <p:nvPr/>
          </p:nvSpPr>
          <p:spPr>
            <a:xfrm>
              <a:off x="389996" y="2451056"/>
              <a:ext cx="1919386" cy="800220"/>
            </a:xfrm>
            <a:prstGeom prst="rect">
              <a:avLst/>
            </a:prstGeom>
            <a:noFill/>
          </p:spPr>
          <p:txBody>
            <a:bodyPr wrap="square" rtlCol="0">
              <a:spAutoFit/>
            </a:bodyPr>
            <a:lstStyle/>
            <a:p>
              <a:pPr algn="ctr"/>
              <a:r>
                <a:rPr lang="en-US" sz="2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Recs</a:t>
              </a:r>
            </a:p>
          </p:txBody>
        </p:sp>
      </p:grpSp>
      <p:sp>
        <p:nvSpPr>
          <p:cNvPr id="19" name="TextBox 18">
            <a:extLst>
              <a:ext uri="{FF2B5EF4-FFF2-40B4-BE49-F238E27FC236}">
                <a16:creationId xmlns:a16="http://schemas.microsoft.com/office/drawing/2014/main" id="{C1502DE4-DE52-4CDF-6D57-BECB0086103C}"/>
              </a:ext>
            </a:extLst>
          </p:cNvPr>
          <p:cNvSpPr txBox="1"/>
          <p:nvPr/>
        </p:nvSpPr>
        <p:spPr>
          <a:xfrm>
            <a:off x="2582934" y="4093194"/>
            <a:ext cx="6714449" cy="646331"/>
          </a:xfrm>
          <a:prstGeom prst="rect">
            <a:avLst/>
          </a:prstGeom>
          <a:noFill/>
        </p:spPr>
        <p:txBody>
          <a:bodyPr wrap="square" rtlCol="0">
            <a:spAutoFit/>
          </a:bodyPr>
          <a:lstStyle/>
          <a:p>
            <a:r>
              <a:rPr lang="en-US" sz="3600" b="1" dirty="0">
                <a:solidFill>
                  <a:schemeClr val="accent2"/>
                </a:solidFill>
                <a:latin typeface="Calibri" panose="020F0502020204030204" pitchFamily="34" charset="0"/>
                <a:ea typeface="Calibri" panose="020F0502020204030204" pitchFamily="34" charset="0"/>
                <a:cs typeface="Calibri" panose="020F0502020204030204" pitchFamily="34" charset="0"/>
              </a:rPr>
              <a:t>What can we do?</a:t>
            </a:r>
          </a:p>
        </p:txBody>
      </p:sp>
    </p:spTree>
    <p:extLst>
      <p:ext uri="{BB962C8B-B14F-4D97-AF65-F5344CB8AC3E}">
        <p14:creationId xmlns:p14="http://schemas.microsoft.com/office/powerpoint/2010/main" val="15706109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8C7AB2B-4939-5FD8-7BEA-EA61C8E5B1E4}"/>
              </a:ext>
            </a:extLst>
          </p:cNvPr>
          <p:cNvGrpSpPr/>
          <p:nvPr/>
        </p:nvGrpSpPr>
        <p:grpSpPr>
          <a:xfrm>
            <a:off x="5451970" y="99059"/>
            <a:ext cx="6659881" cy="6659881"/>
            <a:chOff x="195348" y="198119"/>
            <a:chExt cx="6659881" cy="6659881"/>
          </a:xfrm>
        </p:grpSpPr>
        <p:pic>
          <p:nvPicPr>
            <p:cNvPr id="1028" name="Picture 4" descr="Thumbnail Image A political cartoon-style illustration of five dwarves struggling to hold up a collapsing roof. Each dwarf is uniquely dressed and visibly straining under the weight. The roof is cracked and sagging, with exaggerated stress lines and debris falling. The scene is dramatic and symbolic, with a satirical tone. The background is minimal to focus on the dwarves and the roof. The art style is bold, with thick lines and expressive facial features, typical of editorial cartoons.">
              <a:extLst>
                <a:ext uri="{FF2B5EF4-FFF2-40B4-BE49-F238E27FC236}">
                  <a16:creationId xmlns:a16="http://schemas.microsoft.com/office/drawing/2014/main" id="{04D05B9F-A19A-22BF-CC9E-5D1EB16F6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348" y="198119"/>
              <a:ext cx="6659881" cy="665988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891DDE5-800B-0F09-253C-91EE98207898}"/>
                </a:ext>
              </a:extLst>
            </p:cNvPr>
            <p:cNvSpPr txBox="1"/>
            <p:nvPr/>
          </p:nvSpPr>
          <p:spPr>
            <a:xfrm rot="21018768">
              <a:off x="668541" y="1865374"/>
              <a:ext cx="3092240" cy="400110"/>
            </a:xfrm>
            <a:prstGeom prst="rect">
              <a:avLst/>
            </a:prstGeom>
            <a:noFill/>
          </p:spPr>
          <p:txBody>
            <a:bodyPr wrap="square" rtlCol="0">
              <a:spAutoFit/>
            </a:bodyPr>
            <a:lstStyle/>
            <a:p>
              <a:pPr algn="ctr"/>
              <a:r>
                <a:rPr lang="en-US" sz="2000" b="1" dirty="0">
                  <a:latin typeface="Comic Sans MS" panose="030F0702030302020204" pitchFamily="66" charset="0"/>
                </a:rPr>
                <a:t>High Drug Prices</a:t>
              </a:r>
            </a:p>
          </p:txBody>
        </p:sp>
        <p:sp>
          <p:nvSpPr>
            <p:cNvPr id="4" name="TextBox 3">
              <a:extLst>
                <a:ext uri="{FF2B5EF4-FFF2-40B4-BE49-F238E27FC236}">
                  <a16:creationId xmlns:a16="http://schemas.microsoft.com/office/drawing/2014/main" id="{BD806A1F-280D-8360-E6A5-95AC103E640A}"/>
                </a:ext>
              </a:extLst>
            </p:cNvPr>
            <p:cNvSpPr txBox="1"/>
            <p:nvPr/>
          </p:nvSpPr>
          <p:spPr>
            <a:xfrm>
              <a:off x="1693829" y="5461180"/>
              <a:ext cx="756941" cy="338554"/>
            </a:xfrm>
            <a:prstGeom prst="rect">
              <a:avLst/>
            </a:prstGeom>
            <a:solidFill>
              <a:schemeClr val="bg1"/>
            </a:solidFill>
            <a:ln>
              <a:solidFill>
                <a:schemeClr val="tx1"/>
              </a:solidFill>
            </a:ln>
          </p:spPr>
          <p:txBody>
            <a:bodyPr wrap="square" rtlCol="0">
              <a:spAutoFit/>
            </a:bodyPr>
            <a:lstStyle/>
            <a:p>
              <a:pPr algn="ctr"/>
              <a:r>
                <a:rPr lang="en-US" sz="1600" b="1" dirty="0">
                  <a:latin typeface="Comic Sans MS" panose="030F0702030302020204" pitchFamily="66" charset="0"/>
                </a:rPr>
                <a:t>PBMs</a:t>
              </a:r>
            </a:p>
          </p:txBody>
        </p:sp>
        <p:sp>
          <p:nvSpPr>
            <p:cNvPr id="5" name="TextBox 4">
              <a:extLst>
                <a:ext uri="{FF2B5EF4-FFF2-40B4-BE49-F238E27FC236}">
                  <a16:creationId xmlns:a16="http://schemas.microsoft.com/office/drawing/2014/main" id="{172E87F3-3E56-2611-23A8-23EBA5E27C81}"/>
                </a:ext>
              </a:extLst>
            </p:cNvPr>
            <p:cNvSpPr txBox="1"/>
            <p:nvPr/>
          </p:nvSpPr>
          <p:spPr>
            <a:xfrm>
              <a:off x="278452" y="5402991"/>
              <a:ext cx="1206755" cy="338554"/>
            </a:xfrm>
            <a:prstGeom prst="rect">
              <a:avLst/>
            </a:prstGeom>
            <a:solidFill>
              <a:schemeClr val="bg1"/>
            </a:solidFill>
            <a:ln>
              <a:solidFill>
                <a:schemeClr val="tx1"/>
              </a:solidFill>
            </a:ln>
          </p:spPr>
          <p:txBody>
            <a:bodyPr wrap="square" rtlCol="0">
              <a:spAutoFit/>
            </a:bodyPr>
            <a:lstStyle/>
            <a:p>
              <a:pPr algn="ctr"/>
              <a:r>
                <a:rPr lang="en-US" sz="1600" b="1" dirty="0">
                  <a:latin typeface="Comic Sans MS" panose="030F0702030302020204" pitchFamily="66" charset="0"/>
                </a:rPr>
                <a:t>Pharma</a:t>
              </a:r>
            </a:p>
          </p:txBody>
        </p:sp>
        <p:sp>
          <p:nvSpPr>
            <p:cNvPr id="6" name="TextBox 5">
              <a:extLst>
                <a:ext uri="{FF2B5EF4-FFF2-40B4-BE49-F238E27FC236}">
                  <a16:creationId xmlns:a16="http://schemas.microsoft.com/office/drawing/2014/main" id="{82529467-9BC5-8D35-F7D2-EE13627FFE92}"/>
                </a:ext>
              </a:extLst>
            </p:cNvPr>
            <p:cNvSpPr txBox="1"/>
            <p:nvPr/>
          </p:nvSpPr>
          <p:spPr>
            <a:xfrm>
              <a:off x="2659392" y="5486339"/>
              <a:ext cx="798021" cy="338554"/>
            </a:xfrm>
            <a:prstGeom prst="rect">
              <a:avLst/>
            </a:prstGeom>
            <a:solidFill>
              <a:schemeClr val="bg1"/>
            </a:solidFill>
            <a:ln>
              <a:solidFill>
                <a:schemeClr val="tx1"/>
              </a:solidFill>
            </a:ln>
          </p:spPr>
          <p:txBody>
            <a:bodyPr wrap="square" rtlCol="0">
              <a:spAutoFit/>
            </a:bodyPr>
            <a:lstStyle/>
            <a:p>
              <a:pPr algn="ctr"/>
              <a:r>
                <a:rPr lang="en-US" sz="1600" b="1" dirty="0">
                  <a:latin typeface="Comic Sans MS" panose="030F0702030302020204" pitchFamily="66" charset="0"/>
                </a:rPr>
                <a:t>Policy</a:t>
              </a:r>
            </a:p>
          </p:txBody>
        </p:sp>
        <p:sp>
          <p:nvSpPr>
            <p:cNvPr id="7" name="TextBox 6">
              <a:extLst>
                <a:ext uri="{FF2B5EF4-FFF2-40B4-BE49-F238E27FC236}">
                  <a16:creationId xmlns:a16="http://schemas.microsoft.com/office/drawing/2014/main" id="{4EAF9B15-9E67-E595-9A44-D348509358B3}"/>
                </a:ext>
              </a:extLst>
            </p:cNvPr>
            <p:cNvSpPr txBox="1"/>
            <p:nvPr/>
          </p:nvSpPr>
          <p:spPr>
            <a:xfrm>
              <a:off x="4049622" y="5486339"/>
              <a:ext cx="1206755" cy="338554"/>
            </a:xfrm>
            <a:prstGeom prst="rect">
              <a:avLst/>
            </a:prstGeom>
            <a:solidFill>
              <a:schemeClr val="bg1"/>
            </a:solidFill>
            <a:ln>
              <a:solidFill>
                <a:schemeClr val="tx1"/>
              </a:solidFill>
            </a:ln>
          </p:spPr>
          <p:txBody>
            <a:bodyPr wrap="square" rtlCol="0">
              <a:spAutoFit/>
            </a:bodyPr>
            <a:lstStyle/>
            <a:p>
              <a:pPr algn="ctr"/>
              <a:r>
                <a:rPr lang="en-US" sz="1600" b="1" dirty="0">
                  <a:latin typeface="Comic Sans MS" panose="030F0702030302020204" pitchFamily="66" charset="0"/>
                </a:rPr>
                <a:t>Physicians</a:t>
              </a:r>
            </a:p>
          </p:txBody>
        </p:sp>
        <p:sp>
          <p:nvSpPr>
            <p:cNvPr id="8" name="TextBox 7">
              <a:extLst>
                <a:ext uri="{FF2B5EF4-FFF2-40B4-BE49-F238E27FC236}">
                  <a16:creationId xmlns:a16="http://schemas.microsoft.com/office/drawing/2014/main" id="{3894B067-D378-7422-E262-0E4C4B3841A7}"/>
                </a:ext>
              </a:extLst>
            </p:cNvPr>
            <p:cNvSpPr txBox="1"/>
            <p:nvPr/>
          </p:nvSpPr>
          <p:spPr>
            <a:xfrm>
              <a:off x="5422991" y="5317062"/>
              <a:ext cx="1346018" cy="954107"/>
            </a:xfrm>
            <a:prstGeom prst="rect">
              <a:avLst/>
            </a:prstGeom>
            <a:solidFill>
              <a:schemeClr val="bg1"/>
            </a:solidFill>
            <a:ln>
              <a:solidFill>
                <a:schemeClr val="tx1"/>
              </a:solidFill>
            </a:ln>
          </p:spPr>
          <p:txBody>
            <a:bodyPr wrap="square" rtlCol="0">
              <a:spAutoFit/>
            </a:bodyPr>
            <a:lstStyle/>
            <a:p>
              <a:pPr algn="ctr"/>
              <a:r>
                <a:rPr lang="en-US" sz="1400" b="1" dirty="0">
                  <a:latin typeface="Comic Sans MS" panose="030F0702030302020204" pitchFamily="66" charset="0"/>
                </a:rPr>
                <a:t>Pretending</a:t>
              </a:r>
            </a:p>
            <a:p>
              <a:pPr algn="ctr"/>
              <a:r>
                <a:rPr lang="en-US" sz="1400" b="1" dirty="0">
                  <a:latin typeface="Comic Sans MS" panose="030F0702030302020204" pitchFamily="66" charset="0"/>
                </a:rPr>
                <a:t>Health Care Is A Free Market</a:t>
              </a:r>
            </a:p>
          </p:txBody>
        </p:sp>
      </p:grpSp>
      <p:sp>
        <p:nvSpPr>
          <p:cNvPr id="2" name="TextBox 1">
            <a:extLst>
              <a:ext uri="{FF2B5EF4-FFF2-40B4-BE49-F238E27FC236}">
                <a16:creationId xmlns:a16="http://schemas.microsoft.com/office/drawing/2014/main" id="{CDC37672-4D2C-05F0-A090-DB74ED8538C6}"/>
              </a:ext>
            </a:extLst>
          </p:cNvPr>
          <p:cNvSpPr txBox="1"/>
          <p:nvPr/>
        </p:nvSpPr>
        <p:spPr>
          <a:xfrm>
            <a:off x="3380508" y="5362120"/>
            <a:ext cx="2029909" cy="461665"/>
          </a:xfrm>
          <a:prstGeom prst="rect">
            <a:avLst/>
          </a:prstGeom>
          <a:noFill/>
        </p:spPr>
        <p:txBody>
          <a:bodyPr wrap="square" rtlCol="0">
            <a:spAutoFit/>
          </a:bodyPr>
          <a:lstStyle/>
          <a:p>
            <a:pPr algn="r"/>
            <a:r>
              <a:rPr lang="en-US" sz="1200" i="1" dirty="0">
                <a:solidFill>
                  <a:schemeClr val="bg1"/>
                </a:solidFill>
                <a:latin typeface="Calibri" panose="020F0502020204030204" pitchFamily="34" charset="0"/>
                <a:ea typeface="Calibri" panose="020F0502020204030204" pitchFamily="34" charset="0"/>
                <a:cs typeface="Calibri" panose="020F0502020204030204" pitchFamily="34" charset="0"/>
              </a:rPr>
              <a:t>This image was generated with the assistance of AI</a:t>
            </a:r>
          </a:p>
        </p:txBody>
      </p:sp>
      <p:sp>
        <p:nvSpPr>
          <p:cNvPr id="9" name="TextBox 8">
            <a:extLst>
              <a:ext uri="{FF2B5EF4-FFF2-40B4-BE49-F238E27FC236}">
                <a16:creationId xmlns:a16="http://schemas.microsoft.com/office/drawing/2014/main" id="{3E194509-255F-C732-B251-A17D4BD93B5C}"/>
              </a:ext>
            </a:extLst>
          </p:cNvPr>
          <p:cNvSpPr txBox="1"/>
          <p:nvPr/>
        </p:nvSpPr>
        <p:spPr>
          <a:xfrm>
            <a:off x="1036259" y="99059"/>
            <a:ext cx="4184923" cy="2031325"/>
          </a:xfrm>
          <a:prstGeom prst="rect">
            <a:avLst/>
          </a:prstGeom>
          <a:noFill/>
        </p:spPr>
        <p:txBody>
          <a:bodyPr wrap="square" rtlCol="0">
            <a:spAutoFit/>
          </a:bodyPr>
          <a:lstStyle/>
          <a:p>
            <a:pPr algn="r"/>
            <a:r>
              <a:rPr lang="en-US" sz="4200" b="1" dirty="0">
                <a:solidFill>
                  <a:schemeClr val="accent2"/>
                </a:solidFill>
                <a:latin typeface="Calibri" panose="020F0502020204030204" pitchFamily="34" charset="0"/>
                <a:ea typeface="Calibri" panose="020F0502020204030204" pitchFamily="34" charset="0"/>
                <a:cs typeface="Calibri" panose="020F0502020204030204" pitchFamily="34" charset="0"/>
              </a:rPr>
              <a:t>The 5 P’s Propping Up Drug Prices in the US</a:t>
            </a:r>
          </a:p>
        </p:txBody>
      </p:sp>
    </p:spTree>
    <p:extLst>
      <p:ext uri="{BB962C8B-B14F-4D97-AF65-F5344CB8AC3E}">
        <p14:creationId xmlns:p14="http://schemas.microsoft.com/office/powerpoint/2010/main" val="32198297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841B68-AE3E-6246-3660-52A355CEB175}"/>
            </a:ext>
          </a:extLst>
        </p:cNvPr>
        <p:cNvGrpSpPr/>
        <p:nvPr/>
      </p:nvGrpSpPr>
      <p:grpSpPr>
        <a:xfrm>
          <a:off x="0" y="0"/>
          <a:ext cx="0" cy="0"/>
          <a:chOff x="0" y="0"/>
          <a:chExt cx="0" cy="0"/>
        </a:xfrm>
      </p:grpSpPr>
      <p:grpSp>
        <p:nvGrpSpPr>
          <p:cNvPr id="47" name="Group 46">
            <a:extLst>
              <a:ext uri="{FF2B5EF4-FFF2-40B4-BE49-F238E27FC236}">
                <a16:creationId xmlns:a16="http://schemas.microsoft.com/office/drawing/2014/main" id="{115DB449-57FE-D481-50BD-89C82AB8138C}"/>
              </a:ext>
            </a:extLst>
          </p:cNvPr>
          <p:cNvGrpSpPr/>
          <p:nvPr/>
        </p:nvGrpSpPr>
        <p:grpSpPr>
          <a:xfrm>
            <a:off x="397683" y="2117894"/>
            <a:ext cx="1371600" cy="1371600"/>
            <a:chOff x="425392" y="2007060"/>
            <a:chExt cx="1828800" cy="1828800"/>
          </a:xfrm>
        </p:grpSpPr>
        <p:grpSp>
          <p:nvGrpSpPr>
            <p:cNvPr id="9" name="Group 8">
              <a:extLst>
                <a:ext uri="{FF2B5EF4-FFF2-40B4-BE49-F238E27FC236}">
                  <a16:creationId xmlns:a16="http://schemas.microsoft.com/office/drawing/2014/main" id="{2AAF487A-DCE9-81D4-48DB-ACA85BEE17C5}"/>
                </a:ext>
              </a:extLst>
            </p:cNvPr>
            <p:cNvGrpSpPr/>
            <p:nvPr/>
          </p:nvGrpSpPr>
          <p:grpSpPr>
            <a:xfrm>
              <a:off x="425392" y="2007060"/>
              <a:ext cx="1828800" cy="1828800"/>
              <a:chOff x="55418" y="620730"/>
              <a:chExt cx="628904" cy="628904"/>
            </a:xfrm>
          </p:grpSpPr>
          <p:sp>
            <p:nvSpPr>
              <p:cNvPr id="3" name="Oval 2">
                <a:extLst>
                  <a:ext uri="{FF2B5EF4-FFF2-40B4-BE49-F238E27FC236}">
                    <a16:creationId xmlns:a16="http://schemas.microsoft.com/office/drawing/2014/main" id="{3C868A1F-0026-FBCE-70C2-183D838EBB6C}"/>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4" name="Chord 3">
                <a:extLst>
                  <a:ext uri="{FF2B5EF4-FFF2-40B4-BE49-F238E27FC236}">
                    <a16:creationId xmlns:a16="http://schemas.microsoft.com/office/drawing/2014/main" id="{E42AE33B-3FF4-1ED6-BB33-FA75ADB81735}"/>
                  </a:ext>
                </a:extLst>
              </p:cNvPr>
              <p:cNvSpPr/>
              <p:nvPr/>
            </p:nvSpPr>
            <p:spPr>
              <a:xfrm>
                <a:off x="118308" y="683620"/>
                <a:ext cx="503123" cy="503123"/>
              </a:xfrm>
              <a:prstGeom prst="chord">
                <a:avLst>
                  <a:gd name="adj1" fmla="val 1168272"/>
                  <a:gd name="adj2" fmla="val 9631728"/>
                </a:avLst>
              </a:prstGeom>
              <a:solidFill>
                <a:schemeClr val="accent2">
                  <a:lumMod val="75000"/>
                </a:schemeClr>
              </a:solidFill>
              <a:ln>
                <a:solidFill>
                  <a:schemeClr val="accent2">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grpSp>
        <p:sp>
          <p:nvSpPr>
            <p:cNvPr id="10" name="TextBox 9">
              <a:extLst>
                <a:ext uri="{FF2B5EF4-FFF2-40B4-BE49-F238E27FC236}">
                  <a16:creationId xmlns:a16="http://schemas.microsoft.com/office/drawing/2014/main" id="{C0D10012-AE2E-2D91-5DB9-E9992E1B25D9}"/>
                </a:ext>
              </a:extLst>
            </p:cNvPr>
            <p:cNvSpPr txBox="1"/>
            <p:nvPr/>
          </p:nvSpPr>
          <p:spPr>
            <a:xfrm>
              <a:off x="636441" y="2675233"/>
              <a:ext cx="1463040" cy="492443"/>
            </a:xfrm>
            <a:prstGeom prst="rect">
              <a:avLst/>
            </a:prstGeom>
            <a:noFill/>
          </p:spPr>
          <p:txBody>
            <a:bodyPr wrap="square" rtlCol="0">
              <a:spAutoFit/>
            </a:bodyPr>
            <a:lstStyle/>
            <a:p>
              <a:pPr algn="ctr"/>
              <a:r>
                <a:rPr lang="en-US"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Imatinib</a:t>
              </a:r>
            </a:p>
          </p:txBody>
        </p:sp>
      </p:grpSp>
      <p:grpSp>
        <p:nvGrpSpPr>
          <p:cNvPr id="38" name="Group 37">
            <a:extLst>
              <a:ext uri="{FF2B5EF4-FFF2-40B4-BE49-F238E27FC236}">
                <a16:creationId xmlns:a16="http://schemas.microsoft.com/office/drawing/2014/main" id="{396CD3D6-47F5-431A-130B-98F83E8DB9D4}"/>
              </a:ext>
            </a:extLst>
          </p:cNvPr>
          <p:cNvGrpSpPr/>
          <p:nvPr/>
        </p:nvGrpSpPr>
        <p:grpSpPr>
          <a:xfrm>
            <a:off x="2070293" y="2117894"/>
            <a:ext cx="1371600" cy="1371600"/>
            <a:chOff x="2803496" y="2034309"/>
            <a:chExt cx="1828800" cy="1828800"/>
          </a:xfrm>
        </p:grpSpPr>
        <p:grpSp>
          <p:nvGrpSpPr>
            <p:cNvPr id="11" name="Group 10">
              <a:extLst>
                <a:ext uri="{FF2B5EF4-FFF2-40B4-BE49-F238E27FC236}">
                  <a16:creationId xmlns:a16="http://schemas.microsoft.com/office/drawing/2014/main" id="{D2BAE9CF-26C7-2A8D-0D22-9A68AFF64A73}"/>
                </a:ext>
              </a:extLst>
            </p:cNvPr>
            <p:cNvGrpSpPr/>
            <p:nvPr/>
          </p:nvGrpSpPr>
          <p:grpSpPr>
            <a:xfrm>
              <a:off x="2803496" y="2034309"/>
              <a:ext cx="1828800" cy="1828800"/>
              <a:chOff x="55418" y="620730"/>
              <a:chExt cx="628904" cy="628904"/>
            </a:xfrm>
          </p:grpSpPr>
          <p:sp>
            <p:nvSpPr>
              <p:cNvPr id="12" name="Oval 11">
                <a:extLst>
                  <a:ext uri="{FF2B5EF4-FFF2-40B4-BE49-F238E27FC236}">
                    <a16:creationId xmlns:a16="http://schemas.microsoft.com/office/drawing/2014/main" id="{B6F1566F-57E2-F82B-D643-167F837C793E}"/>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13" name="Chord 12">
                <a:extLst>
                  <a:ext uri="{FF2B5EF4-FFF2-40B4-BE49-F238E27FC236}">
                    <a16:creationId xmlns:a16="http://schemas.microsoft.com/office/drawing/2014/main" id="{9E96F890-B752-1638-44E4-CCFC74FFFF97}"/>
                  </a:ext>
                </a:extLst>
              </p:cNvPr>
              <p:cNvSpPr/>
              <p:nvPr/>
            </p:nvSpPr>
            <p:spPr>
              <a:xfrm>
                <a:off x="118308" y="683620"/>
                <a:ext cx="503123" cy="503123"/>
              </a:xfrm>
              <a:prstGeom prst="chord">
                <a:avLst>
                  <a:gd name="adj1" fmla="val 1168272"/>
                  <a:gd name="adj2" fmla="val 9631728"/>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latin typeface="Calibri" panose="020F0502020204030204" pitchFamily="34" charset="0"/>
                  <a:ea typeface="Calibri" panose="020F0502020204030204" pitchFamily="34" charset="0"/>
                  <a:cs typeface="Calibri" panose="020F0502020204030204" pitchFamily="34" charset="0"/>
                </a:endParaRPr>
              </a:p>
            </p:txBody>
          </p:sp>
        </p:grpSp>
        <p:sp>
          <p:nvSpPr>
            <p:cNvPr id="14" name="TextBox 13">
              <a:extLst>
                <a:ext uri="{FF2B5EF4-FFF2-40B4-BE49-F238E27FC236}">
                  <a16:creationId xmlns:a16="http://schemas.microsoft.com/office/drawing/2014/main" id="{FEBF5DF2-BC7D-A779-9113-736AC4B7BE55}"/>
                </a:ext>
              </a:extLst>
            </p:cNvPr>
            <p:cNvSpPr txBox="1"/>
            <p:nvPr/>
          </p:nvSpPr>
          <p:spPr>
            <a:xfrm>
              <a:off x="3056571" y="2711366"/>
              <a:ext cx="1322645" cy="410369"/>
            </a:xfrm>
            <a:prstGeom prst="rect">
              <a:avLst/>
            </a:prstGeom>
            <a:noFill/>
          </p:spPr>
          <p:txBody>
            <a:bodyPr wrap="square" rtlCol="0">
              <a:spAutoFit/>
            </a:bodyPr>
            <a:lstStyle/>
            <a:p>
              <a:pPr algn="ctr"/>
              <a:r>
                <a:rPr lang="en-US" sz="1400" b="1" dirty="0">
                  <a:solidFill>
                    <a:schemeClr val="accent1"/>
                  </a:solidFill>
                  <a:latin typeface="Calibri" panose="020F0502020204030204" pitchFamily="34" charset="0"/>
                  <a:ea typeface="Calibri" panose="020F0502020204030204" pitchFamily="34" charset="0"/>
                  <a:cs typeface="Calibri" panose="020F0502020204030204" pitchFamily="34" charset="0"/>
                </a:rPr>
                <a:t>Erlotinib</a:t>
              </a:r>
            </a:p>
          </p:txBody>
        </p:sp>
      </p:grpSp>
      <p:grpSp>
        <p:nvGrpSpPr>
          <p:cNvPr id="39" name="Group 38">
            <a:extLst>
              <a:ext uri="{FF2B5EF4-FFF2-40B4-BE49-F238E27FC236}">
                <a16:creationId xmlns:a16="http://schemas.microsoft.com/office/drawing/2014/main" id="{0B7A2F5A-E3A2-1BAF-2220-F5A4FC52F8BF}"/>
              </a:ext>
            </a:extLst>
          </p:cNvPr>
          <p:cNvGrpSpPr/>
          <p:nvPr/>
        </p:nvGrpSpPr>
        <p:grpSpPr>
          <a:xfrm>
            <a:off x="3742903" y="2117894"/>
            <a:ext cx="1371600" cy="1371600"/>
            <a:chOff x="5181600" y="2034309"/>
            <a:chExt cx="1828800" cy="1828800"/>
          </a:xfrm>
        </p:grpSpPr>
        <p:grpSp>
          <p:nvGrpSpPr>
            <p:cNvPr id="15" name="Group 14">
              <a:extLst>
                <a:ext uri="{FF2B5EF4-FFF2-40B4-BE49-F238E27FC236}">
                  <a16:creationId xmlns:a16="http://schemas.microsoft.com/office/drawing/2014/main" id="{3C21CBFB-7CF9-117B-CDF4-04BBE6358D0D}"/>
                </a:ext>
              </a:extLst>
            </p:cNvPr>
            <p:cNvGrpSpPr/>
            <p:nvPr/>
          </p:nvGrpSpPr>
          <p:grpSpPr>
            <a:xfrm>
              <a:off x="5181600" y="2034309"/>
              <a:ext cx="1828800" cy="1828800"/>
              <a:chOff x="55418" y="620730"/>
              <a:chExt cx="628904" cy="628904"/>
            </a:xfrm>
          </p:grpSpPr>
          <p:sp>
            <p:nvSpPr>
              <p:cNvPr id="16" name="Oval 15">
                <a:extLst>
                  <a:ext uri="{FF2B5EF4-FFF2-40B4-BE49-F238E27FC236}">
                    <a16:creationId xmlns:a16="http://schemas.microsoft.com/office/drawing/2014/main" id="{ACD85A34-A5BD-0EDA-2B7D-5FD52E7DCB1F}"/>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200">
                  <a:latin typeface="Calibri" panose="020F0502020204030204" pitchFamily="34" charset="0"/>
                  <a:ea typeface="Calibri" panose="020F0502020204030204" pitchFamily="34" charset="0"/>
                  <a:cs typeface="Calibri" panose="020F0502020204030204" pitchFamily="34" charset="0"/>
                </a:endParaRPr>
              </a:p>
            </p:txBody>
          </p:sp>
          <p:sp>
            <p:nvSpPr>
              <p:cNvPr id="17" name="Chord 16">
                <a:extLst>
                  <a:ext uri="{FF2B5EF4-FFF2-40B4-BE49-F238E27FC236}">
                    <a16:creationId xmlns:a16="http://schemas.microsoft.com/office/drawing/2014/main" id="{A29F188D-1A09-2114-61D3-5F352B418237}"/>
                  </a:ext>
                </a:extLst>
              </p:cNvPr>
              <p:cNvSpPr/>
              <p:nvPr/>
            </p:nvSpPr>
            <p:spPr>
              <a:xfrm>
                <a:off x="118308" y="683620"/>
                <a:ext cx="503123" cy="503123"/>
              </a:xfrm>
              <a:prstGeom prst="chord">
                <a:avLst>
                  <a:gd name="adj1" fmla="val 1168272"/>
                  <a:gd name="adj2" fmla="val 9631728"/>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200">
                  <a:latin typeface="Calibri" panose="020F0502020204030204" pitchFamily="34" charset="0"/>
                  <a:ea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FDC57CA7-7D91-7F6B-069A-8369BB7CE002}"/>
                </a:ext>
              </a:extLst>
            </p:cNvPr>
            <p:cNvSpPr txBox="1"/>
            <p:nvPr/>
          </p:nvSpPr>
          <p:spPr>
            <a:xfrm>
              <a:off x="5311812" y="2711365"/>
              <a:ext cx="1575723" cy="410369"/>
            </a:xfrm>
            <a:prstGeom prst="rect">
              <a:avLst/>
            </a:prstGeom>
            <a:noFill/>
          </p:spPr>
          <p:txBody>
            <a:bodyPr wrap="square" rtlCol="0">
              <a:spAutoFit/>
            </a:bodyPr>
            <a:lstStyle/>
            <a:p>
              <a:pPr algn="ctr"/>
              <a:r>
                <a:rPr lang="en-US" sz="1400" b="1" dirty="0">
                  <a:solidFill>
                    <a:schemeClr val="accent1"/>
                  </a:solidFill>
                  <a:latin typeface="Calibri" panose="020F0502020204030204" pitchFamily="34" charset="0"/>
                  <a:ea typeface="Calibri" panose="020F0502020204030204" pitchFamily="34" charset="0"/>
                  <a:cs typeface="Calibri" panose="020F0502020204030204" pitchFamily="34" charset="0"/>
                </a:rPr>
                <a:t>Bevacizumab</a:t>
              </a:r>
            </a:p>
          </p:txBody>
        </p:sp>
      </p:grpSp>
      <p:grpSp>
        <p:nvGrpSpPr>
          <p:cNvPr id="40" name="Group 39">
            <a:extLst>
              <a:ext uri="{FF2B5EF4-FFF2-40B4-BE49-F238E27FC236}">
                <a16:creationId xmlns:a16="http://schemas.microsoft.com/office/drawing/2014/main" id="{ECCBDD07-72B8-E9EA-193C-D8521A012C03}"/>
              </a:ext>
            </a:extLst>
          </p:cNvPr>
          <p:cNvGrpSpPr/>
          <p:nvPr/>
        </p:nvGrpSpPr>
        <p:grpSpPr>
          <a:xfrm>
            <a:off x="7088123" y="2117894"/>
            <a:ext cx="1371600" cy="1371600"/>
            <a:chOff x="7559704" y="2034309"/>
            <a:chExt cx="1828800" cy="1828800"/>
          </a:xfrm>
        </p:grpSpPr>
        <p:grpSp>
          <p:nvGrpSpPr>
            <p:cNvPr id="19" name="Group 18">
              <a:extLst>
                <a:ext uri="{FF2B5EF4-FFF2-40B4-BE49-F238E27FC236}">
                  <a16:creationId xmlns:a16="http://schemas.microsoft.com/office/drawing/2014/main" id="{58594815-459C-BDA3-3BA3-DD47D2D69DC1}"/>
                </a:ext>
              </a:extLst>
            </p:cNvPr>
            <p:cNvGrpSpPr/>
            <p:nvPr/>
          </p:nvGrpSpPr>
          <p:grpSpPr>
            <a:xfrm>
              <a:off x="7559704" y="2034309"/>
              <a:ext cx="1828800" cy="1828800"/>
              <a:chOff x="55418" y="620730"/>
              <a:chExt cx="628904" cy="628904"/>
            </a:xfrm>
          </p:grpSpPr>
          <p:sp>
            <p:nvSpPr>
              <p:cNvPr id="20" name="Oval 19">
                <a:extLst>
                  <a:ext uri="{FF2B5EF4-FFF2-40B4-BE49-F238E27FC236}">
                    <a16:creationId xmlns:a16="http://schemas.microsoft.com/office/drawing/2014/main" id="{029DA6EB-B6CF-DBED-DAEA-223EFA37E659}"/>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p:txBody>
          </p:sp>
          <p:sp>
            <p:nvSpPr>
              <p:cNvPr id="21" name="Chord 20">
                <a:extLst>
                  <a:ext uri="{FF2B5EF4-FFF2-40B4-BE49-F238E27FC236}">
                    <a16:creationId xmlns:a16="http://schemas.microsoft.com/office/drawing/2014/main" id="{2C2FD55C-376E-AF32-86AC-2BE35E6314A3}"/>
                  </a:ext>
                </a:extLst>
              </p:cNvPr>
              <p:cNvSpPr/>
              <p:nvPr/>
            </p:nvSpPr>
            <p:spPr>
              <a:xfrm>
                <a:off x="118308" y="683620"/>
                <a:ext cx="503123" cy="503123"/>
              </a:xfrm>
              <a:prstGeom prst="chord">
                <a:avLst>
                  <a:gd name="adj1" fmla="val 1168272"/>
                  <a:gd name="adj2" fmla="val 9631728"/>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p:txBody>
          </p:sp>
        </p:grpSp>
        <p:sp>
          <p:nvSpPr>
            <p:cNvPr id="22" name="TextBox 21">
              <a:extLst>
                <a:ext uri="{FF2B5EF4-FFF2-40B4-BE49-F238E27FC236}">
                  <a16:creationId xmlns:a16="http://schemas.microsoft.com/office/drawing/2014/main" id="{B0264F3C-201D-417D-8B0A-A82B2044D3B7}"/>
                </a:ext>
              </a:extLst>
            </p:cNvPr>
            <p:cNvSpPr txBox="1"/>
            <p:nvPr/>
          </p:nvSpPr>
          <p:spPr>
            <a:xfrm>
              <a:off x="7686241" y="2747698"/>
              <a:ext cx="1575723" cy="410369"/>
            </a:xfrm>
            <a:prstGeom prst="rect">
              <a:avLst/>
            </a:prstGeom>
            <a:noFill/>
          </p:spPr>
          <p:txBody>
            <a:bodyPr wrap="square" rtlCol="0">
              <a:spAutoFit/>
            </a:bodyPr>
            <a:lstStyle/>
            <a:p>
              <a:pPr algn="ctr"/>
              <a:r>
                <a:rPr lang="en-US" sz="1400" b="1" dirty="0">
                  <a:solidFill>
                    <a:schemeClr val="accent1"/>
                  </a:solidFill>
                  <a:latin typeface="Calibri" panose="020F0502020204030204" pitchFamily="34" charset="0"/>
                  <a:ea typeface="Calibri" panose="020F0502020204030204" pitchFamily="34" charset="0"/>
                  <a:cs typeface="Calibri" panose="020F0502020204030204" pitchFamily="34" charset="0"/>
                </a:rPr>
                <a:t>Larotrectinib</a:t>
              </a:r>
            </a:p>
          </p:txBody>
        </p:sp>
      </p:grpSp>
      <p:grpSp>
        <p:nvGrpSpPr>
          <p:cNvPr id="41" name="Group 40">
            <a:extLst>
              <a:ext uri="{FF2B5EF4-FFF2-40B4-BE49-F238E27FC236}">
                <a16:creationId xmlns:a16="http://schemas.microsoft.com/office/drawing/2014/main" id="{C0D5C2A1-E470-50F4-AB24-11F32EF1D33E}"/>
              </a:ext>
            </a:extLst>
          </p:cNvPr>
          <p:cNvGrpSpPr/>
          <p:nvPr/>
        </p:nvGrpSpPr>
        <p:grpSpPr>
          <a:xfrm>
            <a:off x="8760733" y="2117894"/>
            <a:ext cx="1371600" cy="1371600"/>
            <a:chOff x="9937808" y="2007060"/>
            <a:chExt cx="1828800" cy="1828800"/>
          </a:xfrm>
        </p:grpSpPr>
        <p:grpSp>
          <p:nvGrpSpPr>
            <p:cNvPr id="23" name="Group 22">
              <a:extLst>
                <a:ext uri="{FF2B5EF4-FFF2-40B4-BE49-F238E27FC236}">
                  <a16:creationId xmlns:a16="http://schemas.microsoft.com/office/drawing/2014/main" id="{82BC731F-C512-D554-7D71-72A32637E93C}"/>
                </a:ext>
              </a:extLst>
            </p:cNvPr>
            <p:cNvGrpSpPr/>
            <p:nvPr/>
          </p:nvGrpSpPr>
          <p:grpSpPr>
            <a:xfrm>
              <a:off x="9937808" y="2007060"/>
              <a:ext cx="1828800" cy="1828800"/>
              <a:chOff x="55418" y="620730"/>
              <a:chExt cx="628904" cy="628904"/>
            </a:xfrm>
          </p:grpSpPr>
          <p:sp>
            <p:nvSpPr>
              <p:cNvPr id="24" name="Oval 23">
                <a:extLst>
                  <a:ext uri="{FF2B5EF4-FFF2-40B4-BE49-F238E27FC236}">
                    <a16:creationId xmlns:a16="http://schemas.microsoft.com/office/drawing/2014/main" id="{C538F302-69E3-15E6-44A6-D81EE5AEFFCD}"/>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p:txBody>
          </p:sp>
          <p:sp>
            <p:nvSpPr>
              <p:cNvPr id="25" name="Chord 24">
                <a:extLst>
                  <a:ext uri="{FF2B5EF4-FFF2-40B4-BE49-F238E27FC236}">
                    <a16:creationId xmlns:a16="http://schemas.microsoft.com/office/drawing/2014/main" id="{866223E2-9D3C-F89E-838E-6602213AF9B7}"/>
                  </a:ext>
                </a:extLst>
              </p:cNvPr>
              <p:cNvSpPr/>
              <p:nvPr/>
            </p:nvSpPr>
            <p:spPr>
              <a:xfrm>
                <a:off x="118308" y="683620"/>
                <a:ext cx="503123" cy="503123"/>
              </a:xfrm>
              <a:prstGeom prst="chord">
                <a:avLst>
                  <a:gd name="adj1" fmla="val 1168272"/>
                  <a:gd name="adj2" fmla="val 9631728"/>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p:txBody>
          </p:sp>
        </p:grpSp>
        <p:sp>
          <p:nvSpPr>
            <p:cNvPr id="26" name="TextBox 25">
              <a:extLst>
                <a:ext uri="{FF2B5EF4-FFF2-40B4-BE49-F238E27FC236}">
                  <a16:creationId xmlns:a16="http://schemas.microsoft.com/office/drawing/2014/main" id="{9A838365-3435-7BAF-76A2-4FBDDDF18181}"/>
                </a:ext>
              </a:extLst>
            </p:cNvPr>
            <p:cNvSpPr txBox="1"/>
            <p:nvPr/>
          </p:nvSpPr>
          <p:spPr>
            <a:xfrm>
              <a:off x="10120687" y="2684119"/>
              <a:ext cx="1463039" cy="410369"/>
            </a:xfrm>
            <a:prstGeom prst="rect">
              <a:avLst/>
            </a:prstGeom>
            <a:noFill/>
          </p:spPr>
          <p:txBody>
            <a:bodyPr wrap="square" rtlCol="0">
              <a:spAutoFit/>
            </a:bodyPr>
            <a:lstStyle/>
            <a:p>
              <a:pPr algn="ctr"/>
              <a:r>
                <a:rPr lang="en-US" sz="14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Sotorasib</a:t>
              </a:r>
              <a:endParaRPr lang="en-US" sz="14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grpSp>
      <p:grpSp>
        <p:nvGrpSpPr>
          <p:cNvPr id="42" name="Group 41">
            <a:extLst>
              <a:ext uri="{FF2B5EF4-FFF2-40B4-BE49-F238E27FC236}">
                <a16:creationId xmlns:a16="http://schemas.microsoft.com/office/drawing/2014/main" id="{3F5EAD7F-A19C-6159-83E5-0831ECB77BB8}"/>
              </a:ext>
            </a:extLst>
          </p:cNvPr>
          <p:cNvGrpSpPr/>
          <p:nvPr/>
        </p:nvGrpSpPr>
        <p:grpSpPr>
          <a:xfrm>
            <a:off x="10433340" y="2117894"/>
            <a:ext cx="1371600" cy="1371600"/>
            <a:chOff x="9937808" y="2007060"/>
            <a:chExt cx="1828800" cy="1828800"/>
          </a:xfrm>
        </p:grpSpPr>
        <p:grpSp>
          <p:nvGrpSpPr>
            <p:cNvPr id="43" name="Group 42">
              <a:extLst>
                <a:ext uri="{FF2B5EF4-FFF2-40B4-BE49-F238E27FC236}">
                  <a16:creationId xmlns:a16="http://schemas.microsoft.com/office/drawing/2014/main" id="{A89E83D7-FCA7-85A5-CBBC-B6EADFD220B4}"/>
                </a:ext>
              </a:extLst>
            </p:cNvPr>
            <p:cNvGrpSpPr/>
            <p:nvPr/>
          </p:nvGrpSpPr>
          <p:grpSpPr>
            <a:xfrm>
              <a:off x="9937808" y="2007060"/>
              <a:ext cx="1828800" cy="1828800"/>
              <a:chOff x="55418" y="620730"/>
              <a:chExt cx="628904" cy="628904"/>
            </a:xfrm>
          </p:grpSpPr>
          <p:sp>
            <p:nvSpPr>
              <p:cNvPr id="45" name="Oval 44">
                <a:extLst>
                  <a:ext uri="{FF2B5EF4-FFF2-40B4-BE49-F238E27FC236}">
                    <a16:creationId xmlns:a16="http://schemas.microsoft.com/office/drawing/2014/main" id="{FF61A28F-944D-5AB5-8DDC-826DBA3E33CC}"/>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p:txBody>
          </p:sp>
          <p:sp>
            <p:nvSpPr>
              <p:cNvPr id="46" name="Chord 45">
                <a:extLst>
                  <a:ext uri="{FF2B5EF4-FFF2-40B4-BE49-F238E27FC236}">
                    <a16:creationId xmlns:a16="http://schemas.microsoft.com/office/drawing/2014/main" id="{45F1B43B-40C0-1556-478D-74BD93A3B633}"/>
                  </a:ext>
                </a:extLst>
              </p:cNvPr>
              <p:cNvSpPr/>
              <p:nvPr/>
            </p:nvSpPr>
            <p:spPr>
              <a:xfrm>
                <a:off x="118308" y="683620"/>
                <a:ext cx="503123" cy="503123"/>
              </a:xfrm>
              <a:prstGeom prst="chord">
                <a:avLst>
                  <a:gd name="adj1" fmla="val 1168272"/>
                  <a:gd name="adj2" fmla="val 9631728"/>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p:txBody>
          </p:sp>
        </p:grpSp>
        <p:sp>
          <p:nvSpPr>
            <p:cNvPr id="44" name="TextBox 43">
              <a:extLst>
                <a:ext uri="{FF2B5EF4-FFF2-40B4-BE49-F238E27FC236}">
                  <a16:creationId xmlns:a16="http://schemas.microsoft.com/office/drawing/2014/main" id="{D8268DC7-BD59-A4FA-EFFC-8CFE6389A2A9}"/>
                </a:ext>
              </a:extLst>
            </p:cNvPr>
            <p:cNvSpPr txBox="1"/>
            <p:nvPr/>
          </p:nvSpPr>
          <p:spPr>
            <a:xfrm>
              <a:off x="10029245" y="2517509"/>
              <a:ext cx="1645921" cy="697627"/>
            </a:xfrm>
            <a:prstGeom prst="rect">
              <a:avLst/>
            </a:prstGeom>
            <a:noFill/>
          </p:spPr>
          <p:txBody>
            <a:bodyPr wrap="square" rtlCol="0">
              <a:spAutoFit/>
            </a:bodyPr>
            <a:lstStyle/>
            <a:p>
              <a:pPr algn="ctr"/>
              <a:r>
                <a:rPr lang="en-US" sz="14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Amivantamab</a:t>
              </a:r>
              <a:r>
                <a:rPr lang="en-US" sz="1400" b="1" dirty="0">
                  <a:solidFill>
                    <a:schemeClr val="accent1"/>
                  </a:solidFill>
                  <a:latin typeface="Calibri" panose="020F0502020204030204" pitchFamily="34" charset="0"/>
                  <a:ea typeface="Calibri" panose="020F0502020204030204" pitchFamily="34" charset="0"/>
                  <a:cs typeface="Calibri" panose="020F0502020204030204" pitchFamily="34" charset="0"/>
                </a:rPr>
                <a:t> + Lazertinib</a:t>
              </a:r>
            </a:p>
          </p:txBody>
        </p:sp>
      </p:grpSp>
      <p:sp>
        <p:nvSpPr>
          <p:cNvPr id="48" name="TextBox 47">
            <a:extLst>
              <a:ext uri="{FF2B5EF4-FFF2-40B4-BE49-F238E27FC236}">
                <a16:creationId xmlns:a16="http://schemas.microsoft.com/office/drawing/2014/main" id="{A397B62E-F8A2-A4A7-A3F9-0A8A5332A55D}"/>
              </a:ext>
            </a:extLst>
          </p:cNvPr>
          <p:cNvSpPr txBox="1"/>
          <p:nvPr/>
        </p:nvSpPr>
        <p:spPr>
          <a:xfrm>
            <a:off x="326307" y="277992"/>
            <a:ext cx="11338029" cy="584775"/>
          </a:xfrm>
          <a:prstGeom prst="rect">
            <a:avLst/>
          </a:prstGeom>
          <a:noFill/>
        </p:spPr>
        <p:txBody>
          <a:bodyPr wrap="square" rtlCol="0">
            <a:spAutoFit/>
          </a:bodyPr>
          <a:lstStyle/>
          <a:p>
            <a:r>
              <a:rPr lang="en-US" sz="3200" dirty="0">
                <a:solidFill>
                  <a:schemeClr val="accent2"/>
                </a:solidFill>
                <a:latin typeface="Calibri" panose="020F0502020204030204" pitchFamily="34" charset="0"/>
                <a:ea typeface="Calibri" panose="020F0502020204030204" pitchFamily="34" charset="0"/>
                <a:cs typeface="Calibri" panose="020F0502020204030204" pitchFamily="34" charset="0"/>
              </a:rPr>
              <a:t>The Cost of Care, Through a Lung Lens</a:t>
            </a:r>
          </a:p>
        </p:txBody>
      </p:sp>
      <p:grpSp>
        <p:nvGrpSpPr>
          <p:cNvPr id="2" name="Group 1">
            <a:extLst>
              <a:ext uri="{FF2B5EF4-FFF2-40B4-BE49-F238E27FC236}">
                <a16:creationId xmlns:a16="http://schemas.microsoft.com/office/drawing/2014/main" id="{B2139CF7-F0C4-5B36-9C8E-6E45013AD5C4}"/>
              </a:ext>
            </a:extLst>
          </p:cNvPr>
          <p:cNvGrpSpPr/>
          <p:nvPr/>
        </p:nvGrpSpPr>
        <p:grpSpPr>
          <a:xfrm>
            <a:off x="5415513" y="2117894"/>
            <a:ext cx="1371600" cy="1371600"/>
            <a:chOff x="5181600" y="2034309"/>
            <a:chExt cx="1828800" cy="1828800"/>
          </a:xfrm>
        </p:grpSpPr>
        <p:grpSp>
          <p:nvGrpSpPr>
            <p:cNvPr id="5" name="Group 4">
              <a:extLst>
                <a:ext uri="{FF2B5EF4-FFF2-40B4-BE49-F238E27FC236}">
                  <a16:creationId xmlns:a16="http://schemas.microsoft.com/office/drawing/2014/main" id="{83995C56-F38F-D042-35FA-E5546561718E}"/>
                </a:ext>
              </a:extLst>
            </p:cNvPr>
            <p:cNvGrpSpPr/>
            <p:nvPr/>
          </p:nvGrpSpPr>
          <p:grpSpPr>
            <a:xfrm>
              <a:off x="5181600" y="2034309"/>
              <a:ext cx="1828800" cy="1828800"/>
              <a:chOff x="55418" y="620730"/>
              <a:chExt cx="628904" cy="628904"/>
            </a:xfrm>
          </p:grpSpPr>
          <p:sp>
            <p:nvSpPr>
              <p:cNvPr id="7" name="Oval 6">
                <a:extLst>
                  <a:ext uri="{FF2B5EF4-FFF2-40B4-BE49-F238E27FC236}">
                    <a16:creationId xmlns:a16="http://schemas.microsoft.com/office/drawing/2014/main" id="{1DCD2789-49E4-C798-7524-975109D54B79}"/>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p:txBody>
          </p:sp>
          <p:sp>
            <p:nvSpPr>
              <p:cNvPr id="8" name="Chord 7">
                <a:extLst>
                  <a:ext uri="{FF2B5EF4-FFF2-40B4-BE49-F238E27FC236}">
                    <a16:creationId xmlns:a16="http://schemas.microsoft.com/office/drawing/2014/main" id="{4E497BD7-A6FB-3BBC-8C08-FCAE98DED0CE}"/>
                  </a:ext>
                </a:extLst>
              </p:cNvPr>
              <p:cNvSpPr/>
              <p:nvPr/>
            </p:nvSpPr>
            <p:spPr>
              <a:xfrm>
                <a:off x="118308" y="683620"/>
                <a:ext cx="503123" cy="503123"/>
              </a:xfrm>
              <a:prstGeom prst="chord">
                <a:avLst>
                  <a:gd name="adj1" fmla="val 1168272"/>
                  <a:gd name="adj2" fmla="val 9631728"/>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sz="1400">
                  <a:latin typeface="Calibri" panose="020F0502020204030204" pitchFamily="34" charset="0"/>
                  <a:ea typeface="Calibri" panose="020F0502020204030204" pitchFamily="34" charset="0"/>
                  <a:cs typeface="Calibri" panose="020F0502020204030204" pitchFamily="34" charset="0"/>
                </a:endParaRPr>
              </a:p>
            </p:txBody>
          </p:sp>
        </p:grpSp>
        <p:sp>
          <p:nvSpPr>
            <p:cNvPr id="6" name="TextBox 5">
              <a:extLst>
                <a:ext uri="{FF2B5EF4-FFF2-40B4-BE49-F238E27FC236}">
                  <a16:creationId xmlns:a16="http://schemas.microsoft.com/office/drawing/2014/main" id="{4BAB3264-DF00-C745-9295-F8F2A650CC8C}"/>
                </a:ext>
              </a:extLst>
            </p:cNvPr>
            <p:cNvSpPr txBox="1"/>
            <p:nvPr/>
          </p:nvSpPr>
          <p:spPr>
            <a:xfrm>
              <a:off x="5311812" y="2711365"/>
              <a:ext cx="1575723" cy="410369"/>
            </a:xfrm>
            <a:prstGeom prst="rect">
              <a:avLst/>
            </a:prstGeom>
            <a:noFill/>
          </p:spPr>
          <p:txBody>
            <a:bodyPr wrap="square" rtlCol="0">
              <a:spAutoFit/>
            </a:bodyPr>
            <a:lstStyle/>
            <a:p>
              <a:pPr algn="ctr"/>
              <a:r>
                <a:rPr lang="en-US" sz="1400" b="1" dirty="0" err="1">
                  <a:solidFill>
                    <a:schemeClr val="accent1"/>
                  </a:solidFill>
                  <a:latin typeface="Calibri" panose="020F0502020204030204" pitchFamily="34" charset="0"/>
                  <a:ea typeface="Calibri" panose="020F0502020204030204" pitchFamily="34" charset="0"/>
                  <a:cs typeface="Calibri" panose="020F0502020204030204" pitchFamily="34" charset="0"/>
                </a:rPr>
                <a:t>Crizotinib</a:t>
              </a:r>
              <a:endParaRPr lang="en-US" sz="14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grpSp>
      <p:cxnSp>
        <p:nvCxnSpPr>
          <p:cNvPr id="28" name="Connector: Curved 27">
            <a:extLst>
              <a:ext uri="{FF2B5EF4-FFF2-40B4-BE49-F238E27FC236}">
                <a16:creationId xmlns:a16="http://schemas.microsoft.com/office/drawing/2014/main" id="{0FF15F7C-D658-972A-437D-4E59A8CCD5F3}"/>
              </a:ext>
            </a:extLst>
          </p:cNvPr>
          <p:cNvCxnSpPr>
            <a:stCxn id="3" idx="0"/>
            <a:endCxn id="12" idx="0"/>
          </p:cNvCxnSpPr>
          <p:nvPr/>
        </p:nvCxnSpPr>
        <p:spPr>
          <a:xfrm rot="5400000" flipH="1" flipV="1">
            <a:off x="1919788" y="1281589"/>
            <a:ext cx="12700" cy="1672610"/>
          </a:xfrm>
          <a:prstGeom prst="curvedConnector3">
            <a:avLst>
              <a:gd name="adj1" fmla="val 4837496"/>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onnector: Curved 29">
            <a:extLst>
              <a:ext uri="{FF2B5EF4-FFF2-40B4-BE49-F238E27FC236}">
                <a16:creationId xmlns:a16="http://schemas.microsoft.com/office/drawing/2014/main" id="{5D21A37C-7F0F-6527-6DB2-B6CB14E19166}"/>
              </a:ext>
            </a:extLst>
          </p:cNvPr>
          <p:cNvCxnSpPr/>
          <p:nvPr/>
        </p:nvCxnSpPr>
        <p:spPr>
          <a:xfrm rot="5400000" flipH="1" flipV="1">
            <a:off x="5261413" y="1275239"/>
            <a:ext cx="12700" cy="1672610"/>
          </a:xfrm>
          <a:prstGeom prst="curvedConnector3">
            <a:avLst>
              <a:gd name="adj1" fmla="val 4837496"/>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19F7783A-5CF2-C972-6B5B-D5C89FCF5AD4}"/>
              </a:ext>
            </a:extLst>
          </p:cNvPr>
          <p:cNvCxnSpPr/>
          <p:nvPr/>
        </p:nvCxnSpPr>
        <p:spPr>
          <a:xfrm rot="5400000" flipH="1" flipV="1">
            <a:off x="8603877" y="1294289"/>
            <a:ext cx="12700" cy="1672610"/>
          </a:xfrm>
          <a:prstGeom prst="curvedConnector3">
            <a:avLst>
              <a:gd name="adj1" fmla="val 4837496"/>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Connector: Curved 31">
            <a:extLst>
              <a:ext uri="{FF2B5EF4-FFF2-40B4-BE49-F238E27FC236}">
                <a16:creationId xmlns:a16="http://schemas.microsoft.com/office/drawing/2014/main" id="{641515BD-E595-17AE-EF4D-194E1E853E96}"/>
              </a:ext>
            </a:extLst>
          </p:cNvPr>
          <p:cNvCxnSpPr/>
          <p:nvPr/>
        </p:nvCxnSpPr>
        <p:spPr>
          <a:xfrm rot="5400000" flipH="1" flipV="1">
            <a:off x="3563959" y="2640487"/>
            <a:ext cx="12700" cy="1672610"/>
          </a:xfrm>
          <a:prstGeom prst="curvedConnector3">
            <a:avLst>
              <a:gd name="adj1" fmla="val -4874134"/>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Curved 33">
            <a:extLst>
              <a:ext uri="{FF2B5EF4-FFF2-40B4-BE49-F238E27FC236}">
                <a16:creationId xmlns:a16="http://schemas.microsoft.com/office/drawing/2014/main" id="{D1098B5E-20A9-9939-338B-8F56BC1087B5}"/>
              </a:ext>
            </a:extLst>
          </p:cNvPr>
          <p:cNvCxnSpPr/>
          <p:nvPr/>
        </p:nvCxnSpPr>
        <p:spPr>
          <a:xfrm rot="5400000" flipH="1" flipV="1">
            <a:off x="6934023" y="2646839"/>
            <a:ext cx="12700" cy="1672610"/>
          </a:xfrm>
          <a:prstGeom prst="curvedConnector3">
            <a:avLst>
              <a:gd name="adj1" fmla="val -4874134"/>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34">
            <a:extLst>
              <a:ext uri="{FF2B5EF4-FFF2-40B4-BE49-F238E27FC236}">
                <a16:creationId xmlns:a16="http://schemas.microsoft.com/office/drawing/2014/main" id="{6223F937-DF54-77AA-34CB-693AB610A605}"/>
              </a:ext>
            </a:extLst>
          </p:cNvPr>
          <p:cNvCxnSpPr/>
          <p:nvPr/>
        </p:nvCxnSpPr>
        <p:spPr>
          <a:xfrm rot="5400000" flipH="1" flipV="1">
            <a:off x="10276486" y="2646837"/>
            <a:ext cx="12700" cy="1672610"/>
          </a:xfrm>
          <a:prstGeom prst="curvedConnector3">
            <a:avLst>
              <a:gd name="adj1" fmla="val -4874134"/>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686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DC68A-E461-089D-6F26-5EBC449AF479}"/>
            </a:ext>
          </a:extLst>
        </p:cNvPr>
        <p:cNvGrpSpPr/>
        <p:nvPr/>
      </p:nvGrpSpPr>
      <p:grpSpPr>
        <a:xfrm>
          <a:off x="0" y="0"/>
          <a:ext cx="0" cy="0"/>
          <a:chOff x="0" y="0"/>
          <a:chExt cx="0" cy="0"/>
        </a:xfrm>
      </p:grpSpPr>
      <p:grpSp>
        <p:nvGrpSpPr>
          <p:cNvPr id="47" name="Group 46">
            <a:extLst>
              <a:ext uri="{FF2B5EF4-FFF2-40B4-BE49-F238E27FC236}">
                <a16:creationId xmlns:a16="http://schemas.microsoft.com/office/drawing/2014/main" id="{E23D2CAB-644C-B776-4E4E-D075E235DD4B}"/>
              </a:ext>
            </a:extLst>
          </p:cNvPr>
          <p:cNvGrpSpPr/>
          <p:nvPr/>
        </p:nvGrpSpPr>
        <p:grpSpPr>
          <a:xfrm>
            <a:off x="397683" y="2117894"/>
            <a:ext cx="1371600" cy="1371600"/>
            <a:chOff x="425392" y="2007060"/>
            <a:chExt cx="1828800" cy="1828800"/>
          </a:xfrm>
        </p:grpSpPr>
        <p:grpSp>
          <p:nvGrpSpPr>
            <p:cNvPr id="9" name="Group 8">
              <a:extLst>
                <a:ext uri="{FF2B5EF4-FFF2-40B4-BE49-F238E27FC236}">
                  <a16:creationId xmlns:a16="http://schemas.microsoft.com/office/drawing/2014/main" id="{565786AA-FD53-8BB8-676C-3392F4DD2F98}"/>
                </a:ext>
              </a:extLst>
            </p:cNvPr>
            <p:cNvGrpSpPr/>
            <p:nvPr/>
          </p:nvGrpSpPr>
          <p:grpSpPr>
            <a:xfrm>
              <a:off x="425392" y="2007060"/>
              <a:ext cx="1828800" cy="1828800"/>
              <a:chOff x="55418" y="620730"/>
              <a:chExt cx="628904" cy="628904"/>
            </a:xfrm>
          </p:grpSpPr>
          <p:sp>
            <p:nvSpPr>
              <p:cNvPr id="3" name="Oval 2">
                <a:extLst>
                  <a:ext uri="{FF2B5EF4-FFF2-40B4-BE49-F238E27FC236}">
                    <a16:creationId xmlns:a16="http://schemas.microsoft.com/office/drawing/2014/main" id="{3682145E-089F-B8F8-508B-A735D3DAB7AC}"/>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4" name="Chord 3">
                <a:extLst>
                  <a:ext uri="{FF2B5EF4-FFF2-40B4-BE49-F238E27FC236}">
                    <a16:creationId xmlns:a16="http://schemas.microsoft.com/office/drawing/2014/main" id="{C59E1A07-B988-4611-6162-37E1E44A6634}"/>
                  </a:ext>
                </a:extLst>
              </p:cNvPr>
              <p:cNvSpPr/>
              <p:nvPr/>
            </p:nvSpPr>
            <p:spPr>
              <a:xfrm>
                <a:off x="118308" y="683620"/>
                <a:ext cx="503123" cy="503123"/>
              </a:xfrm>
              <a:prstGeom prst="chord">
                <a:avLst>
                  <a:gd name="adj1" fmla="val 1168272"/>
                  <a:gd name="adj2" fmla="val 9631728"/>
                </a:avLst>
              </a:prstGeom>
              <a:solidFill>
                <a:schemeClr val="accent2">
                  <a:lumMod val="75000"/>
                </a:schemeClr>
              </a:solidFill>
              <a:ln>
                <a:solidFill>
                  <a:schemeClr val="accent2">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sp>
          <p:nvSpPr>
            <p:cNvPr id="10" name="TextBox 9">
              <a:extLst>
                <a:ext uri="{FF2B5EF4-FFF2-40B4-BE49-F238E27FC236}">
                  <a16:creationId xmlns:a16="http://schemas.microsoft.com/office/drawing/2014/main" id="{E10F5D3A-21B8-B771-2538-F16BF8589657}"/>
                </a:ext>
              </a:extLst>
            </p:cNvPr>
            <p:cNvSpPr txBox="1"/>
            <p:nvPr/>
          </p:nvSpPr>
          <p:spPr>
            <a:xfrm>
              <a:off x="636441" y="2675233"/>
              <a:ext cx="1463040" cy="533480"/>
            </a:xfrm>
            <a:prstGeom prst="rect">
              <a:avLst/>
            </a:prstGeom>
            <a:noFill/>
          </p:spPr>
          <p:txBody>
            <a:bodyPr wrap="square" rtlCol="0">
              <a:spAutoFit/>
            </a:bodyPr>
            <a:lstStyle/>
            <a:p>
              <a:pPr algn="ctr"/>
              <a:r>
                <a:rPr lang="en-US" sz="2000" b="1" dirty="0">
                  <a:solidFill>
                    <a:schemeClr val="accent2">
                      <a:lumMod val="75000"/>
                    </a:schemeClr>
                  </a:solidFill>
                  <a:latin typeface="Calibri" panose="020F0502020204030204" pitchFamily="34" charset="0"/>
                  <a:ea typeface="Calibri" panose="020F0502020204030204" pitchFamily="34" charset="0"/>
                  <a:cs typeface="Calibri" panose="020F0502020204030204" pitchFamily="34" charset="0"/>
                </a:rPr>
                <a:t>Imatinib</a:t>
              </a:r>
            </a:p>
          </p:txBody>
        </p:sp>
      </p:grpSp>
      <p:sp>
        <p:nvSpPr>
          <p:cNvPr id="48" name="TextBox 47">
            <a:extLst>
              <a:ext uri="{FF2B5EF4-FFF2-40B4-BE49-F238E27FC236}">
                <a16:creationId xmlns:a16="http://schemas.microsoft.com/office/drawing/2014/main" id="{713E3516-B025-6245-8265-6D7E0F5207F2}"/>
              </a:ext>
            </a:extLst>
          </p:cNvPr>
          <p:cNvSpPr txBox="1"/>
          <p:nvPr/>
        </p:nvSpPr>
        <p:spPr>
          <a:xfrm>
            <a:off x="326307" y="277992"/>
            <a:ext cx="11338029" cy="584775"/>
          </a:xfrm>
          <a:prstGeom prst="rect">
            <a:avLst/>
          </a:prstGeom>
          <a:noFill/>
        </p:spPr>
        <p:txBody>
          <a:bodyPr wrap="square" rtlCol="0">
            <a:spAutoFit/>
          </a:bodyPr>
          <a:lstStyle/>
          <a:p>
            <a:r>
              <a:rPr lang="en-US" sz="3200" dirty="0">
                <a:solidFill>
                  <a:schemeClr val="accent2"/>
                </a:solidFill>
                <a:latin typeface="Calibri" panose="020F0502020204030204" pitchFamily="34" charset="0"/>
                <a:ea typeface="Calibri" panose="020F0502020204030204" pitchFamily="34" charset="0"/>
                <a:cs typeface="Calibri" panose="020F0502020204030204" pitchFamily="34" charset="0"/>
              </a:rPr>
              <a:t>The Beginnings of Precision Medicine</a:t>
            </a:r>
          </a:p>
        </p:txBody>
      </p:sp>
      <p:grpSp>
        <p:nvGrpSpPr>
          <p:cNvPr id="29" name="Group 28">
            <a:extLst>
              <a:ext uri="{FF2B5EF4-FFF2-40B4-BE49-F238E27FC236}">
                <a16:creationId xmlns:a16="http://schemas.microsoft.com/office/drawing/2014/main" id="{5C59393B-65F1-AE16-8D20-4125F11F699E}"/>
              </a:ext>
            </a:extLst>
          </p:cNvPr>
          <p:cNvGrpSpPr/>
          <p:nvPr/>
        </p:nvGrpSpPr>
        <p:grpSpPr>
          <a:xfrm>
            <a:off x="2814987" y="1094653"/>
            <a:ext cx="3200194" cy="4585587"/>
            <a:chOff x="2814987" y="1094653"/>
            <a:chExt cx="3200194" cy="4585587"/>
          </a:xfrm>
        </p:grpSpPr>
        <p:pic>
          <p:nvPicPr>
            <p:cNvPr id="27" name="Picture 4" descr="Yellow capsules of the medicine Gleevec, symbolizing ammunition to fight the war against Cancer">
              <a:extLst>
                <a:ext uri="{FF2B5EF4-FFF2-40B4-BE49-F238E27FC236}">
                  <a16:creationId xmlns:a16="http://schemas.microsoft.com/office/drawing/2014/main" id="{5DCF766B-5A17-0FB8-F020-698CA76C02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4987" y="1094653"/>
              <a:ext cx="3200194" cy="421625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5A5B8E91-7C8C-9FF8-97EA-AAC5F4ADB08F}"/>
                </a:ext>
              </a:extLst>
            </p:cNvPr>
            <p:cNvSpPr txBox="1"/>
            <p:nvPr/>
          </p:nvSpPr>
          <p:spPr>
            <a:xfrm>
              <a:off x="2814987" y="5310908"/>
              <a:ext cx="3200194" cy="369332"/>
            </a:xfrm>
            <a:prstGeom prst="rect">
              <a:avLst/>
            </a:prstGeom>
            <a:noFill/>
          </p:spPr>
          <p:txBody>
            <a:bodyPr wrap="square" rtlCol="0">
              <a:spAutoFit/>
            </a:bodyPr>
            <a:lstStyle/>
            <a:p>
              <a:pPr algn="ctr"/>
              <a:r>
                <a:rPr lang="en-US" dirty="0">
                  <a:solidFill>
                    <a:schemeClr val="accent2"/>
                  </a:solidFill>
                  <a:latin typeface="Calibri" panose="020F0502020204030204" pitchFamily="34" charset="0"/>
                  <a:ea typeface="Calibri" panose="020F0502020204030204" pitchFamily="34" charset="0"/>
                  <a:cs typeface="Calibri" panose="020F0502020204030204" pitchFamily="34" charset="0"/>
                </a:rPr>
                <a:t>May 28, 2001</a:t>
              </a:r>
            </a:p>
          </p:txBody>
        </p:sp>
      </p:grpSp>
      <p:grpSp>
        <p:nvGrpSpPr>
          <p:cNvPr id="31" name="Group 30">
            <a:extLst>
              <a:ext uri="{FF2B5EF4-FFF2-40B4-BE49-F238E27FC236}">
                <a16:creationId xmlns:a16="http://schemas.microsoft.com/office/drawing/2014/main" id="{E237D8DE-5B9D-46FD-74E4-86666430877D}"/>
              </a:ext>
            </a:extLst>
          </p:cNvPr>
          <p:cNvGrpSpPr/>
          <p:nvPr/>
        </p:nvGrpSpPr>
        <p:grpSpPr>
          <a:xfrm>
            <a:off x="6934934" y="3867591"/>
            <a:ext cx="274320" cy="274320"/>
            <a:chOff x="55418" y="620730"/>
            <a:chExt cx="628904" cy="628904"/>
          </a:xfrm>
        </p:grpSpPr>
        <p:sp>
          <p:nvSpPr>
            <p:cNvPr id="33" name="Oval 32">
              <a:extLst>
                <a:ext uri="{FF2B5EF4-FFF2-40B4-BE49-F238E27FC236}">
                  <a16:creationId xmlns:a16="http://schemas.microsoft.com/office/drawing/2014/main" id="{91EBF225-EC18-3C50-8A9D-6C352165F5E9}"/>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34" name="Chord 33">
              <a:extLst>
                <a:ext uri="{FF2B5EF4-FFF2-40B4-BE49-F238E27FC236}">
                  <a16:creationId xmlns:a16="http://schemas.microsoft.com/office/drawing/2014/main" id="{0550911F-33ED-5EA7-B37E-EC478CFFB876}"/>
                </a:ext>
              </a:extLst>
            </p:cNvPr>
            <p:cNvSpPr/>
            <p:nvPr/>
          </p:nvSpPr>
          <p:spPr>
            <a:xfrm>
              <a:off x="118308" y="683620"/>
              <a:ext cx="503123" cy="503123"/>
            </a:xfrm>
            <a:prstGeom prst="chord">
              <a:avLst>
                <a:gd name="adj1" fmla="val 1168272"/>
                <a:gd name="adj2" fmla="val 9631728"/>
              </a:avLst>
            </a:prstGeom>
            <a:solidFill>
              <a:schemeClr val="accent2">
                <a:lumMod val="75000"/>
              </a:schemeClr>
            </a:solidFill>
            <a:ln>
              <a:solidFill>
                <a:schemeClr val="accent2">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sp>
        <p:nvSpPr>
          <p:cNvPr id="36" name="TextBox 35">
            <a:extLst>
              <a:ext uri="{FF2B5EF4-FFF2-40B4-BE49-F238E27FC236}">
                <a16:creationId xmlns:a16="http://schemas.microsoft.com/office/drawing/2014/main" id="{B41890BF-39E6-2EEC-893E-7CB60C21075D}"/>
              </a:ext>
            </a:extLst>
          </p:cNvPr>
          <p:cNvSpPr txBox="1"/>
          <p:nvPr/>
        </p:nvSpPr>
        <p:spPr>
          <a:xfrm>
            <a:off x="7410567" y="3803454"/>
            <a:ext cx="4319558" cy="646331"/>
          </a:xfrm>
          <a:prstGeom prst="rect">
            <a:avLst/>
          </a:prstGeom>
          <a:noFill/>
        </p:spPr>
        <p:txBody>
          <a:bodyPr wrap="square" rtlCol="0">
            <a:spAutoFit/>
          </a:bodyPr>
          <a:lstStyle/>
          <a:p>
            <a:r>
              <a:rPr lang="en-US" b="1" dirty="0">
                <a:solidFill>
                  <a:schemeClr val="accent2"/>
                </a:solidFill>
                <a:latin typeface="Calibri" panose="020F0502020204030204" pitchFamily="34" charset="0"/>
                <a:ea typeface="Calibri" panose="020F0502020204030204" pitchFamily="34" charset="0"/>
                <a:cs typeface="Calibri" panose="020F0502020204030204" pitchFamily="34" charset="0"/>
              </a:rPr>
              <a:t>1997</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FDA relaxed restrictions on direct-to-consumer advertising of prescription drugs.</a:t>
            </a:r>
          </a:p>
        </p:txBody>
      </p:sp>
      <p:grpSp>
        <p:nvGrpSpPr>
          <p:cNvPr id="37" name="Group 36">
            <a:extLst>
              <a:ext uri="{FF2B5EF4-FFF2-40B4-BE49-F238E27FC236}">
                <a16:creationId xmlns:a16="http://schemas.microsoft.com/office/drawing/2014/main" id="{49A32CDA-5793-94B9-4A64-DF902F420855}"/>
              </a:ext>
            </a:extLst>
          </p:cNvPr>
          <p:cNvGrpSpPr/>
          <p:nvPr/>
        </p:nvGrpSpPr>
        <p:grpSpPr>
          <a:xfrm>
            <a:off x="6934934" y="2158586"/>
            <a:ext cx="274320" cy="274320"/>
            <a:chOff x="55418" y="620730"/>
            <a:chExt cx="628904" cy="628904"/>
          </a:xfrm>
        </p:grpSpPr>
        <p:sp>
          <p:nvSpPr>
            <p:cNvPr id="49" name="Oval 48">
              <a:extLst>
                <a:ext uri="{FF2B5EF4-FFF2-40B4-BE49-F238E27FC236}">
                  <a16:creationId xmlns:a16="http://schemas.microsoft.com/office/drawing/2014/main" id="{4A1C3037-0604-DCAE-063B-B1932A109ECF}"/>
                </a:ext>
              </a:extLst>
            </p:cNvPr>
            <p:cNvSpPr/>
            <p:nvPr/>
          </p:nvSpPr>
          <p:spPr>
            <a:xfrm>
              <a:off x="55418" y="620730"/>
              <a:ext cx="628904" cy="628904"/>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50" name="Chord 49">
              <a:extLst>
                <a:ext uri="{FF2B5EF4-FFF2-40B4-BE49-F238E27FC236}">
                  <a16:creationId xmlns:a16="http://schemas.microsoft.com/office/drawing/2014/main" id="{F64DEBBA-AF75-C08D-9E82-7D7F9FE339C2}"/>
                </a:ext>
              </a:extLst>
            </p:cNvPr>
            <p:cNvSpPr/>
            <p:nvPr/>
          </p:nvSpPr>
          <p:spPr>
            <a:xfrm>
              <a:off x="118308" y="683620"/>
              <a:ext cx="503123" cy="503123"/>
            </a:xfrm>
            <a:prstGeom prst="chord">
              <a:avLst>
                <a:gd name="adj1" fmla="val 1168272"/>
                <a:gd name="adj2" fmla="val 9631728"/>
              </a:avLst>
            </a:prstGeom>
            <a:solidFill>
              <a:schemeClr val="accent2">
                <a:lumMod val="75000"/>
              </a:schemeClr>
            </a:solidFill>
            <a:ln>
              <a:solidFill>
                <a:schemeClr val="accent2">
                  <a:lumMod val="75000"/>
                </a:schemeClr>
              </a:solidFill>
            </a:ln>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grpSp>
      <p:sp>
        <p:nvSpPr>
          <p:cNvPr id="51" name="TextBox 50">
            <a:extLst>
              <a:ext uri="{FF2B5EF4-FFF2-40B4-BE49-F238E27FC236}">
                <a16:creationId xmlns:a16="http://schemas.microsoft.com/office/drawing/2014/main" id="{AF9FB22B-940B-3B6F-B28A-C38483319675}"/>
              </a:ext>
            </a:extLst>
          </p:cNvPr>
          <p:cNvSpPr txBox="1"/>
          <p:nvPr/>
        </p:nvSpPr>
        <p:spPr>
          <a:xfrm>
            <a:off x="7410567" y="2094449"/>
            <a:ext cx="4319558" cy="1477328"/>
          </a:xfrm>
          <a:prstGeom prst="rect">
            <a:avLst/>
          </a:prstGeom>
          <a:noFill/>
        </p:spPr>
        <p:txBody>
          <a:bodyPr wrap="square" rtlCol="0">
            <a:spAutoFit/>
          </a:bodyPr>
          <a:lstStyle/>
          <a:p>
            <a:r>
              <a:rPr lang="en-US" b="1" dirty="0">
                <a:solidFill>
                  <a:schemeClr val="accent2"/>
                </a:solidFill>
                <a:latin typeface="Calibri" panose="020F0502020204030204" pitchFamily="34" charset="0"/>
                <a:ea typeface="Calibri" panose="020F0502020204030204" pitchFamily="34" charset="0"/>
                <a:cs typeface="Calibri" panose="020F0502020204030204" pitchFamily="34" charset="0"/>
              </a:rPr>
              <a:t>1992</a:t>
            </a:r>
            <a:r>
              <a:rPr lang="en-US" dirty="0">
                <a:solidFill>
                  <a:schemeClr val="bg1"/>
                </a:solidFill>
                <a:latin typeface="Calibri" panose="020F0502020204030204" pitchFamily="34" charset="0"/>
                <a:ea typeface="Calibri" panose="020F0502020204030204" pitchFamily="34" charset="0"/>
                <a:cs typeface="Calibri" panose="020F0502020204030204" pitchFamily="34" charset="0"/>
              </a:rPr>
              <a:t>: Prescription Drug User Fee Act (PDUFA) passed, authorizing the FDA to collect fees from pharma to fund the new drug approval process, expanding FDAs ability to review medications more rapidly.</a:t>
            </a:r>
          </a:p>
        </p:txBody>
      </p:sp>
    </p:spTree>
    <p:extLst>
      <p:ext uri="{BB962C8B-B14F-4D97-AF65-F5344CB8AC3E}">
        <p14:creationId xmlns:p14="http://schemas.microsoft.com/office/powerpoint/2010/main" val="1329183699"/>
      </p:ext>
    </p:extLst>
  </p:cSld>
  <p:clrMapOvr>
    <a:masterClrMapping/>
  </p:clrMapOvr>
</p:sld>
</file>

<file path=ppt/theme/theme1.xml><?xml version="1.0" encoding="utf-8"?>
<a:theme xmlns:a="http://schemas.openxmlformats.org/drawingml/2006/main" name="Office Theme">
  <a:themeElements>
    <a:clrScheme name="Dana-Farber">
      <a:dk1>
        <a:srgbClr val="000000"/>
      </a:dk1>
      <a:lt1>
        <a:srgbClr val="FFFFFF"/>
      </a:lt1>
      <a:dk2>
        <a:srgbClr val="636569"/>
      </a:dk2>
      <a:lt2>
        <a:srgbClr val="E7E6E6"/>
      </a:lt2>
      <a:accent1>
        <a:srgbClr val="12689B"/>
      </a:accent1>
      <a:accent2>
        <a:srgbClr val="FC993C"/>
      </a:accent2>
      <a:accent3>
        <a:srgbClr val="23C7EF"/>
      </a:accent3>
      <a:accent4>
        <a:srgbClr val="646569"/>
      </a:accent4>
      <a:accent5>
        <a:srgbClr val="E7E6E6"/>
      </a:accent5>
      <a:accent6>
        <a:srgbClr val="FEFEFE"/>
      </a:accent6>
      <a:hlink>
        <a:srgbClr val="FB993D"/>
      </a:hlink>
      <a:folHlink>
        <a:srgbClr val="FB99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0985_DFCI_PPT_Everyday_16x9_R1" id="{10616912-4318-434F-BC7A-11D788B360BA}" vid="{0D9E49A9-22D4-3E42-8E45-91F1EF8D428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2326</TotalTime>
  <Words>1848</Words>
  <Application>Microsoft Office PowerPoint</Application>
  <PresentationFormat>Widescreen</PresentationFormat>
  <Paragraphs>331</Paragraphs>
  <Slides>25</Slides>
  <Notes>4</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The Price of Progress:  The Financial Impact of Precision Medicine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Jackman, David M.,MD</dc:creator>
  <cp:lastModifiedBy>Jackman, David M.,MD</cp:lastModifiedBy>
  <cp:revision>6</cp:revision>
  <dcterms:created xsi:type="dcterms:W3CDTF">2024-02-23T18:11:52Z</dcterms:created>
  <dcterms:modified xsi:type="dcterms:W3CDTF">2025-05-15T13:56:21Z</dcterms:modified>
</cp:coreProperties>
</file>